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9FCA60E" w14:textId="77777777" w:rsidR="00530719" w:rsidRDefault="00530719" w:rsidP="009F4FAD">
      <w:pPr>
        <w:pStyle w:val="N-Normln"/>
      </w:pPr>
    </w:p>
    <w:p w14:paraId="6C7B657D" w14:textId="77777777" w:rsidR="00530719" w:rsidRDefault="00530719" w:rsidP="009F4FAD">
      <w:pPr>
        <w:pStyle w:val="N-Normln"/>
      </w:pPr>
    </w:p>
    <w:p w14:paraId="54F156BC" w14:textId="77777777" w:rsidR="00530719" w:rsidRDefault="00530719" w:rsidP="00516BEF">
      <w:pPr>
        <w:pStyle w:val="N-NadpisPODN"/>
      </w:pPr>
      <w:r>
        <w:t xml:space="preserve">D1.4 Externí rozhraní </w:t>
      </w:r>
      <w:r w:rsidR="00682E87">
        <w:t>CS OTE</w:t>
      </w:r>
    </w:p>
    <w:p w14:paraId="49993A8B" w14:textId="77777777" w:rsidR="00530719" w:rsidRDefault="00530719" w:rsidP="009F4FAD">
      <w:pPr>
        <w:pStyle w:val="N-NadpisPODN"/>
      </w:pPr>
    </w:p>
    <w:p w14:paraId="1667D4F1" w14:textId="77777777" w:rsidR="00530719" w:rsidRDefault="00530719" w:rsidP="009F4FAD">
      <w:pPr>
        <w:pStyle w:val="N-NadpisPODN"/>
      </w:pPr>
    </w:p>
    <w:p w14:paraId="2860F15A" w14:textId="77777777" w:rsidR="00530719" w:rsidRDefault="00530719" w:rsidP="009F4FAD">
      <w:pPr>
        <w:pStyle w:val="N-NadpisPODN"/>
      </w:pPr>
      <w:r>
        <w:t>Část D1.4.2 Formáty zpráv XML</w:t>
      </w:r>
    </w:p>
    <w:p w14:paraId="2A17CE55" w14:textId="77777777" w:rsidR="00682E87" w:rsidRDefault="00682E87" w:rsidP="009F4FAD">
      <w:pPr>
        <w:pStyle w:val="N-NadpisPODN"/>
        <w:rPr>
          <w:noProof w:val="0"/>
          <w:szCs w:val="24"/>
          <w:lang w:eastAsia="en-US"/>
        </w:rPr>
      </w:pPr>
      <w:r>
        <w:t xml:space="preserve">Specifikace pro CS OTE </w:t>
      </w:r>
    </w:p>
    <w:p w14:paraId="6E53550A" w14:textId="77777777" w:rsidR="00530719" w:rsidRDefault="00530719"/>
    <w:p w14:paraId="0DF24963" w14:textId="77777777" w:rsidR="00530719" w:rsidRDefault="00530719"/>
    <w:p w14:paraId="22F60C0C" w14:textId="77777777" w:rsidR="00530719" w:rsidRDefault="00530719"/>
    <w:p w14:paraId="5438DADC" w14:textId="77777777" w:rsidR="00530719" w:rsidRDefault="00530719"/>
    <w:p w14:paraId="24311419" w14:textId="77777777" w:rsidR="00530719" w:rsidRDefault="00530719"/>
    <w:p w14:paraId="09DCC553" w14:textId="77777777" w:rsidR="00530719" w:rsidRDefault="00530719"/>
    <w:p w14:paraId="758AA424" w14:textId="77777777" w:rsidR="00530719" w:rsidRDefault="00530719"/>
    <w:p w14:paraId="62C7F29C" w14:textId="77777777" w:rsidR="00530719" w:rsidRDefault="00530719"/>
    <w:p w14:paraId="2BB33C7D" w14:textId="77777777" w:rsidR="00530719" w:rsidRDefault="00530719"/>
    <w:p w14:paraId="16245DE1" w14:textId="77777777" w:rsidR="00530719" w:rsidRDefault="00530719"/>
    <w:p w14:paraId="0C324BBF" w14:textId="77777777" w:rsidR="00530719" w:rsidRDefault="00530719"/>
    <w:p w14:paraId="00908B0C" w14:textId="77777777" w:rsidR="00530719" w:rsidRDefault="00530719"/>
    <w:p w14:paraId="443308BA" w14:textId="77777777" w:rsidR="00530719" w:rsidRDefault="00530719"/>
    <w:p w14:paraId="74E29857" w14:textId="77777777" w:rsidR="00530719" w:rsidRDefault="00530719"/>
    <w:p w14:paraId="33FB45EE" w14:textId="77777777" w:rsidR="00530719" w:rsidRDefault="00530719"/>
    <w:p w14:paraId="49B68CE8" w14:textId="77777777" w:rsidR="00530719" w:rsidRDefault="00530719"/>
    <w:p w14:paraId="7B488B20" w14:textId="77777777" w:rsidR="00530719" w:rsidRDefault="00530719"/>
    <w:p w14:paraId="290E4B94" w14:textId="77777777" w:rsidR="00530719" w:rsidRDefault="00530719"/>
    <w:p w14:paraId="24763779" w14:textId="77777777" w:rsidR="00530719" w:rsidRDefault="00530719"/>
    <w:p w14:paraId="663AD41A" w14:textId="77777777" w:rsidR="00530719" w:rsidRDefault="00530719"/>
    <w:p w14:paraId="79E7DDA8" w14:textId="77777777" w:rsidR="00530719" w:rsidRDefault="00530719"/>
    <w:p w14:paraId="4F2F6BAB" w14:textId="77777777" w:rsidR="00530719" w:rsidRDefault="00530719"/>
    <w:p w14:paraId="69425FDA" w14:textId="77777777" w:rsidR="00530719" w:rsidRDefault="00530719">
      <w:r>
        <w:t>Projekt číslo:</w:t>
      </w:r>
      <w:r>
        <w:tab/>
        <w:t>420/ECF</w:t>
      </w:r>
      <w:r w:rsidR="0028270F">
        <w:t>1854</w:t>
      </w:r>
    </w:p>
    <w:p w14:paraId="32641B24" w14:textId="77777777" w:rsidR="00530719" w:rsidRDefault="00530719">
      <w:r>
        <w:t>Dokument č.:</w:t>
      </w:r>
      <w:r>
        <w:tab/>
        <w:t>D1.4.2</w:t>
      </w:r>
    </w:p>
    <w:p w14:paraId="1D7534EF" w14:textId="2B2E3FE5" w:rsidR="00127252" w:rsidRPr="00127252" w:rsidRDefault="00530719" w:rsidP="00D411C3">
      <w:pPr>
        <w:pStyle w:val="Obsah1"/>
      </w:pPr>
      <w:r>
        <w:t>Verze dok.:</w:t>
      </w:r>
      <w:r>
        <w:tab/>
      </w:r>
      <w:r w:rsidR="00127252">
        <w:t>2.0</w:t>
      </w:r>
      <w:r w:rsidR="006C0E3D">
        <w:t>1</w:t>
      </w:r>
      <w:r w:rsidR="00E83241">
        <w:t>6</w:t>
      </w:r>
    </w:p>
    <w:p w14:paraId="4427FB0F" w14:textId="72D4C42B" w:rsidR="003B6464" w:rsidRDefault="0018159D" w:rsidP="004864D8">
      <w:pPr>
        <w:rPr>
          <w:lang w:val="en-GB"/>
        </w:rPr>
      </w:pPr>
      <w:r>
        <w:t xml:space="preserve">Datum vydání: </w:t>
      </w:r>
      <w:r w:rsidR="00022DAC">
        <w:rPr>
          <w:lang w:val="en-GB"/>
        </w:rPr>
        <w:t xml:space="preserve"> </w:t>
      </w:r>
      <w:r w:rsidR="00E83241">
        <w:rPr>
          <w:lang w:val="en-GB"/>
        </w:rPr>
        <w:t>25</w:t>
      </w:r>
      <w:r w:rsidR="00127252">
        <w:rPr>
          <w:lang w:val="en-GB"/>
        </w:rPr>
        <w:t>.</w:t>
      </w:r>
      <w:r w:rsidR="00192BC1">
        <w:rPr>
          <w:lang w:val="en-GB"/>
        </w:rPr>
        <w:t>0</w:t>
      </w:r>
      <w:r w:rsidR="00E83241">
        <w:rPr>
          <w:lang w:val="en-GB"/>
        </w:rPr>
        <w:t>6</w:t>
      </w:r>
      <w:r w:rsidR="00127252">
        <w:rPr>
          <w:lang w:val="en-GB"/>
        </w:rPr>
        <w:t>.202</w:t>
      </w:r>
      <w:r w:rsidR="00192BC1">
        <w:rPr>
          <w:lang w:val="en-GB"/>
        </w:rPr>
        <w:t>6</w:t>
      </w:r>
    </w:p>
    <w:p w14:paraId="1FB1C36C" w14:textId="77777777" w:rsidR="00127252" w:rsidRDefault="00127252" w:rsidP="004864D8"/>
    <w:p w14:paraId="4CD74F7B" w14:textId="77777777" w:rsidR="00CA4902" w:rsidRDefault="00CA4902" w:rsidP="004864D8"/>
    <w:p w14:paraId="7B110423" w14:textId="77777777" w:rsidR="00530719" w:rsidRDefault="00530719">
      <w:r>
        <w:tab/>
      </w:r>
    </w:p>
    <w:p w14:paraId="56D8A67A" w14:textId="77777777" w:rsidR="00530719" w:rsidRDefault="00530719">
      <w:r>
        <w:lastRenderedPageBreak/>
        <w:br w:type="page"/>
      </w:r>
    </w:p>
    <w:p w14:paraId="50778896" w14:textId="77777777" w:rsidR="00530719" w:rsidRDefault="00530719">
      <w:pPr>
        <w:pStyle w:val="Nadpis9"/>
      </w:pPr>
      <w:r>
        <w:lastRenderedPageBreak/>
        <w:t>OBSAH</w:t>
      </w:r>
    </w:p>
    <w:p w14:paraId="14BFBC69" w14:textId="77777777" w:rsidR="00530719" w:rsidRDefault="00530719"/>
    <w:p w14:paraId="1AABBA6D" w14:textId="77777777" w:rsidR="004346E7" w:rsidRDefault="00E96CF5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r>
        <w:fldChar w:fldCharType="begin"/>
      </w:r>
      <w:r w:rsidR="00530719">
        <w:instrText xml:space="preserve"> TOC \o "1-3" \h \z </w:instrText>
      </w:r>
      <w:r>
        <w:fldChar w:fldCharType="separate"/>
      </w:r>
      <w:hyperlink w:anchor="_Toc457467673" w:history="1">
        <w:r w:rsidR="004346E7" w:rsidRPr="008C3544">
          <w:rPr>
            <w:rStyle w:val="Hypertextovodkaz"/>
            <w:noProof/>
          </w:rPr>
          <w:t>1.</w:t>
        </w:r>
        <w:r w:rsidR="004346E7"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="004346E7" w:rsidRPr="008C3544">
          <w:rPr>
            <w:rStyle w:val="Hypertextovodkaz"/>
            <w:noProof/>
          </w:rPr>
          <w:t>Úvod</w:t>
        </w:r>
        <w:r w:rsidR="004346E7">
          <w:rPr>
            <w:noProof/>
            <w:webHidden/>
          </w:rPr>
          <w:tab/>
        </w:r>
        <w:r w:rsidR="004346E7">
          <w:rPr>
            <w:noProof/>
            <w:webHidden/>
          </w:rPr>
          <w:fldChar w:fldCharType="begin"/>
        </w:r>
        <w:r w:rsidR="004346E7">
          <w:rPr>
            <w:noProof/>
            <w:webHidden/>
          </w:rPr>
          <w:instrText xml:space="preserve"> PAGEREF _Toc457467673 \h </w:instrText>
        </w:r>
        <w:r w:rsidR="004346E7">
          <w:rPr>
            <w:noProof/>
            <w:webHidden/>
          </w:rPr>
        </w:r>
        <w:r w:rsidR="004346E7">
          <w:rPr>
            <w:noProof/>
            <w:webHidden/>
          </w:rPr>
          <w:fldChar w:fldCharType="separate"/>
        </w:r>
        <w:r w:rsidR="004346E7">
          <w:rPr>
            <w:noProof/>
            <w:webHidden/>
          </w:rPr>
          <w:t>34</w:t>
        </w:r>
        <w:r w:rsidR="004346E7">
          <w:rPr>
            <w:noProof/>
            <w:webHidden/>
          </w:rPr>
          <w:fldChar w:fldCharType="end"/>
        </w:r>
      </w:hyperlink>
    </w:p>
    <w:p w14:paraId="491B968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4" w:history="1">
        <w:r w:rsidRPr="008C3544">
          <w:rPr>
            <w:rStyle w:val="Hypertextovodkaz"/>
            <w:noProof/>
          </w:rPr>
          <w:t>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Datové toky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4269A177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5" w:history="1">
        <w:r w:rsidRPr="008C3544">
          <w:rPr>
            <w:rStyle w:val="Hypertextovodkaz"/>
            <w:noProof/>
          </w:rPr>
          <w:t>1.1.1.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Celkový kontext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69641A76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6" w:history="1">
        <w:r w:rsidRPr="008C3544">
          <w:rPr>
            <w:rStyle w:val="Hypertextovodkaz"/>
            <w:noProof/>
          </w:rPr>
          <w:t>1.1.2.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Komunikační kanály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36</w:t>
        </w:r>
        <w:r>
          <w:rPr>
            <w:noProof/>
            <w:webHidden/>
          </w:rPr>
          <w:fldChar w:fldCharType="end"/>
        </w:r>
      </w:hyperlink>
    </w:p>
    <w:p w14:paraId="4057FE9A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7" w:history="1">
        <w:r w:rsidRPr="008C3544">
          <w:rPr>
            <w:rStyle w:val="Hypertextovodkaz"/>
            <w:noProof/>
          </w:rPr>
          <w:t>1.1.3.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0ACF3CB4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8" w:history="1">
        <w:r w:rsidRPr="008C3544">
          <w:rPr>
            <w:rStyle w:val="Hypertextovodkaz"/>
            <w:noProof/>
          </w:rPr>
          <w:t>1.1.4.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Zabezpečení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4B58884D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9" w:history="1">
        <w:r w:rsidRPr="008C3544">
          <w:rPr>
            <w:rStyle w:val="Hypertextovodkaz"/>
            <w:noProof/>
          </w:rPr>
          <w:t>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Principy komunikace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1E71D3AE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0" w:history="1">
        <w:r w:rsidRPr="008C3544">
          <w:rPr>
            <w:rStyle w:val="Hypertextovodkaz"/>
            <w:noProof/>
          </w:rPr>
          <w:t>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Obecné principy pro použití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0FD28EA9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1" w:history="1">
        <w:r w:rsidRPr="008C3544">
          <w:rPr>
            <w:rStyle w:val="Hypertextovodkaz"/>
            <w:noProof/>
          </w:rPr>
          <w:t>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Přehled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42</w:t>
        </w:r>
        <w:r>
          <w:rPr>
            <w:noProof/>
            <w:webHidden/>
          </w:rPr>
          <w:fldChar w:fldCharType="end"/>
        </w:r>
      </w:hyperlink>
    </w:p>
    <w:p w14:paraId="1BB791B5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2" w:history="1">
        <w:r w:rsidRPr="008C3544">
          <w:rPr>
            <w:rStyle w:val="Hypertextovodkaz"/>
            <w:noProof/>
          </w:rPr>
          <w:t>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Popis formátu dle specikace OTE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78</w:t>
        </w:r>
        <w:r>
          <w:rPr>
            <w:noProof/>
            <w:webHidden/>
          </w:rPr>
          <w:fldChar w:fldCharType="end"/>
        </w:r>
      </w:hyperlink>
    </w:p>
    <w:p w14:paraId="6C5D9BF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3" w:history="1">
        <w:r w:rsidRPr="008C3544">
          <w:rPr>
            <w:rStyle w:val="Hypertextovodkaz"/>
            <w:noProof/>
          </w:rPr>
          <w:t>5.1.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79</w:t>
        </w:r>
        <w:r>
          <w:rPr>
            <w:noProof/>
            <w:webHidden/>
          </w:rPr>
          <w:fldChar w:fldCharType="end"/>
        </w:r>
      </w:hyperlink>
    </w:p>
    <w:p w14:paraId="5E34B94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4" w:history="1">
        <w:r w:rsidRPr="008C3544">
          <w:rPr>
            <w:rStyle w:val="Hypertextovodkaz"/>
            <w:noProof/>
          </w:rPr>
          <w:t>5.2.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93</w:t>
        </w:r>
        <w:r>
          <w:rPr>
            <w:noProof/>
            <w:webHidden/>
          </w:rPr>
          <w:fldChar w:fldCharType="end"/>
        </w:r>
      </w:hyperlink>
    </w:p>
    <w:p w14:paraId="27B3D5BF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5" w:history="1">
        <w:r w:rsidRPr="008C3544">
          <w:rPr>
            <w:rStyle w:val="Hypertextovodkaz"/>
            <w:noProof/>
          </w:rPr>
          <w:t>5.3.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CDSIDIS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109</w:t>
        </w:r>
        <w:r>
          <w:rPr>
            <w:noProof/>
            <w:webHidden/>
          </w:rPr>
          <w:fldChar w:fldCharType="end"/>
        </w:r>
      </w:hyperlink>
    </w:p>
    <w:p w14:paraId="391BBFC7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6" w:history="1">
        <w:r w:rsidRPr="008C3544">
          <w:rPr>
            <w:rStyle w:val="Hypertextovodkaz"/>
            <w:noProof/>
          </w:rPr>
          <w:t>5.4.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CDSINVOICE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156</w:t>
        </w:r>
        <w:r>
          <w:rPr>
            <w:noProof/>
            <w:webHidden/>
          </w:rPr>
          <w:fldChar w:fldCharType="end"/>
        </w:r>
      </w:hyperlink>
    </w:p>
    <w:p w14:paraId="78990264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7" w:history="1">
        <w:r w:rsidRPr="008C3544">
          <w:rPr>
            <w:rStyle w:val="Hypertextovodkaz"/>
            <w:noProof/>
          </w:rPr>
          <w:t>5.5.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CDSLDSREPORT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237</w:t>
        </w:r>
        <w:r>
          <w:rPr>
            <w:noProof/>
            <w:webHidden/>
          </w:rPr>
          <w:fldChar w:fldCharType="end"/>
        </w:r>
      </w:hyperlink>
    </w:p>
    <w:p w14:paraId="20FDB30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8" w:history="1">
        <w:r w:rsidRPr="008C3544">
          <w:rPr>
            <w:rStyle w:val="Hypertextovodkaz"/>
            <w:noProof/>
          </w:rPr>
          <w:t>5.6.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250</w:t>
        </w:r>
        <w:r>
          <w:rPr>
            <w:noProof/>
            <w:webHidden/>
          </w:rPr>
          <w:fldChar w:fldCharType="end"/>
        </w:r>
      </w:hyperlink>
    </w:p>
    <w:p w14:paraId="3FC93728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9" w:history="1">
        <w:r w:rsidRPr="008C3544">
          <w:rPr>
            <w:rStyle w:val="Hypertextovodkaz"/>
            <w:noProof/>
          </w:rPr>
          <w:t>5.7.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CDSSYSTSERVREPORT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267</w:t>
        </w:r>
        <w:r>
          <w:rPr>
            <w:noProof/>
            <w:webHidden/>
          </w:rPr>
          <w:fldChar w:fldCharType="end"/>
        </w:r>
      </w:hyperlink>
    </w:p>
    <w:p w14:paraId="2555D4CC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0" w:history="1">
        <w:r w:rsidRPr="008C3544">
          <w:rPr>
            <w:rStyle w:val="Hypertextovodkaz"/>
            <w:noProof/>
          </w:rPr>
          <w:t>5.8.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274</w:t>
        </w:r>
        <w:r>
          <w:rPr>
            <w:noProof/>
            <w:webHidden/>
          </w:rPr>
          <w:fldChar w:fldCharType="end"/>
        </w:r>
      </w:hyperlink>
    </w:p>
    <w:p w14:paraId="68D152B9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1" w:history="1">
        <w:r w:rsidRPr="008C3544">
          <w:rPr>
            <w:rStyle w:val="Hypertextovodkaz"/>
            <w:noProof/>
          </w:rPr>
          <w:t>5.9.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COMMONMARKETREQ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280</w:t>
        </w:r>
        <w:r>
          <w:rPr>
            <w:noProof/>
            <w:webHidden/>
          </w:rPr>
          <w:fldChar w:fldCharType="end"/>
        </w:r>
      </w:hyperlink>
    </w:p>
    <w:p w14:paraId="415F8163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2" w:history="1">
        <w:r w:rsidRPr="008C3544">
          <w:rPr>
            <w:rStyle w:val="Hypertextovodkaz"/>
            <w:noProof/>
          </w:rPr>
          <w:t>5.10.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284</w:t>
        </w:r>
        <w:r>
          <w:rPr>
            <w:noProof/>
            <w:webHidden/>
          </w:rPr>
          <w:fldChar w:fldCharType="end"/>
        </w:r>
      </w:hyperlink>
    </w:p>
    <w:p w14:paraId="07F3885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3" w:history="1">
        <w:r w:rsidRPr="008C3544">
          <w:rPr>
            <w:rStyle w:val="Hypertextovodkaz"/>
            <w:noProof/>
          </w:rPr>
          <w:t>5.11.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324</w:t>
        </w:r>
        <w:r>
          <w:rPr>
            <w:noProof/>
            <w:webHidden/>
          </w:rPr>
          <w:fldChar w:fldCharType="end"/>
        </w:r>
      </w:hyperlink>
    </w:p>
    <w:p w14:paraId="24C1144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4" w:history="1">
        <w:r w:rsidRPr="008C3544">
          <w:rPr>
            <w:rStyle w:val="Hypertextovodkaz"/>
            <w:noProof/>
          </w:rPr>
          <w:t>5.12.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335</w:t>
        </w:r>
        <w:r>
          <w:rPr>
            <w:noProof/>
            <w:webHidden/>
          </w:rPr>
          <w:fldChar w:fldCharType="end"/>
        </w:r>
      </w:hyperlink>
    </w:p>
    <w:p w14:paraId="1E335F2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5" w:history="1">
        <w:r w:rsidRPr="008C3544">
          <w:rPr>
            <w:rStyle w:val="Hypertextovodkaz"/>
            <w:noProof/>
          </w:rPr>
          <w:t>5.13.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344</w:t>
        </w:r>
        <w:r>
          <w:rPr>
            <w:noProof/>
            <w:webHidden/>
          </w:rPr>
          <w:fldChar w:fldCharType="end"/>
        </w:r>
      </w:hyperlink>
    </w:p>
    <w:p w14:paraId="33D71F7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6" w:history="1">
        <w:r w:rsidRPr="008C3544">
          <w:rPr>
            <w:rStyle w:val="Hypertextovodkaz"/>
            <w:noProof/>
          </w:rPr>
          <w:t>5.14.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RESPONSE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378</w:t>
        </w:r>
        <w:r>
          <w:rPr>
            <w:noProof/>
            <w:webHidden/>
          </w:rPr>
          <w:fldChar w:fldCharType="end"/>
        </w:r>
      </w:hyperlink>
    </w:p>
    <w:p w14:paraId="5EDEAABC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7" w:history="1">
        <w:r w:rsidRPr="008C3544">
          <w:rPr>
            <w:rStyle w:val="Hypertextovodkaz"/>
            <w:noProof/>
          </w:rPr>
          <w:t>5.15.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393</w:t>
        </w:r>
        <w:r>
          <w:rPr>
            <w:noProof/>
            <w:webHidden/>
          </w:rPr>
          <w:fldChar w:fldCharType="end"/>
        </w:r>
      </w:hyperlink>
    </w:p>
    <w:p w14:paraId="1F48E95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8" w:history="1">
        <w:r w:rsidRPr="008C3544">
          <w:rPr>
            <w:rStyle w:val="Hypertextovodkaz"/>
            <w:noProof/>
          </w:rPr>
          <w:t>5.16.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TEMPERATURE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399</w:t>
        </w:r>
        <w:r>
          <w:rPr>
            <w:noProof/>
            <w:webHidden/>
          </w:rPr>
          <w:fldChar w:fldCharType="end"/>
        </w:r>
      </w:hyperlink>
    </w:p>
    <w:p w14:paraId="4B2C1F18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9" w:history="1">
        <w:r w:rsidRPr="008C3544">
          <w:rPr>
            <w:rStyle w:val="Hypertextovodkaz"/>
            <w:noProof/>
          </w:rPr>
          <w:t>5.17.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407</w:t>
        </w:r>
        <w:r>
          <w:rPr>
            <w:noProof/>
            <w:webHidden/>
          </w:rPr>
          <w:fldChar w:fldCharType="end"/>
        </w:r>
      </w:hyperlink>
    </w:p>
    <w:p w14:paraId="76B1C4E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0" w:history="1">
        <w:r w:rsidRPr="008C3544">
          <w:rPr>
            <w:rStyle w:val="Hypertextovodkaz"/>
            <w:noProof/>
          </w:rPr>
          <w:t>5.18.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SFVOTBILLINGEMO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431</w:t>
        </w:r>
        <w:r>
          <w:rPr>
            <w:noProof/>
            <w:webHidden/>
          </w:rPr>
          <w:fldChar w:fldCharType="end"/>
        </w:r>
      </w:hyperlink>
    </w:p>
    <w:p w14:paraId="1CDC461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1" w:history="1">
        <w:r w:rsidRPr="008C3544">
          <w:rPr>
            <w:rStyle w:val="Hypertextovodkaz"/>
            <w:noProof/>
          </w:rPr>
          <w:t>5.19.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442</w:t>
        </w:r>
        <w:r>
          <w:rPr>
            <w:noProof/>
            <w:webHidden/>
          </w:rPr>
          <w:fldChar w:fldCharType="end"/>
        </w:r>
      </w:hyperlink>
    </w:p>
    <w:p w14:paraId="497A78D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2" w:history="1">
        <w:r w:rsidRPr="008C3544">
          <w:rPr>
            <w:rStyle w:val="Hypertextovodkaz"/>
            <w:noProof/>
          </w:rPr>
          <w:t>5.20.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461</w:t>
        </w:r>
        <w:r>
          <w:rPr>
            <w:noProof/>
            <w:webHidden/>
          </w:rPr>
          <w:fldChar w:fldCharType="end"/>
        </w:r>
      </w:hyperlink>
    </w:p>
    <w:p w14:paraId="7A7998D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3" w:history="1">
        <w:r w:rsidRPr="008C3544">
          <w:rPr>
            <w:rStyle w:val="Hypertextovodkaz"/>
            <w:noProof/>
          </w:rPr>
          <w:t>5.21.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481</w:t>
        </w:r>
        <w:r>
          <w:rPr>
            <w:noProof/>
            <w:webHidden/>
          </w:rPr>
          <w:fldChar w:fldCharType="end"/>
        </w:r>
      </w:hyperlink>
    </w:p>
    <w:p w14:paraId="25E8F1F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4" w:history="1">
        <w:r w:rsidRPr="008C3544">
          <w:rPr>
            <w:rStyle w:val="Hypertextovodkaz"/>
            <w:noProof/>
          </w:rPr>
          <w:t>5.22.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499</w:t>
        </w:r>
        <w:r>
          <w:rPr>
            <w:noProof/>
            <w:webHidden/>
          </w:rPr>
          <w:fldChar w:fldCharType="end"/>
        </w:r>
      </w:hyperlink>
    </w:p>
    <w:p w14:paraId="7497F27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5" w:history="1">
        <w:r w:rsidRPr="008C3544">
          <w:rPr>
            <w:rStyle w:val="Hypertextovodkaz"/>
            <w:noProof/>
          </w:rPr>
          <w:t>5.23.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SFVOTDTEXPIMP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513</w:t>
        </w:r>
        <w:r>
          <w:rPr>
            <w:noProof/>
            <w:webHidden/>
          </w:rPr>
          <w:fldChar w:fldCharType="end"/>
        </w:r>
      </w:hyperlink>
    </w:p>
    <w:p w14:paraId="043E8A1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6" w:history="1">
        <w:r w:rsidRPr="008C3544">
          <w:rPr>
            <w:rStyle w:val="Hypertextovodkaz"/>
            <w:noProof/>
          </w:rPr>
          <w:t>5.24.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SFVOTCONFDATA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524</w:t>
        </w:r>
        <w:r>
          <w:rPr>
            <w:noProof/>
            <w:webHidden/>
          </w:rPr>
          <w:fldChar w:fldCharType="end"/>
        </w:r>
      </w:hyperlink>
    </w:p>
    <w:p w14:paraId="6E45592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7" w:history="1">
        <w:r w:rsidRPr="008C3544">
          <w:rPr>
            <w:rStyle w:val="Hypertextovodkaz"/>
            <w:noProof/>
          </w:rPr>
          <w:t>5.25.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SFVOTEXCHRATE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545</w:t>
        </w:r>
        <w:r>
          <w:rPr>
            <w:noProof/>
            <w:webHidden/>
          </w:rPr>
          <w:fldChar w:fldCharType="end"/>
        </w:r>
      </w:hyperlink>
    </w:p>
    <w:p w14:paraId="757AB04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8" w:history="1">
        <w:r w:rsidRPr="008C3544">
          <w:rPr>
            <w:rStyle w:val="Hypertextovodkaz"/>
            <w:noProof/>
          </w:rPr>
          <w:t>5.26.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SFVOTLIMITCHANGE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550</w:t>
        </w:r>
        <w:r>
          <w:rPr>
            <w:noProof/>
            <w:webHidden/>
          </w:rPr>
          <w:fldChar w:fldCharType="end"/>
        </w:r>
      </w:hyperlink>
    </w:p>
    <w:p w14:paraId="7EC9256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9" w:history="1">
        <w:r w:rsidRPr="008C3544">
          <w:rPr>
            <w:rStyle w:val="Hypertextovodkaz"/>
            <w:noProof/>
          </w:rPr>
          <w:t>5.27.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SFVOTLIMITS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557</w:t>
        </w:r>
        <w:r>
          <w:rPr>
            <w:noProof/>
            <w:webHidden/>
          </w:rPr>
          <w:fldChar w:fldCharType="end"/>
        </w:r>
      </w:hyperlink>
    </w:p>
    <w:p w14:paraId="05ACAE4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0" w:history="1">
        <w:r w:rsidRPr="008C3544">
          <w:rPr>
            <w:rStyle w:val="Hypertextovodkaz"/>
            <w:noProof/>
          </w:rPr>
          <w:t>5.28.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SFVOTTDDNETT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611</w:t>
        </w:r>
        <w:r>
          <w:rPr>
            <w:noProof/>
            <w:webHidden/>
          </w:rPr>
          <w:fldChar w:fldCharType="end"/>
        </w:r>
      </w:hyperlink>
    </w:p>
    <w:p w14:paraId="4CA65C6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1" w:history="1">
        <w:r w:rsidRPr="008C3544">
          <w:rPr>
            <w:rStyle w:val="Hypertextovodkaz"/>
            <w:noProof/>
          </w:rPr>
          <w:t>5.29.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SFVOTPSK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625</w:t>
        </w:r>
        <w:r>
          <w:rPr>
            <w:noProof/>
            <w:webHidden/>
          </w:rPr>
          <w:fldChar w:fldCharType="end"/>
        </w:r>
      </w:hyperlink>
    </w:p>
    <w:p w14:paraId="2534361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2" w:history="1">
        <w:r w:rsidRPr="008C3544">
          <w:rPr>
            <w:rStyle w:val="Hypertextovodkaz"/>
            <w:noProof/>
          </w:rPr>
          <w:t>5.30.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639</w:t>
        </w:r>
        <w:r>
          <w:rPr>
            <w:noProof/>
            <w:webHidden/>
          </w:rPr>
          <w:fldChar w:fldCharType="end"/>
        </w:r>
      </w:hyperlink>
    </w:p>
    <w:p w14:paraId="5F0AB85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3" w:history="1">
        <w:r w:rsidRPr="008C3544">
          <w:rPr>
            <w:rStyle w:val="Hypertextovodkaz"/>
            <w:noProof/>
          </w:rPr>
          <w:t>5.31.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SFVOTSETTINGS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644</w:t>
        </w:r>
        <w:r>
          <w:rPr>
            <w:noProof/>
            <w:webHidden/>
          </w:rPr>
          <w:fldChar w:fldCharType="end"/>
        </w:r>
      </w:hyperlink>
    </w:p>
    <w:p w14:paraId="394EA1BF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4" w:history="1">
        <w:r w:rsidRPr="008C3544">
          <w:rPr>
            <w:rStyle w:val="Hypertextovodkaz"/>
            <w:noProof/>
          </w:rPr>
          <w:t>5.32.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Globální XSD šablony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672</w:t>
        </w:r>
        <w:r>
          <w:rPr>
            <w:noProof/>
            <w:webHidden/>
          </w:rPr>
          <w:fldChar w:fldCharType="end"/>
        </w:r>
      </w:hyperlink>
    </w:p>
    <w:p w14:paraId="189FE273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5" w:history="1">
        <w:r w:rsidRPr="008C3544">
          <w:rPr>
            <w:rStyle w:val="Hypertextovodkaz"/>
            <w:noProof/>
          </w:rPr>
          <w:t>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dle specikace ETSO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699</w:t>
        </w:r>
        <w:r>
          <w:rPr>
            <w:noProof/>
            <w:webHidden/>
          </w:rPr>
          <w:fldChar w:fldCharType="end"/>
        </w:r>
      </w:hyperlink>
    </w:p>
    <w:p w14:paraId="48BF02E2" w14:textId="77777777" w:rsidR="00530719" w:rsidRDefault="00E96CF5">
      <w:r>
        <w:fldChar w:fldCharType="end"/>
      </w:r>
    </w:p>
    <w:p w14:paraId="62DE7F47" w14:textId="77777777" w:rsidR="00530719" w:rsidRDefault="00BB3878">
      <w:r>
        <w:br w:type="page"/>
      </w:r>
    </w:p>
    <w:p w14:paraId="0CC5A535" w14:textId="77777777" w:rsidR="00530719" w:rsidRDefault="00530719">
      <w:pPr>
        <w:pStyle w:val="Nadpis5"/>
      </w:pPr>
      <w:r>
        <w:lastRenderedPageBreak/>
        <w:t>Seznam obrázků</w:t>
      </w:r>
    </w:p>
    <w:p w14:paraId="155F90A3" w14:textId="77777777" w:rsidR="00530719" w:rsidRDefault="00530719">
      <w:pPr>
        <w:pStyle w:val="Seznamobrzk"/>
        <w:tabs>
          <w:tab w:val="right" w:leader="dot" w:pos="9062"/>
        </w:tabs>
      </w:pPr>
    </w:p>
    <w:p w14:paraId="0E3C8167" w14:textId="77777777" w:rsidR="00ED46ED" w:rsidRPr="00102BC8" w:rsidRDefault="00E96CF5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r>
        <w:fldChar w:fldCharType="begin"/>
      </w:r>
      <w:r w:rsidR="00530719">
        <w:instrText xml:space="preserve"> TOC \h \z \c "Obr." </w:instrText>
      </w:r>
      <w:r>
        <w:fldChar w:fldCharType="separate"/>
      </w:r>
      <w:hyperlink w:anchor="_Toc353278396" w:history="1">
        <w:r w:rsidR="00ED46ED" w:rsidRPr="00610EE3">
          <w:rPr>
            <w:rStyle w:val="Hypertextovodkaz"/>
            <w:noProof/>
          </w:rPr>
          <w:t>Obr. 1 – Celkový kontext výměny dat CDS-WAS</w:t>
        </w:r>
        <w:r w:rsidR="00ED46ED">
          <w:rPr>
            <w:noProof/>
            <w:webHidden/>
          </w:rPr>
          <w:tab/>
        </w:r>
        <w:r w:rsidR="00ED46ED">
          <w:rPr>
            <w:noProof/>
            <w:webHidden/>
          </w:rPr>
          <w:fldChar w:fldCharType="begin"/>
        </w:r>
        <w:r w:rsidR="00ED46ED">
          <w:rPr>
            <w:noProof/>
            <w:webHidden/>
          </w:rPr>
          <w:instrText xml:space="preserve"> PAGEREF _Toc353278396 \h </w:instrText>
        </w:r>
        <w:r w:rsidR="00ED46ED">
          <w:rPr>
            <w:noProof/>
            <w:webHidden/>
          </w:rPr>
        </w:r>
        <w:r w:rsidR="00ED46ED">
          <w:rPr>
            <w:noProof/>
            <w:webHidden/>
          </w:rPr>
          <w:fldChar w:fldCharType="separate"/>
        </w:r>
        <w:r w:rsidR="00ED46ED">
          <w:rPr>
            <w:noProof/>
            <w:webHidden/>
          </w:rPr>
          <w:t>29</w:t>
        </w:r>
        <w:r w:rsidR="00ED46ED">
          <w:rPr>
            <w:noProof/>
            <w:webHidden/>
          </w:rPr>
          <w:fldChar w:fldCharType="end"/>
        </w:r>
      </w:hyperlink>
    </w:p>
    <w:p w14:paraId="423D0B22" w14:textId="77777777" w:rsidR="00ED46ED" w:rsidRPr="00102BC8" w:rsidRDefault="00ED46ED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hyperlink w:anchor="_Toc353278397" w:history="1">
        <w:r w:rsidRPr="00610EE3">
          <w:rPr>
            <w:rStyle w:val="Hypertextovodkaz"/>
            <w:noProof/>
          </w:rPr>
          <w:t>Obr. 2 – Základní princip výměny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_Toc353278397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</w:t>
        </w:r>
        <w:r>
          <w:rPr>
            <w:noProof/>
            <w:webHidden/>
          </w:rPr>
          <w:fldChar w:fldCharType="end"/>
        </w:r>
      </w:hyperlink>
    </w:p>
    <w:p w14:paraId="3AE0F277" w14:textId="77777777" w:rsidR="00530719" w:rsidRDefault="00E96CF5">
      <w:r>
        <w:fldChar w:fldCharType="end"/>
      </w:r>
      <w:r w:rsidR="00530719">
        <w:br w:type="page"/>
      </w:r>
    </w:p>
    <w:p w14:paraId="62C29446" w14:textId="77777777" w:rsidR="00530719" w:rsidRDefault="00530719">
      <w:pPr>
        <w:pStyle w:val="Nadpis5"/>
      </w:pPr>
      <w:r>
        <w:lastRenderedPageBreak/>
        <w:t>Použité zkratky</w:t>
      </w:r>
    </w:p>
    <w:p w14:paraId="5DBF217C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3FD3ACC7" w14:textId="77777777" w:rsidTr="00BB3878">
        <w:trPr>
          <w:trHeight w:val="255"/>
          <w:tblHeader/>
        </w:trPr>
        <w:tc>
          <w:tcPr>
            <w:tcW w:w="1418" w:type="dxa"/>
          </w:tcPr>
          <w:p w14:paraId="08748D02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7A523BF9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52002BBB" w14:textId="77777777" w:rsidTr="00BB3878">
        <w:trPr>
          <w:trHeight w:val="255"/>
        </w:trPr>
        <w:tc>
          <w:tcPr>
            <w:tcW w:w="1418" w:type="dxa"/>
          </w:tcPr>
          <w:p w14:paraId="0CE915E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CCS</w:t>
            </w:r>
          </w:p>
        </w:tc>
        <w:tc>
          <w:tcPr>
            <w:tcW w:w="7654" w:type="dxa"/>
          </w:tcPr>
          <w:p w14:paraId="64F97B6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Systém řízení péče o zákazníky (Customer Care System)</w:t>
            </w:r>
          </w:p>
        </w:tc>
      </w:tr>
      <w:tr w:rsidR="00530719" w14:paraId="7A51E030" w14:textId="77777777" w:rsidTr="00BB3878">
        <w:trPr>
          <w:trHeight w:val="255"/>
        </w:trPr>
        <w:tc>
          <w:tcPr>
            <w:tcW w:w="1418" w:type="dxa"/>
          </w:tcPr>
          <w:p w14:paraId="6B9A94C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244B5D9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530719" w14:paraId="0687508C" w14:textId="77777777" w:rsidTr="00BB3878">
        <w:trPr>
          <w:trHeight w:val="255"/>
        </w:trPr>
        <w:tc>
          <w:tcPr>
            <w:tcW w:w="1418" w:type="dxa"/>
          </w:tcPr>
          <w:p w14:paraId="3212811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ČHMÚ</w:t>
            </w:r>
          </w:p>
        </w:tc>
        <w:tc>
          <w:tcPr>
            <w:tcW w:w="7654" w:type="dxa"/>
          </w:tcPr>
          <w:p w14:paraId="0AEECEFC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Český hydrometeorologický ústav</w:t>
            </w:r>
          </w:p>
        </w:tc>
      </w:tr>
      <w:tr w:rsidR="00530719" w14:paraId="09F32640" w14:textId="77777777" w:rsidTr="00BB3878">
        <w:trPr>
          <w:trHeight w:val="255"/>
        </w:trPr>
        <w:tc>
          <w:tcPr>
            <w:tcW w:w="1418" w:type="dxa"/>
          </w:tcPr>
          <w:p w14:paraId="1029CAC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DFD</w:t>
            </w:r>
          </w:p>
        </w:tc>
        <w:tc>
          <w:tcPr>
            <w:tcW w:w="7654" w:type="dxa"/>
          </w:tcPr>
          <w:p w14:paraId="2E54E57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diagram datových toků (Data Flow Diagram)</w:t>
            </w:r>
          </w:p>
        </w:tc>
      </w:tr>
      <w:tr w:rsidR="00541B0F" w14:paraId="228BB518" w14:textId="77777777" w:rsidTr="00BB3878">
        <w:trPr>
          <w:trHeight w:val="255"/>
        </w:trPr>
        <w:tc>
          <w:tcPr>
            <w:tcW w:w="1418" w:type="dxa"/>
          </w:tcPr>
          <w:p w14:paraId="500F24F0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DS</w:t>
            </w:r>
          </w:p>
        </w:tc>
        <w:tc>
          <w:tcPr>
            <w:tcW w:w="7654" w:type="dxa"/>
          </w:tcPr>
          <w:p w14:paraId="7008F429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Distibuční soustava</w:t>
            </w:r>
          </w:p>
        </w:tc>
      </w:tr>
      <w:tr w:rsidR="00541B0F" w14:paraId="33070AF3" w14:textId="77777777" w:rsidTr="00BB3878">
        <w:trPr>
          <w:trHeight w:val="255"/>
        </w:trPr>
        <w:tc>
          <w:tcPr>
            <w:tcW w:w="1418" w:type="dxa"/>
          </w:tcPr>
          <w:p w14:paraId="64AF1848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DT</w:t>
            </w:r>
          </w:p>
        </w:tc>
        <w:tc>
          <w:tcPr>
            <w:tcW w:w="7654" w:type="dxa"/>
          </w:tcPr>
          <w:p w14:paraId="2C4375B2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Denní trh</w:t>
            </w:r>
          </w:p>
        </w:tc>
      </w:tr>
      <w:tr w:rsidR="007F474B" w14:paraId="26369273" w14:textId="77777777" w:rsidTr="00BB3878">
        <w:trPr>
          <w:trHeight w:val="255"/>
        </w:trPr>
        <w:tc>
          <w:tcPr>
            <w:tcW w:w="1418" w:type="dxa"/>
          </w:tcPr>
          <w:p w14:paraId="303BEB96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DUF</w:t>
            </w:r>
          </w:p>
        </w:tc>
        <w:tc>
          <w:tcPr>
            <w:tcW w:w="7654" w:type="dxa"/>
          </w:tcPr>
          <w:p w14:paraId="05C9B52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Doplňkové údaje fakturace</w:t>
            </w:r>
          </w:p>
        </w:tc>
      </w:tr>
      <w:tr w:rsidR="007F474B" w14:paraId="2D5B1AF3" w14:textId="77777777" w:rsidTr="00BB3878">
        <w:trPr>
          <w:trHeight w:val="255"/>
        </w:trPr>
        <w:tc>
          <w:tcPr>
            <w:tcW w:w="1418" w:type="dxa"/>
          </w:tcPr>
          <w:p w14:paraId="169D08FE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DVS</w:t>
            </w:r>
          </w:p>
        </w:tc>
        <w:tc>
          <w:tcPr>
            <w:tcW w:w="7654" w:type="dxa"/>
          </w:tcPr>
          <w:p w14:paraId="216EA921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Dvoustranná smlouva</w:t>
            </w:r>
          </w:p>
        </w:tc>
      </w:tr>
      <w:tr w:rsidR="00530719" w14:paraId="62CB5488" w14:textId="77777777" w:rsidTr="00BB3878">
        <w:trPr>
          <w:trHeight w:val="255"/>
        </w:trPr>
        <w:tc>
          <w:tcPr>
            <w:tcW w:w="1418" w:type="dxa"/>
          </w:tcPr>
          <w:p w14:paraId="1B25AC7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0F559F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1BDFDFDA" w14:textId="77777777" w:rsidTr="00BB3878">
        <w:trPr>
          <w:trHeight w:val="255"/>
        </w:trPr>
        <w:tc>
          <w:tcPr>
            <w:tcW w:w="1418" w:type="dxa"/>
          </w:tcPr>
          <w:p w14:paraId="2D76D00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EAN</w:t>
            </w:r>
          </w:p>
        </w:tc>
        <w:tc>
          <w:tcPr>
            <w:tcW w:w="7654" w:type="dxa"/>
          </w:tcPr>
          <w:p w14:paraId="42178897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celosvětový systém kódování a identifikace zboží, služeb a organizací</w:t>
            </w:r>
          </w:p>
        </w:tc>
      </w:tr>
      <w:tr w:rsidR="00530719" w14:paraId="7E09D171" w14:textId="77777777" w:rsidTr="00BB3878">
        <w:trPr>
          <w:trHeight w:val="255"/>
        </w:trPr>
        <w:tc>
          <w:tcPr>
            <w:tcW w:w="1418" w:type="dxa"/>
          </w:tcPr>
          <w:p w14:paraId="769B5D3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EDI</w:t>
            </w:r>
          </w:p>
        </w:tc>
        <w:tc>
          <w:tcPr>
            <w:tcW w:w="7654" w:type="dxa"/>
          </w:tcPr>
          <w:p w14:paraId="41553CC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mezinárodní formát pro elektronickou výměnu dat (Electronic Data Interchange)</w:t>
            </w:r>
          </w:p>
        </w:tc>
      </w:tr>
      <w:tr w:rsidR="00530719" w14:paraId="299855B4" w14:textId="77777777" w:rsidTr="00BB3878">
        <w:trPr>
          <w:trHeight w:val="255"/>
        </w:trPr>
        <w:tc>
          <w:tcPr>
            <w:tcW w:w="1418" w:type="dxa"/>
          </w:tcPr>
          <w:p w14:paraId="59B4E7D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EDM</w:t>
            </w:r>
          </w:p>
        </w:tc>
        <w:tc>
          <w:tcPr>
            <w:tcW w:w="7654" w:type="dxa"/>
          </w:tcPr>
          <w:p w14:paraId="0C30076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Správa energetických dat (Energy Data Management)</w:t>
            </w:r>
          </w:p>
        </w:tc>
      </w:tr>
      <w:tr w:rsidR="00EA7EC9" w14:paraId="53E5CA6A" w14:textId="77777777" w:rsidTr="00BB3878">
        <w:trPr>
          <w:trHeight w:val="255"/>
        </w:trPr>
        <w:tc>
          <w:tcPr>
            <w:tcW w:w="1418" w:type="dxa"/>
          </w:tcPr>
          <w:p w14:paraId="541CB414" w14:textId="77777777" w:rsidR="00EA7EC9" w:rsidRDefault="00EA7EC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EOT</w:t>
            </w:r>
          </w:p>
        </w:tc>
        <w:tc>
          <w:tcPr>
            <w:tcW w:w="7654" w:type="dxa"/>
          </w:tcPr>
          <w:p w14:paraId="6C354D5D" w14:textId="77777777" w:rsidR="00EA7EC9" w:rsidRDefault="00EA7EC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Externí organizátor trhu (například PXE)</w:t>
            </w:r>
          </w:p>
        </w:tc>
      </w:tr>
      <w:tr w:rsidR="00D411C3" w14:paraId="48377EEA" w14:textId="77777777" w:rsidTr="00BB3878">
        <w:trPr>
          <w:trHeight w:val="255"/>
        </w:trPr>
        <w:tc>
          <w:tcPr>
            <w:tcW w:w="1418" w:type="dxa"/>
          </w:tcPr>
          <w:p w14:paraId="18CC65BC" w14:textId="57140880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ERD</w:t>
            </w:r>
          </w:p>
        </w:tc>
        <w:tc>
          <w:tcPr>
            <w:tcW w:w="7654" w:type="dxa"/>
          </w:tcPr>
          <w:p w14:paraId="7467ABD2" w14:textId="5F35F585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Evidence realizačních diagramů</w:t>
            </w:r>
          </w:p>
        </w:tc>
      </w:tr>
      <w:tr w:rsidR="00530719" w14:paraId="28DE07B5" w14:textId="77777777" w:rsidTr="00BB3878">
        <w:trPr>
          <w:trHeight w:val="255"/>
        </w:trPr>
        <w:tc>
          <w:tcPr>
            <w:tcW w:w="1418" w:type="dxa"/>
          </w:tcPr>
          <w:p w14:paraId="3193386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GUI</w:t>
            </w:r>
          </w:p>
        </w:tc>
        <w:tc>
          <w:tcPr>
            <w:tcW w:w="7654" w:type="dxa"/>
          </w:tcPr>
          <w:p w14:paraId="77E860F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grafické uživatelské rozhraní (graphical user interface)</w:t>
            </w:r>
          </w:p>
        </w:tc>
      </w:tr>
      <w:tr w:rsidR="00530719" w14:paraId="5F9FC6BB" w14:textId="77777777" w:rsidTr="00BB3878">
        <w:trPr>
          <w:trHeight w:val="255"/>
        </w:trPr>
        <w:tc>
          <w:tcPr>
            <w:tcW w:w="1418" w:type="dxa"/>
          </w:tcPr>
          <w:p w14:paraId="68DA61F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HW</w:t>
            </w:r>
          </w:p>
        </w:tc>
        <w:tc>
          <w:tcPr>
            <w:tcW w:w="7654" w:type="dxa"/>
          </w:tcPr>
          <w:p w14:paraId="1CED88A4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Hardware</w:t>
            </w:r>
          </w:p>
        </w:tc>
      </w:tr>
      <w:tr w:rsidR="00530719" w14:paraId="77CB96F2" w14:textId="77777777" w:rsidTr="00BB3878">
        <w:trPr>
          <w:trHeight w:val="255"/>
        </w:trPr>
        <w:tc>
          <w:tcPr>
            <w:tcW w:w="1418" w:type="dxa"/>
          </w:tcPr>
          <w:p w14:paraId="0F97D4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4ECF0A5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488C914B" w14:textId="77777777" w:rsidTr="00BB3878">
        <w:trPr>
          <w:trHeight w:val="255"/>
        </w:trPr>
        <w:tc>
          <w:tcPr>
            <w:tcW w:w="1418" w:type="dxa"/>
          </w:tcPr>
          <w:p w14:paraId="586AB3B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107DE37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D411C3" w14:paraId="4D407BEA" w14:textId="77777777" w:rsidTr="00BB3878">
        <w:trPr>
          <w:trHeight w:val="255"/>
        </w:trPr>
        <w:tc>
          <w:tcPr>
            <w:tcW w:w="1418" w:type="dxa"/>
          </w:tcPr>
          <w:p w14:paraId="7D0182BA" w14:textId="70396F88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IDA</w:t>
            </w:r>
          </w:p>
        </w:tc>
        <w:tc>
          <w:tcPr>
            <w:tcW w:w="7654" w:type="dxa"/>
          </w:tcPr>
          <w:p w14:paraId="3E0126F6" w14:textId="708EC2BC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Vnitrodenní aukce </w:t>
            </w:r>
          </w:p>
        </w:tc>
      </w:tr>
      <w:tr w:rsidR="00530719" w14:paraId="67125C1C" w14:textId="77777777" w:rsidTr="00BB3878">
        <w:trPr>
          <w:trHeight w:val="255"/>
        </w:trPr>
        <w:tc>
          <w:tcPr>
            <w:tcW w:w="1418" w:type="dxa"/>
          </w:tcPr>
          <w:p w14:paraId="53AEB92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IDE</w:t>
            </w:r>
          </w:p>
        </w:tc>
        <w:tc>
          <w:tcPr>
            <w:tcW w:w="7654" w:type="dxa"/>
          </w:tcPr>
          <w:p w14:paraId="7101A48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Poskytování dat nad rámec podniku (Intercompany Data Exchange)</w:t>
            </w:r>
          </w:p>
        </w:tc>
      </w:tr>
      <w:tr w:rsidR="00530719" w14:paraId="2F0FE6EC" w14:textId="77777777" w:rsidTr="00BB3878">
        <w:trPr>
          <w:trHeight w:val="255"/>
        </w:trPr>
        <w:tc>
          <w:tcPr>
            <w:tcW w:w="1418" w:type="dxa"/>
          </w:tcPr>
          <w:p w14:paraId="466482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EF4AA9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Infrastruktura operátora trhu </w:t>
            </w:r>
          </w:p>
        </w:tc>
      </w:tr>
      <w:tr w:rsidR="00530719" w14:paraId="3D77DAAF" w14:textId="77777777" w:rsidTr="00BB3878">
        <w:trPr>
          <w:trHeight w:val="255"/>
        </w:trPr>
        <w:tc>
          <w:tcPr>
            <w:tcW w:w="1418" w:type="dxa"/>
          </w:tcPr>
          <w:p w14:paraId="101AC80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6E7945CE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3DE245CA" w14:textId="77777777" w:rsidTr="00BB3878">
        <w:trPr>
          <w:trHeight w:val="255"/>
        </w:trPr>
        <w:tc>
          <w:tcPr>
            <w:tcW w:w="1418" w:type="dxa"/>
          </w:tcPr>
          <w:p w14:paraId="3A0D465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2A4F43A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57763303" w14:textId="77777777" w:rsidTr="00BB3878">
        <w:trPr>
          <w:trHeight w:val="255"/>
        </w:trPr>
        <w:tc>
          <w:tcPr>
            <w:tcW w:w="1418" w:type="dxa"/>
          </w:tcPr>
          <w:p w14:paraId="2C9C291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7DE1B8A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7F474B" w14:paraId="1BB67599" w14:textId="77777777" w:rsidTr="00BB3878">
        <w:trPr>
          <w:trHeight w:val="255"/>
        </w:trPr>
        <w:tc>
          <w:tcPr>
            <w:tcW w:w="1418" w:type="dxa"/>
          </w:tcPr>
          <w:p w14:paraId="6C8FF199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MO</w:t>
            </w:r>
          </w:p>
        </w:tc>
        <w:tc>
          <w:tcPr>
            <w:tcW w:w="7654" w:type="dxa"/>
          </w:tcPr>
          <w:p w14:paraId="69346FE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Maloodběr</w:t>
            </w:r>
          </w:p>
        </w:tc>
      </w:tr>
      <w:tr w:rsidR="00530719" w14:paraId="7CB20FB1" w14:textId="77777777" w:rsidTr="00BB3878">
        <w:trPr>
          <w:trHeight w:val="255"/>
        </w:trPr>
        <w:tc>
          <w:tcPr>
            <w:tcW w:w="1418" w:type="dxa"/>
          </w:tcPr>
          <w:p w14:paraId="41CA1F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MS</w:t>
            </w:r>
          </w:p>
        </w:tc>
        <w:tc>
          <w:tcPr>
            <w:tcW w:w="7654" w:type="dxa"/>
          </w:tcPr>
          <w:p w14:paraId="021F0FE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Microsoft</w:t>
            </w:r>
          </w:p>
        </w:tc>
      </w:tr>
      <w:tr w:rsidR="007F474B" w14:paraId="385D4DA7" w14:textId="77777777" w:rsidTr="00BB3878">
        <w:trPr>
          <w:trHeight w:val="255"/>
        </w:trPr>
        <w:tc>
          <w:tcPr>
            <w:tcW w:w="1418" w:type="dxa"/>
          </w:tcPr>
          <w:p w14:paraId="56110664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MV</w:t>
            </w:r>
          </w:p>
        </w:tc>
        <w:tc>
          <w:tcPr>
            <w:tcW w:w="7654" w:type="dxa"/>
          </w:tcPr>
          <w:p w14:paraId="662F1C4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Měsíční vyúčtování</w:t>
            </w:r>
          </w:p>
        </w:tc>
      </w:tr>
      <w:tr w:rsidR="00530719" w14:paraId="7092E7C4" w14:textId="77777777" w:rsidTr="00BB3878">
        <w:trPr>
          <w:trHeight w:val="255"/>
        </w:trPr>
        <w:tc>
          <w:tcPr>
            <w:tcW w:w="1418" w:type="dxa"/>
          </w:tcPr>
          <w:p w14:paraId="6E78C26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29C7C9B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26EAAB52" w14:textId="77777777" w:rsidTr="00BB3878">
        <w:trPr>
          <w:trHeight w:val="255"/>
        </w:trPr>
        <w:tc>
          <w:tcPr>
            <w:tcW w:w="1418" w:type="dxa"/>
          </w:tcPr>
          <w:p w14:paraId="4ED24C6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74CAE61C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4D033F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4BF6C847" w14:textId="77777777" w:rsidTr="00BB3878">
        <w:trPr>
          <w:trHeight w:val="255"/>
        </w:trPr>
        <w:tc>
          <w:tcPr>
            <w:tcW w:w="1418" w:type="dxa"/>
          </w:tcPr>
          <w:p w14:paraId="13BB390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1087FCB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1DF36C09" w14:textId="77777777" w:rsidTr="00BB3878">
        <w:trPr>
          <w:trHeight w:val="255"/>
        </w:trPr>
        <w:tc>
          <w:tcPr>
            <w:tcW w:w="1418" w:type="dxa"/>
          </w:tcPr>
          <w:p w14:paraId="556E36C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0038CBE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nfrastruktura veřejného klíče (Public Key Infrastructure)</w:t>
            </w:r>
          </w:p>
        </w:tc>
      </w:tr>
      <w:tr w:rsidR="00530719" w14:paraId="53B584BA" w14:textId="77777777" w:rsidTr="00BB3878">
        <w:trPr>
          <w:trHeight w:val="255"/>
        </w:trPr>
        <w:tc>
          <w:tcPr>
            <w:tcW w:w="1418" w:type="dxa"/>
          </w:tcPr>
          <w:p w14:paraId="1E84463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5385EBD7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přenosové soustavy</w:t>
            </w:r>
          </w:p>
        </w:tc>
      </w:tr>
      <w:tr w:rsidR="00530719" w14:paraId="0F1E35EF" w14:textId="77777777" w:rsidTr="00BB3878">
        <w:trPr>
          <w:trHeight w:val="255"/>
        </w:trPr>
        <w:tc>
          <w:tcPr>
            <w:tcW w:w="1418" w:type="dxa"/>
          </w:tcPr>
          <w:p w14:paraId="75B1A371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ROZ</w:t>
            </w:r>
          </w:p>
        </w:tc>
        <w:tc>
          <w:tcPr>
            <w:tcW w:w="7654" w:type="dxa"/>
          </w:tcPr>
          <w:p w14:paraId="3AD8180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oprávněný zákazník</w:t>
            </w:r>
          </w:p>
        </w:tc>
      </w:tr>
      <w:tr w:rsidR="00530719" w14:paraId="3ABC28DC" w14:textId="77777777" w:rsidTr="00BB3878">
        <w:trPr>
          <w:trHeight w:val="255"/>
        </w:trPr>
        <w:tc>
          <w:tcPr>
            <w:tcW w:w="1418" w:type="dxa"/>
          </w:tcPr>
          <w:p w14:paraId="1507DB8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697EA63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06BC881" w14:textId="77777777" w:rsidTr="00BB3878">
        <w:trPr>
          <w:trHeight w:val="255"/>
        </w:trPr>
        <w:tc>
          <w:tcPr>
            <w:tcW w:w="1418" w:type="dxa"/>
          </w:tcPr>
          <w:p w14:paraId="5F784A53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RÚT(BR)</w:t>
            </w:r>
          </w:p>
        </w:tc>
        <w:tc>
          <w:tcPr>
            <w:tcW w:w="7654" w:type="dxa"/>
          </w:tcPr>
          <w:p w14:paraId="24C83A2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trhu, který převzal odpovědnost za odchylku jiného účastníka trhu</w:t>
            </w:r>
          </w:p>
        </w:tc>
      </w:tr>
      <w:tr w:rsidR="00530719" w14:paraId="64F26BCE" w14:textId="77777777" w:rsidTr="00BB3878">
        <w:trPr>
          <w:trHeight w:val="255"/>
        </w:trPr>
        <w:tc>
          <w:tcPr>
            <w:tcW w:w="1418" w:type="dxa"/>
          </w:tcPr>
          <w:p w14:paraId="31F7CAA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0A25BDE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AC626C" w14:paraId="3B81D5B5" w14:textId="77777777" w:rsidTr="00BB3878">
        <w:trPr>
          <w:trHeight w:val="255"/>
        </w:trPr>
        <w:tc>
          <w:tcPr>
            <w:tcW w:w="1418" w:type="dxa"/>
          </w:tcPr>
          <w:p w14:paraId="431E9C78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0865913F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16382641" w14:textId="77777777" w:rsidTr="00BB3878">
        <w:trPr>
          <w:trHeight w:val="255"/>
        </w:trPr>
        <w:tc>
          <w:tcPr>
            <w:tcW w:w="1418" w:type="dxa"/>
          </w:tcPr>
          <w:p w14:paraId="7EF066F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67AA958D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3CECE37E" w14:textId="77777777" w:rsidTr="00BB3878">
        <w:trPr>
          <w:trHeight w:val="255"/>
        </w:trPr>
        <w:tc>
          <w:tcPr>
            <w:tcW w:w="1418" w:type="dxa"/>
          </w:tcPr>
          <w:p w14:paraId="032051E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TDD</w:t>
            </w:r>
          </w:p>
        </w:tc>
        <w:tc>
          <w:tcPr>
            <w:tcW w:w="7654" w:type="dxa"/>
          </w:tcPr>
          <w:p w14:paraId="09F2A69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ypové diagramy dodávek</w:t>
            </w:r>
          </w:p>
        </w:tc>
      </w:tr>
      <w:tr w:rsidR="00530719" w14:paraId="5617F60F" w14:textId="77777777" w:rsidTr="00BB3878">
        <w:trPr>
          <w:trHeight w:val="255"/>
        </w:trPr>
        <w:tc>
          <w:tcPr>
            <w:tcW w:w="1418" w:type="dxa"/>
          </w:tcPr>
          <w:p w14:paraId="66E028E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TI</w:t>
            </w:r>
          </w:p>
        </w:tc>
        <w:tc>
          <w:tcPr>
            <w:tcW w:w="7654" w:type="dxa"/>
          </w:tcPr>
          <w:p w14:paraId="408F5761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echnická infrastruktura</w:t>
            </w:r>
          </w:p>
        </w:tc>
      </w:tr>
      <w:tr w:rsidR="00530719" w14:paraId="3CBB4C72" w14:textId="77777777" w:rsidTr="00BB3878">
        <w:trPr>
          <w:trHeight w:val="255"/>
        </w:trPr>
        <w:tc>
          <w:tcPr>
            <w:tcW w:w="1418" w:type="dxa"/>
          </w:tcPr>
          <w:p w14:paraId="704784C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lastRenderedPageBreak/>
              <w:t>UI</w:t>
            </w:r>
          </w:p>
        </w:tc>
        <w:tc>
          <w:tcPr>
            <w:tcW w:w="7654" w:type="dxa"/>
          </w:tcPr>
          <w:p w14:paraId="02BD8C4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U</w:t>
            </w:r>
            <w:r w:rsidR="00530719">
              <w:rPr>
                <w:sz w:val="22"/>
                <w:lang w:val="cs-CZ"/>
              </w:rPr>
              <w:t>živatelské rozhraní (user interface)</w:t>
            </w:r>
          </w:p>
        </w:tc>
      </w:tr>
      <w:tr w:rsidR="00530719" w14:paraId="1B5DE060" w14:textId="77777777" w:rsidTr="00BB3878">
        <w:trPr>
          <w:trHeight w:val="255"/>
        </w:trPr>
        <w:tc>
          <w:tcPr>
            <w:tcW w:w="1418" w:type="dxa"/>
          </w:tcPr>
          <w:p w14:paraId="787084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ÚOB</w:t>
            </w:r>
          </w:p>
        </w:tc>
        <w:tc>
          <w:tcPr>
            <w:tcW w:w="7654" w:type="dxa"/>
          </w:tcPr>
          <w:p w14:paraId="0F8FD15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Ú</w:t>
            </w:r>
            <w:r w:rsidR="00530719">
              <w:rPr>
                <w:sz w:val="22"/>
                <w:lang w:val="cs-CZ"/>
              </w:rPr>
              <w:t>plná obchodní bilance</w:t>
            </w:r>
          </w:p>
        </w:tc>
      </w:tr>
      <w:tr w:rsidR="007F474B" w14:paraId="50BA943D" w14:textId="77777777" w:rsidTr="00BB3878">
        <w:trPr>
          <w:trHeight w:val="255"/>
        </w:trPr>
        <w:tc>
          <w:tcPr>
            <w:tcW w:w="1418" w:type="dxa"/>
          </w:tcPr>
          <w:p w14:paraId="7B759571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VO</w:t>
            </w:r>
          </w:p>
        </w:tc>
        <w:tc>
          <w:tcPr>
            <w:tcW w:w="7654" w:type="dxa"/>
          </w:tcPr>
          <w:p w14:paraId="68F316B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Velkoodběr</w:t>
            </w:r>
          </w:p>
        </w:tc>
      </w:tr>
      <w:tr w:rsidR="00530719" w14:paraId="33BD6948" w14:textId="77777777" w:rsidTr="00BB3878">
        <w:trPr>
          <w:trHeight w:val="255"/>
        </w:trPr>
        <w:tc>
          <w:tcPr>
            <w:tcW w:w="1418" w:type="dxa"/>
          </w:tcPr>
          <w:p w14:paraId="6C7B0E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7E83EC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webový aplikační server (Web Application Server)</w:t>
            </w:r>
          </w:p>
        </w:tc>
      </w:tr>
      <w:tr w:rsidR="007F474B" w14:paraId="0D765B81" w14:textId="77777777" w:rsidTr="00BB3878">
        <w:trPr>
          <w:trHeight w:val="255"/>
        </w:trPr>
        <w:tc>
          <w:tcPr>
            <w:tcW w:w="1418" w:type="dxa"/>
          </w:tcPr>
          <w:p w14:paraId="047CB4D8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3F327319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Protokol pro výměnu dat (Extensible Markup Language) </w:t>
            </w:r>
          </w:p>
        </w:tc>
      </w:tr>
      <w:tr w:rsidR="007F474B" w14:paraId="715AFF3E" w14:textId="77777777" w:rsidTr="00BB3878">
        <w:trPr>
          <w:trHeight w:val="255"/>
        </w:trPr>
        <w:tc>
          <w:tcPr>
            <w:tcW w:w="1418" w:type="dxa"/>
          </w:tcPr>
          <w:p w14:paraId="10A11A0A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ZMV</w:t>
            </w:r>
          </w:p>
        </w:tc>
        <w:tc>
          <w:tcPr>
            <w:tcW w:w="7654" w:type="dxa"/>
          </w:tcPr>
          <w:p w14:paraId="0F70B1A0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Závěrečné měsíční vyúčtování</w:t>
            </w:r>
          </w:p>
        </w:tc>
      </w:tr>
      <w:tr w:rsidR="00D411C3" w14:paraId="1205754A" w14:textId="77777777" w:rsidTr="00BB3878">
        <w:trPr>
          <w:trHeight w:val="255"/>
        </w:trPr>
        <w:tc>
          <w:tcPr>
            <w:tcW w:w="1418" w:type="dxa"/>
          </w:tcPr>
          <w:p w14:paraId="6E5DF3C4" w14:textId="24EFA097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ZO</w:t>
            </w:r>
          </w:p>
        </w:tc>
        <w:tc>
          <w:tcPr>
            <w:tcW w:w="7654" w:type="dxa"/>
          </w:tcPr>
          <w:p w14:paraId="255D940D" w14:textId="7BB765DA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Zúčtování odchylek</w:t>
            </w:r>
          </w:p>
        </w:tc>
      </w:tr>
    </w:tbl>
    <w:p w14:paraId="4AFEEF99" w14:textId="77777777" w:rsidR="00023F6C" w:rsidRDefault="00023F6C"/>
    <w:p w14:paraId="313AA703" w14:textId="77777777" w:rsidR="00530719" w:rsidRDefault="00023F6C">
      <w:r>
        <w:br w:type="page"/>
      </w:r>
    </w:p>
    <w:p w14:paraId="3225DD2E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93"/>
        <w:gridCol w:w="7292"/>
        <w:gridCol w:w="787"/>
      </w:tblGrid>
      <w:tr w:rsidR="00530719" w14:paraId="5E882345" w14:textId="77777777" w:rsidTr="00840727">
        <w:trPr>
          <w:trHeight w:val="255"/>
          <w:tblHeader/>
        </w:trPr>
        <w:tc>
          <w:tcPr>
            <w:tcW w:w="993" w:type="dxa"/>
          </w:tcPr>
          <w:p w14:paraId="71A3054D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7292" w:type="dxa"/>
          </w:tcPr>
          <w:p w14:paraId="160F41C7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787" w:type="dxa"/>
          </w:tcPr>
          <w:p w14:paraId="625B2ADC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8B1268" w14:paraId="0B4E0B48" w14:textId="77777777" w:rsidTr="00840727">
        <w:trPr>
          <w:trHeight w:val="255"/>
        </w:trPr>
        <w:tc>
          <w:tcPr>
            <w:tcW w:w="993" w:type="dxa"/>
          </w:tcPr>
          <w:p w14:paraId="27BDF6BE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DAFA759" w14:textId="77777777" w:rsidR="008B1268" w:rsidRPr="00395D86" w:rsidRDefault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revize stávající dokumentace (verze Z)</w:t>
            </w:r>
          </w:p>
        </w:tc>
        <w:tc>
          <w:tcPr>
            <w:tcW w:w="787" w:type="dxa"/>
          </w:tcPr>
          <w:p w14:paraId="16B3D062" w14:textId="77777777" w:rsidR="008B1268" w:rsidRDefault="008B126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8B1268" w14:paraId="61348A36" w14:textId="77777777" w:rsidTr="00840727">
        <w:trPr>
          <w:trHeight w:val="255"/>
        </w:trPr>
        <w:tc>
          <w:tcPr>
            <w:tcW w:w="993" w:type="dxa"/>
          </w:tcPr>
          <w:p w14:paraId="4C138E2A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541C643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Změna názvu šablony globálních proměnných z cds_globals.xsd na ote_globals.xsd. </w:t>
            </w:r>
          </w:p>
        </w:tc>
        <w:tc>
          <w:tcPr>
            <w:tcW w:w="787" w:type="dxa"/>
          </w:tcPr>
          <w:p w14:paraId="675FCC7B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7A5374B3" w14:textId="77777777" w:rsidTr="00840727">
        <w:trPr>
          <w:trHeight w:val="255"/>
        </w:trPr>
        <w:tc>
          <w:tcPr>
            <w:tcW w:w="993" w:type="dxa"/>
          </w:tcPr>
          <w:p w14:paraId="37A7194D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0827717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language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481F783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3E35DAC4" w14:textId="77777777" w:rsidTr="00840727">
        <w:trPr>
          <w:trHeight w:val="255"/>
        </w:trPr>
        <w:tc>
          <w:tcPr>
            <w:tcW w:w="993" w:type="dxa"/>
          </w:tcPr>
          <w:p w14:paraId="6EB0E2FF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301471A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voltage-level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33116AAA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B3442C" w14:paraId="34324C25" w14:textId="77777777" w:rsidTr="00840727">
        <w:trPr>
          <w:trHeight w:val="255"/>
        </w:trPr>
        <w:tc>
          <w:tcPr>
            <w:tcW w:w="993" w:type="dxa"/>
          </w:tcPr>
          <w:p w14:paraId="33167755" w14:textId="77777777" w:rsidR="00B3442C" w:rsidRPr="008B1268" w:rsidRDefault="00B3442C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FECC174" w14:textId="77777777" w:rsidR="00B3442C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Z definice zprávy CDSREQ byly vyčleněny zprávy pro dílčí oblasti zpracování CS OTE; staly se součástí nově definovaných zpráv (ISOTEREQ, COMMONREQ, SFVOTREPORTREQ). Viz příslušné kapitoly. </w:t>
            </w:r>
          </w:p>
        </w:tc>
        <w:tc>
          <w:tcPr>
            <w:tcW w:w="787" w:type="dxa"/>
          </w:tcPr>
          <w:p w14:paraId="38C68D94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5AFAF937" w14:textId="77777777" w:rsidTr="00840727">
        <w:trPr>
          <w:trHeight w:val="255"/>
        </w:trPr>
        <w:tc>
          <w:tcPr>
            <w:tcW w:w="993" w:type="dxa"/>
          </w:tcPr>
          <w:p w14:paraId="089FF811" w14:textId="77777777" w:rsidR="00B3442C" w:rsidRPr="00395D86" w:rsidRDefault="00B3442C" w:rsidP="00864A6B">
            <w:pPr>
              <w:pStyle w:val="TableNormal1"/>
              <w:rPr>
                <w:iCs/>
              </w:rPr>
            </w:pPr>
            <w:r>
              <w:rPr>
                <w:iCs/>
              </w:rPr>
              <w:t>23.6.2009</w:t>
            </w:r>
          </w:p>
        </w:tc>
        <w:tc>
          <w:tcPr>
            <w:tcW w:w="7292" w:type="dxa"/>
          </w:tcPr>
          <w:p w14:paraId="7BFC68BB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Byly vyčleněny globální datové typy </w:t>
            </w:r>
            <w:r w:rsidRPr="00124A58">
              <w:rPr>
                <w:i/>
                <w:iCs/>
                <w:sz w:val="20"/>
                <w:szCs w:val="20"/>
              </w:rPr>
              <w:t>ReceiverIdentification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SenderIdentification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DataProvider</w:t>
            </w:r>
            <w:r>
              <w:rPr>
                <w:iCs/>
                <w:sz w:val="20"/>
                <w:szCs w:val="20"/>
              </w:rPr>
              <w:t xml:space="preserve"> a </w:t>
            </w:r>
            <w:r w:rsidRPr="00124A58">
              <w:rPr>
                <w:i/>
                <w:iCs/>
                <w:sz w:val="20"/>
                <w:szCs w:val="20"/>
              </w:rPr>
              <w:t>Reference</w:t>
            </w:r>
            <w:r>
              <w:rPr>
                <w:iCs/>
                <w:sz w:val="20"/>
                <w:szCs w:val="20"/>
              </w:rPr>
              <w:t xml:space="preserve">. Tyto datové typy jsou součástí cds_globals.xsd a v původních zprávách se na ně odkazuje. Z hlediska použití nedošlo ke změnám. </w:t>
            </w:r>
          </w:p>
        </w:tc>
        <w:tc>
          <w:tcPr>
            <w:tcW w:w="787" w:type="dxa"/>
          </w:tcPr>
          <w:p w14:paraId="1D4AD5DB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182F1983" w14:textId="77777777" w:rsidTr="00840727">
        <w:trPr>
          <w:trHeight w:val="255"/>
        </w:trPr>
        <w:tc>
          <w:tcPr>
            <w:tcW w:w="993" w:type="dxa"/>
          </w:tcPr>
          <w:p w14:paraId="693797D5" w14:textId="77777777" w:rsidR="00B3442C" w:rsidRPr="008B1268" w:rsidRDefault="00B3442C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4C8B2F4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Pro všechny formáty zpráv (kromě zpráv formátu RESPONSE a *REQ) byla zavedena možnost elektornického podpisu. Pro tyto účely slouží globální formát zpráv </w:t>
            </w:r>
            <w:r w:rsidRPr="00124A58">
              <w:rPr>
                <w:i/>
                <w:iCs/>
                <w:sz w:val="20"/>
                <w:szCs w:val="20"/>
              </w:rPr>
              <w:t>xmldsig-code-schema</w:t>
            </w:r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285F5AE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8B1268" w14:paraId="55FD7401" w14:textId="77777777" w:rsidTr="00840727">
        <w:trPr>
          <w:trHeight w:val="255"/>
        </w:trPr>
        <w:tc>
          <w:tcPr>
            <w:tcW w:w="993" w:type="dxa"/>
          </w:tcPr>
          <w:p w14:paraId="61F26F7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AAD68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0F5295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SST - </w:t>
            </w:r>
            <w:r w:rsidR="00B7085D">
              <w:rPr>
                <w:sz w:val="20"/>
                <w:szCs w:val="20"/>
              </w:rPr>
              <w:t>Subjekt</w:t>
            </w:r>
            <w:r w:rsidRPr="00395D86">
              <w:rPr>
                <w:sz w:val="20"/>
                <w:szCs w:val="20"/>
              </w:rPr>
              <w:t xml:space="preserve"> zúčtování</w:t>
            </w:r>
          </w:p>
          <w:p w14:paraId="48402488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OBS - Pozorovatel </w:t>
            </w:r>
          </w:p>
        </w:tc>
        <w:tc>
          <w:tcPr>
            <w:tcW w:w="787" w:type="dxa"/>
          </w:tcPr>
          <w:p w14:paraId="5FC6502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AC2B934" w14:textId="77777777" w:rsidTr="00840727">
        <w:trPr>
          <w:trHeight w:val="255"/>
        </w:trPr>
        <w:tc>
          <w:tcPr>
            <w:tcW w:w="993" w:type="dxa"/>
          </w:tcPr>
          <w:p w14:paraId="77583F06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0F76C24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atributu </w:t>
            </w:r>
            <w:r w:rsidRPr="00877E91">
              <w:rPr>
                <w:i/>
                <w:iCs/>
                <w:sz w:val="20"/>
                <w:szCs w:val="20"/>
              </w:rPr>
              <w:t>opm-id</w:t>
            </w:r>
            <w:r w:rsidRPr="00395D86">
              <w:rPr>
                <w:iCs/>
                <w:sz w:val="20"/>
                <w:szCs w:val="20"/>
              </w:rPr>
              <w:t xml:space="preserve"> v elemetu </w:t>
            </w:r>
            <w:r w:rsidRPr="00877E91">
              <w:rPr>
                <w:i/>
                <w:iCs/>
                <w:sz w:val="20"/>
                <w:szCs w:val="20"/>
              </w:rPr>
              <w:t>Data</w:t>
            </w:r>
            <w:r w:rsidRPr="00395D86">
              <w:rPr>
                <w:iCs/>
                <w:sz w:val="20"/>
                <w:szCs w:val="20"/>
              </w:rPr>
              <w:t xml:space="preserve"> na nepovinný (souvisí s předáním odpovědnosti za odchylku)</w:t>
            </w:r>
          </w:p>
        </w:tc>
        <w:tc>
          <w:tcPr>
            <w:tcW w:w="787" w:type="dxa"/>
          </w:tcPr>
          <w:p w14:paraId="5A07728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3D430425" w14:textId="77777777" w:rsidTr="00840727">
        <w:trPr>
          <w:trHeight w:val="255"/>
        </w:trPr>
        <w:tc>
          <w:tcPr>
            <w:tcW w:w="993" w:type="dxa"/>
          </w:tcPr>
          <w:p w14:paraId="4B47F74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2E539A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elementu </w:t>
            </w:r>
            <w:r w:rsidRPr="00877E91">
              <w:rPr>
                <w:i/>
                <w:iCs/>
                <w:sz w:val="20"/>
                <w:szCs w:val="20"/>
              </w:rPr>
              <w:t>Party</w:t>
            </w:r>
            <w:r w:rsidRPr="00395D86">
              <w:rPr>
                <w:iCs/>
                <w:sz w:val="20"/>
                <w:szCs w:val="20"/>
              </w:rPr>
              <w:t xml:space="preserve"> na nepovinný (souvisí se zrušením přiřazení SZ a Pozorovatele na OPM).</w:t>
            </w:r>
          </w:p>
        </w:tc>
        <w:tc>
          <w:tcPr>
            <w:tcW w:w="787" w:type="dxa"/>
          </w:tcPr>
          <w:p w14:paraId="4EE1889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2722F493" w14:textId="77777777" w:rsidTr="00840727">
        <w:trPr>
          <w:trHeight w:val="255"/>
        </w:trPr>
        <w:tc>
          <w:tcPr>
            <w:tcW w:w="993" w:type="dxa"/>
          </w:tcPr>
          <w:p w14:paraId="4F02C4C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842D444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MASTERDATA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identifikátor:</w:t>
            </w:r>
          </w:p>
          <w:p w14:paraId="76D5F85C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254 - Žádost o přiřazení subjektu zúčtování k OPM</w:t>
            </w:r>
          </w:p>
          <w:p w14:paraId="09A5E27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256 - Informace o přiřazení subjketu zúčtování k OPM</w:t>
            </w:r>
          </w:p>
          <w:p w14:paraId="3BED2786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257 - Žádost o přiřazení pozorovatele na OPM</w:t>
            </w:r>
          </w:p>
          <w:p w14:paraId="1412200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Informace o přiřazení pozorovatele na OPM</w:t>
            </w:r>
          </w:p>
          <w:p w14:paraId="1663E9BD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356 - Zjednodušený výpis OPM</w:t>
            </w:r>
          </w:p>
          <w:p w14:paraId="120AC3C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450 - Žádost o registraci předání odpovědnosti za odchylku</w:t>
            </w:r>
          </w:p>
          <w:p w14:paraId="4205E4D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452 - Informace o registraci předání odpovědnosti za odchylku</w:t>
            </w:r>
          </w:p>
          <w:p w14:paraId="7728D861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453 - Schválení / odmítnutí předání odpovědnosti za odchylku</w:t>
            </w:r>
          </w:p>
          <w:p w14:paraId="7501FDFE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457 - Informace o předání odpovědnosti za odchylku (na dotaz 455)</w:t>
            </w:r>
          </w:p>
        </w:tc>
        <w:tc>
          <w:tcPr>
            <w:tcW w:w="787" w:type="dxa"/>
          </w:tcPr>
          <w:p w14:paraId="6879E3B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1435E3D" w14:textId="77777777" w:rsidTr="00840727">
        <w:trPr>
          <w:trHeight w:val="255"/>
        </w:trPr>
        <w:tc>
          <w:tcPr>
            <w:tcW w:w="993" w:type="dxa"/>
          </w:tcPr>
          <w:p w14:paraId="030D6B3F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4D7FA13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5CA1687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128 - Potvrzení / chyba ve zprávě elektronické faktury</w:t>
            </w:r>
          </w:p>
          <w:p w14:paraId="3732A67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130 - Potvrzení / chyba v dotazu na elektronickou fakturu</w:t>
            </w:r>
          </w:p>
          <w:p w14:paraId="2D289392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255 - Přijetí / chyba v zádosti o přiřazení subjektu zúčtování k OPM</w:t>
            </w:r>
          </w:p>
          <w:p w14:paraId="08B2234E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Přijetí / chyba v žádosti o přiřazení pozorovatele na OPM</w:t>
            </w:r>
          </w:p>
          <w:p w14:paraId="350123F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355 - Chyba v požadavku na zjednodušený výpis OPM</w:t>
            </w:r>
          </w:p>
          <w:p w14:paraId="07CD1F76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451 - Přijetí / chyba žádosti o registraci předání odpovědnosti za odchylku</w:t>
            </w:r>
          </w:p>
          <w:p w14:paraId="633CA0D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lastRenderedPageBreak/>
              <w:t>454 - Přijetí / chyba ve schválení / odmítnutí předání odpovědnosti za odchylku</w:t>
            </w:r>
          </w:p>
          <w:p w14:paraId="27F37A6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456 - Přijetí / chyba v dotazu na předání odpovědnosti za odchylku</w:t>
            </w:r>
          </w:p>
          <w:p w14:paraId="42AB858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512 - Potvrzení/chyba přijetí teploty</w:t>
            </w:r>
          </w:p>
          <w:p w14:paraId="492E6A2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522 - Potvrzení/chyba přijetí TDD</w:t>
            </w:r>
          </w:p>
          <w:p w14:paraId="14AB396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855 - Potvrzení / chyba při zadání objednávky BT</w:t>
            </w:r>
          </w:p>
          <w:p w14:paraId="07C5F91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865 - Chyba / Potvrzení dotazu na vlastní objednávky BT</w:t>
            </w:r>
          </w:p>
        </w:tc>
        <w:tc>
          <w:tcPr>
            <w:tcW w:w="787" w:type="dxa"/>
          </w:tcPr>
          <w:p w14:paraId="50F1A492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8B1268" w14:paraId="3F688D1D" w14:textId="77777777" w:rsidTr="00840727">
        <w:trPr>
          <w:trHeight w:val="255"/>
        </w:trPr>
        <w:tc>
          <w:tcPr>
            <w:tcW w:w="993" w:type="dxa"/>
          </w:tcPr>
          <w:p w14:paraId="708324E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2B641E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odebrána restrikce na přípustné identifikátory zpráv o následující identifikátory:</w:t>
            </w:r>
          </w:p>
          <w:p w14:paraId="05ACC7B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280 - Potvrzení / chyba ve zprávě elektronické faktury</w:t>
            </w:r>
          </w:p>
          <w:p w14:paraId="507671D9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281 - Chyba ve zprávě elektronické faktury - detail</w:t>
            </w:r>
          </w:p>
          <w:p w14:paraId="6AFA7EC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Je používána zpráva s msg_code 128 - Potvrzení / chyba ve zprávě elektronické faktury.</w:t>
            </w:r>
          </w:p>
        </w:tc>
        <w:tc>
          <w:tcPr>
            <w:tcW w:w="787" w:type="dxa"/>
          </w:tcPr>
          <w:p w14:paraId="26DE762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56B898D0" w14:textId="77777777" w:rsidTr="00840727">
        <w:trPr>
          <w:trHeight w:val="255"/>
        </w:trPr>
        <w:tc>
          <w:tcPr>
            <w:tcW w:w="993" w:type="dxa"/>
          </w:tcPr>
          <w:p w14:paraId="28FA798A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155B1B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změněna restrikce na přípustné identifikátory zpráv o u následujícího identifikátoru:</w:t>
            </w:r>
          </w:p>
          <w:p w14:paraId="4A54E895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421 -&gt; 423 - Přijetí/Chyba v dotazu na report vypořádání PXE-OTE</w:t>
            </w:r>
          </w:p>
        </w:tc>
        <w:tc>
          <w:tcPr>
            <w:tcW w:w="787" w:type="dxa"/>
          </w:tcPr>
          <w:p w14:paraId="366B8ACD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FA207C0" w14:textId="77777777" w:rsidTr="00840727">
        <w:trPr>
          <w:trHeight w:val="255"/>
        </w:trPr>
        <w:tc>
          <w:tcPr>
            <w:tcW w:w="993" w:type="dxa"/>
          </w:tcPr>
          <w:p w14:paraId="02CB42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B761D0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83046B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354 - Požadavek na zjednodušený výpis OPM</w:t>
            </w:r>
          </w:p>
          <w:p w14:paraId="6F170A97" w14:textId="77777777" w:rsidR="008B1268" w:rsidRPr="00395D86" w:rsidRDefault="008B1268" w:rsidP="006170F4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455 - Dotaz na předání odpovědnosti za odchylku </w:t>
            </w:r>
          </w:p>
        </w:tc>
        <w:tc>
          <w:tcPr>
            <w:tcW w:w="787" w:type="dxa"/>
          </w:tcPr>
          <w:p w14:paraId="61FE30C6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1E26826A" w14:textId="77777777" w:rsidTr="00840727">
        <w:trPr>
          <w:trHeight w:val="255"/>
        </w:trPr>
        <w:tc>
          <w:tcPr>
            <w:tcW w:w="993" w:type="dxa"/>
          </w:tcPr>
          <w:p w14:paraId="361039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76F3B76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CDSDATA – pro atribut </w:t>
            </w:r>
            <w:r w:rsidRPr="00395D86">
              <w:rPr>
                <w:i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dolněna restrikce na přípustné hodnoty role profilu o následující:</w:t>
            </w:r>
          </w:p>
          <w:p w14:paraId="7148E0DA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A71 - Agregovaný profil, výroba</w:t>
            </w:r>
          </w:p>
        </w:tc>
        <w:tc>
          <w:tcPr>
            <w:tcW w:w="787" w:type="dxa"/>
          </w:tcPr>
          <w:p w14:paraId="13E6F3E0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527312E" w14:textId="77777777" w:rsidTr="00840727">
        <w:trPr>
          <w:trHeight w:val="255"/>
        </w:trPr>
        <w:tc>
          <w:tcPr>
            <w:tcW w:w="993" w:type="dxa"/>
          </w:tcPr>
          <w:p w14:paraId="4665CC2A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562ED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provedeny níže uvedené změny ve zprávě CDSINVOICE. Formát je nyní možné použít pro elektronickou fakturu i SD fakturu.</w:t>
            </w:r>
          </w:p>
        </w:tc>
        <w:tc>
          <w:tcPr>
            <w:tcW w:w="787" w:type="dxa"/>
          </w:tcPr>
          <w:p w14:paraId="674ECD4F" w14:textId="77777777" w:rsidR="001027AD" w:rsidRPr="00212C35" w:rsidRDefault="001027AD" w:rsidP="001027A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1027AD" w14:paraId="71598DFF" w14:textId="77777777" w:rsidTr="00840727">
        <w:trPr>
          <w:trHeight w:val="255"/>
        </w:trPr>
        <w:tc>
          <w:tcPr>
            <w:tcW w:w="993" w:type="dxa"/>
          </w:tcPr>
          <w:p w14:paraId="5B96979D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B433D1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DocumentTotal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 xml:space="preserve">(DocumentEnvelope -&gt; Document -&gt; DocSummary -&gt; DocumentTotal) </w:t>
            </w:r>
            <w:r w:rsidRPr="00395D86">
              <w:rPr>
                <w:sz w:val="20"/>
                <w:szCs w:val="20"/>
              </w:rPr>
              <w:t>změněna vlastnost maxOcc. z 1 na 2</w:t>
            </w:r>
          </w:p>
        </w:tc>
        <w:tc>
          <w:tcPr>
            <w:tcW w:w="787" w:type="dxa"/>
          </w:tcPr>
          <w:p w14:paraId="1D8ACFFB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62B5E397" w14:textId="77777777" w:rsidTr="00840727">
        <w:trPr>
          <w:trHeight w:val="255"/>
        </w:trPr>
        <w:tc>
          <w:tcPr>
            <w:tcW w:w="993" w:type="dxa"/>
          </w:tcPr>
          <w:p w14:paraId="13A96A39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55CC67A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(DocumentEnvelope -&gt; Document -&gt; DocSummary -&gt; PaymentSummary)</w:t>
            </w:r>
            <w:r w:rsidRPr="00395D86">
              <w:rPr>
                <w:sz w:val="20"/>
                <w:szCs w:val="20"/>
              </w:rPr>
              <w:t xml:space="preserve"> změněna vlastnost maxOcc. z 1 na 2.</w:t>
            </w:r>
          </w:p>
        </w:tc>
        <w:tc>
          <w:tcPr>
            <w:tcW w:w="787" w:type="dxa"/>
          </w:tcPr>
          <w:p w14:paraId="333711E2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1D44E9AF" w14:textId="77777777" w:rsidTr="00840727">
        <w:trPr>
          <w:trHeight w:val="255"/>
        </w:trPr>
        <w:tc>
          <w:tcPr>
            <w:tcW w:w="993" w:type="dxa"/>
          </w:tcPr>
          <w:p w14:paraId="76E9058C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486C91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BankAccount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(DocumentEnveloppe -&gt; Document -&gt; DocHeader -&gt; Party -&gt; BankAccount)</w:t>
            </w:r>
            <w:r w:rsidRPr="00395D86">
              <w:rPr>
                <w:sz w:val="20"/>
                <w:szCs w:val="20"/>
              </w:rPr>
              <w:t xml:space="preserve"> doplněn atribut </w:t>
            </w:r>
            <w:r w:rsidRPr="00395D86">
              <w:rPr>
                <w:i/>
                <w:sz w:val="20"/>
                <w:szCs w:val="20"/>
              </w:rPr>
              <w:t xml:space="preserve">iban </w:t>
            </w:r>
            <w:r w:rsidRPr="00395D86">
              <w:rPr>
                <w:sz w:val="20"/>
                <w:szCs w:val="20"/>
              </w:rPr>
              <w:t>s povinností optional.</w:t>
            </w:r>
          </w:p>
        </w:tc>
        <w:tc>
          <w:tcPr>
            <w:tcW w:w="787" w:type="dxa"/>
          </w:tcPr>
          <w:p w14:paraId="21DC58BC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442329C" w14:textId="77777777" w:rsidTr="00840727">
        <w:trPr>
          <w:trHeight w:val="255"/>
        </w:trPr>
        <w:tc>
          <w:tcPr>
            <w:tcW w:w="993" w:type="dxa"/>
          </w:tcPr>
          <w:p w14:paraId="77C599B1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A6013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>Rounding</w:t>
            </w:r>
            <w:r w:rsidRPr="00395D86">
              <w:rPr>
                <w:sz w:val="20"/>
                <w:szCs w:val="20"/>
              </w:rPr>
              <w:t xml:space="preserve"> 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 -&gt; DocSummary -&gt; PaymentSummary)</w:t>
            </w:r>
          </w:p>
        </w:tc>
        <w:tc>
          <w:tcPr>
            <w:tcW w:w="787" w:type="dxa"/>
          </w:tcPr>
          <w:p w14:paraId="658902ED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:rsidRPr="00C86416" w14:paraId="7F9D4FD5" w14:textId="77777777" w:rsidTr="00840727">
        <w:trPr>
          <w:trHeight w:val="255"/>
        </w:trPr>
        <w:tc>
          <w:tcPr>
            <w:tcW w:w="993" w:type="dxa"/>
          </w:tcPr>
          <w:p w14:paraId="0A9C75D3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F60C964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Document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 xml:space="preserve">Attachement </w:t>
            </w:r>
            <w:r w:rsidRPr="00395D86">
              <w:rPr>
                <w:sz w:val="20"/>
                <w:szCs w:val="20"/>
              </w:rPr>
              <w:t>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Document) </w:t>
            </w:r>
            <w:r w:rsidRPr="00395D86">
              <w:rPr>
                <w:sz w:val="20"/>
                <w:szCs w:val="20"/>
              </w:rPr>
              <w:t xml:space="preserve"> Subelement má tuto strukturu:</w:t>
            </w:r>
          </w:p>
          <w:p w14:paraId="2F1ABB79" w14:textId="77777777" w:rsidR="001027AD" w:rsidRPr="00395D86" w:rsidRDefault="001B2A62" w:rsidP="001027AD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drawing>
                <wp:inline distT="0" distB="0" distL="0" distR="0" wp14:anchorId="21350925" wp14:editId="0AACA39E">
                  <wp:extent cx="2855595" cy="940435"/>
                  <wp:effectExtent l="0" t="0" r="1905" b="0"/>
                  <wp:docPr id="1" name="obrázek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5545" t="42163" r="25314" b="407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5595" cy="9404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2F96E90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AttachmentHeader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4B7568E2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DelivaryDate</w:t>
            </w:r>
            <w:r w:rsidRPr="00395D86">
              <w:rPr>
                <w:sz w:val="20"/>
                <w:szCs w:val="20"/>
              </w:rPr>
              <w:t xml:space="preserve"> - Den dodávky (required)</w:t>
            </w:r>
          </w:p>
          <w:p w14:paraId="724595A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lastRenderedPageBreak/>
              <w:t>ExchangeRate</w:t>
            </w:r>
            <w:r w:rsidRPr="00395D86">
              <w:rPr>
                <w:sz w:val="20"/>
                <w:szCs w:val="20"/>
              </w:rPr>
              <w:t xml:space="preserve"> - Kurz (required)</w:t>
            </w:r>
          </w:p>
          <w:p w14:paraId="728BACB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PaymentReceived</w:t>
            </w:r>
            <w:r w:rsidRPr="00395D86">
              <w:rPr>
                <w:sz w:val="20"/>
                <w:szCs w:val="20"/>
              </w:rPr>
              <w:t xml:space="preserve"> - Datum platby (optional)</w:t>
            </w:r>
          </w:p>
          <w:p w14:paraId="736DE26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InvoiceNo</w:t>
            </w:r>
            <w:r w:rsidRPr="00395D86">
              <w:rPr>
                <w:sz w:val="20"/>
                <w:szCs w:val="20"/>
              </w:rPr>
              <w:t xml:space="preserve"> - Číslo faktury (optional)</w:t>
            </w:r>
          </w:p>
          <w:p w14:paraId="5992DE2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TypeOfTrade</w:t>
            </w:r>
            <w:r w:rsidRPr="00395D86">
              <w:rPr>
                <w:sz w:val="20"/>
                <w:szCs w:val="20"/>
              </w:rPr>
              <w:t xml:space="preserve"> - Druh obchodu (required)</w:t>
            </w:r>
          </w:p>
          <w:p w14:paraId="7262926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IdRut</w:t>
            </w:r>
            <w:r w:rsidRPr="00395D86">
              <w:rPr>
                <w:sz w:val="20"/>
                <w:szCs w:val="20"/>
              </w:rPr>
              <w:t xml:space="preserve"> - Číslo RUT (optional)</w:t>
            </w:r>
          </w:p>
          <w:p w14:paraId="4A9777B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ReferenceNo</w:t>
            </w:r>
            <w:r w:rsidRPr="00395D86">
              <w:rPr>
                <w:sz w:val="20"/>
                <w:szCs w:val="20"/>
              </w:rPr>
              <w:t xml:space="preserve"> - Variabilní symbol (optional)</w:t>
            </w:r>
          </w:p>
          <w:p w14:paraId="2FD9BDD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Quantity</w:t>
            </w:r>
            <w:r w:rsidRPr="00395D86">
              <w:rPr>
                <w:sz w:val="20"/>
                <w:szCs w:val="20"/>
              </w:rPr>
              <w:t xml:space="preserve"> - Množství (required)</w:t>
            </w:r>
          </w:p>
          <w:p w14:paraId="4F53D63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UnitPrice</w:t>
            </w:r>
            <w:r w:rsidRPr="00395D86">
              <w:rPr>
                <w:sz w:val="20"/>
                <w:szCs w:val="20"/>
              </w:rPr>
              <w:t xml:space="preserve"> - Jednotková cena (required)</w:t>
            </w:r>
          </w:p>
          <w:p w14:paraId="5E4CD26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44312AB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D3F7748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76CFDAB9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1F06D5A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64405265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  <w:p w14:paraId="12A5D2E6" w14:textId="77777777" w:rsidR="001027AD" w:rsidRPr="00395D86" w:rsidRDefault="001027AD" w:rsidP="001027AD">
            <w:pPr>
              <w:rPr>
                <w:sz w:val="20"/>
                <w:szCs w:val="20"/>
              </w:rPr>
            </w:pPr>
          </w:p>
          <w:p w14:paraId="7E986BB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AttachmentSum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386A15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58CC0DDD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73CAB5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5D86944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0EF2656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042991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</w:tc>
        <w:tc>
          <w:tcPr>
            <w:tcW w:w="787" w:type="dxa"/>
          </w:tcPr>
          <w:p w14:paraId="49C40269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1027AD" w14:paraId="5AF1F76A" w14:textId="77777777" w:rsidTr="00840727">
        <w:trPr>
          <w:trHeight w:val="255"/>
        </w:trPr>
        <w:tc>
          <w:tcPr>
            <w:tcW w:w="993" w:type="dxa"/>
          </w:tcPr>
          <w:p w14:paraId="510C887A" w14:textId="77777777" w:rsidR="001027AD" w:rsidRPr="008B1268" w:rsidRDefault="001027AD" w:rsidP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68DC91F3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0D80B1D" w14:textId="77777777" w:rsid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151 - </w:t>
            </w:r>
            <w:r w:rsidRPr="001027AD">
              <w:rPr>
                <w:sz w:val="20"/>
                <w:szCs w:val="20"/>
              </w:rPr>
              <w:t xml:space="preserve">Dotaz na data o přiřazených pozorovatelích </w:t>
            </w:r>
          </w:p>
          <w:p w14:paraId="2B2F50B2" w14:textId="77777777" w:rsidR="001027AD" w:rsidRP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154 -</w:t>
            </w:r>
            <w:r w:rsidRPr="00395D86">
              <w:rPr>
                <w:sz w:val="20"/>
                <w:szCs w:val="20"/>
              </w:rPr>
              <w:t xml:space="preserve"> </w:t>
            </w:r>
            <w:r w:rsidRPr="001027AD">
              <w:rPr>
                <w:sz w:val="20"/>
                <w:szCs w:val="20"/>
              </w:rPr>
              <w:t>Dotaz na data o explicitně přiřazených subjektech zúčtování</w:t>
            </w:r>
          </w:p>
        </w:tc>
        <w:tc>
          <w:tcPr>
            <w:tcW w:w="787" w:type="dxa"/>
          </w:tcPr>
          <w:p w14:paraId="51378B90" w14:textId="77777777" w:rsidR="001027AD" w:rsidRDefault="001027AD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4580B637" w14:textId="77777777" w:rsidTr="00840727">
        <w:trPr>
          <w:trHeight w:val="255"/>
        </w:trPr>
        <w:tc>
          <w:tcPr>
            <w:tcW w:w="993" w:type="dxa"/>
          </w:tcPr>
          <w:p w14:paraId="0FAD9120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10A53685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D294124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152 - </w:t>
            </w:r>
            <w:r w:rsidRPr="001027AD">
              <w:rPr>
                <w:sz w:val="20"/>
                <w:szCs w:val="20"/>
              </w:rPr>
              <w:t>Potvrzení / chyba v dotazu na data o přiřazených provozovatelích</w:t>
            </w:r>
          </w:p>
          <w:p w14:paraId="22B4DE18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155 - </w:t>
            </w:r>
            <w:r w:rsidRPr="001027AD">
              <w:rPr>
                <w:sz w:val="20"/>
                <w:szCs w:val="20"/>
              </w:rPr>
              <w:t>Potvrzení / chyba v dotazu na data o explicitně přiřazených subjektech zúčtování</w:t>
            </w:r>
          </w:p>
        </w:tc>
        <w:tc>
          <w:tcPr>
            <w:tcW w:w="787" w:type="dxa"/>
          </w:tcPr>
          <w:p w14:paraId="0FB8F44C" w14:textId="77777777" w:rsidR="001027AD" w:rsidRPr="00212C35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75D6CD64" w14:textId="77777777" w:rsidTr="00840727">
        <w:trPr>
          <w:trHeight w:val="255"/>
        </w:trPr>
        <w:tc>
          <w:tcPr>
            <w:tcW w:w="993" w:type="dxa"/>
          </w:tcPr>
          <w:p w14:paraId="75DB3511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758FCC40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89BB5DA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153 - </w:t>
            </w:r>
            <w:r w:rsidRPr="001027AD">
              <w:rPr>
                <w:sz w:val="20"/>
                <w:szCs w:val="20"/>
              </w:rPr>
              <w:t>Data o přiřazených pozorovatelích</w:t>
            </w:r>
          </w:p>
          <w:p w14:paraId="789C36BF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156 - </w:t>
            </w:r>
            <w:r w:rsidRPr="001027AD">
              <w:rPr>
                <w:sz w:val="20"/>
                <w:szCs w:val="20"/>
              </w:rPr>
              <w:t>Data o explicitně přiřazených subjektech zúčtování</w:t>
            </w:r>
          </w:p>
        </w:tc>
        <w:tc>
          <w:tcPr>
            <w:tcW w:w="787" w:type="dxa"/>
          </w:tcPr>
          <w:p w14:paraId="1BED3354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0CEB7E9A" w14:textId="77777777" w:rsidTr="00840727">
        <w:trPr>
          <w:trHeight w:val="255"/>
        </w:trPr>
        <w:tc>
          <w:tcPr>
            <w:tcW w:w="993" w:type="dxa"/>
          </w:tcPr>
          <w:p w14:paraId="4C927827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2A184FB4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provedena změna</w:t>
            </w:r>
            <w:r w:rsidRPr="00395D86">
              <w:rPr>
                <w:sz w:val="20"/>
                <w:szCs w:val="20"/>
              </w:rPr>
              <w:t xml:space="preserve"> restrikce na </w:t>
            </w:r>
            <w:r>
              <w:rPr>
                <w:sz w:val="20"/>
                <w:szCs w:val="20"/>
              </w:rPr>
              <w:t>přípustné identifikátory zpráv u</w:t>
            </w:r>
            <w:r w:rsidRPr="00395D86">
              <w:rPr>
                <w:sz w:val="20"/>
                <w:szCs w:val="20"/>
              </w:rPr>
              <w:t xml:space="preserve"> následující</w:t>
            </w:r>
            <w:r>
              <w:rPr>
                <w:sz w:val="20"/>
                <w:szCs w:val="20"/>
              </w:rPr>
              <w:t>ch identifikátorů</w:t>
            </w:r>
            <w:r w:rsidRPr="00395D86">
              <w:rPr>
                <w:sz w:val="20"/>
                <w:szCs w:val="20"/>
              </w:rPr>
              <w:t>:</w:t>
            </w:r>
          </w:p>
          <w:p w14:paraId="01B67693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Zrušeno:</w:t>
            </w:r>
          </w:p>
          <w:p w14:paraId="4FEF9222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  <w:r>
              <w:rPr>
                <w:sz w:val="20"/>
                <w:szCs w:val="20"/>
              </w:rPr>
              <w:t xml:space="preserve"> - nahrazen identifikátorem ST</w:t>
            </w:r>
          </w:p>
          <w:p w14:paraId="34C60D0E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Přidáno:</w:t>
            </w:r>
          </w:p>
          <w:p w14:paraId="2CEF8F61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</w:p>
          <w:p w14:paraId="7D5C460A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DST - </w:t>
            </w:r>
            <w:r w:rsidRPr="005A7F37">
              <w:rPr>
                <w:sz w:val="20"/>
                <w:szCs w:val="20"/>
              </w:rPr>
              <w:t>Subjekt zúčtování v roli defaultní</w:t>
            </w:r>
          </w:p>
          <w:p w14:paraId="57F7EA9D" w14:textId="77777777" w:rsidR="001027AD" w:rsidRPr="00395D86" w:rsidRDefault="005A7F37" w:rsidP="001C14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v roli sekundární</w:t>
            </w:r>
          </w:p>
        </w:tc>
        <w:tc>
          <w:tcPr>
            <w:tcW w:w="787" w:type="dxa"/>
          </w:tcPr>
          <w:p w14:paraId="5CF061F9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1FF8DB81" w14:textId="77777777" w:rsidTr="00840727">
        <w:trPr>
          <w:trHeight w:val="255"/>
        </w:trPr>
        <w:tc>
          <w:tcPr>
            <w:tcW w:w="993" w:type="dxa"/>
          </w:tcPr>
          <w:p w14:paraId="41649810" w14:textId="77777777" w:rsidR="00DD4CF1" w:rsidRPr="008B1268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4B2A678B" w14:textId="77777777" w:rsidR="00DD4CF1" w:rsidRPr="00395D86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z elementu </w:t>
            </w:r>
            <w:r w:rsidRPr="005A7F3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odstraněn atribut </w:t>
            </w:r>
            <w:r w:rsidRPr="005A7F37">
              <w:rPr>
                <w:i/>
                <w:sz w:val="20"/>
                <w:szCs w:val="20"/>
              </w:rPr>
              <w:t>ps-nd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5A7F37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 povinností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34D30F25" w14:textId="77777777" w:rsidR="00DD4CF1" w:rsidRDefault="00DD4CF1" w:rsidP="00815B4F">
            <w:pPr>
              <w:pStyle w:val="TableNormal1"/>
              <w:jc w:val="center"/>
              <w:rPr>
                <w:iCs/>
              </w:rPr>
            </w:pPr>
          </w:p>
        </w:tc>
      </w:tr>
      <w:tr w:rsidR="00215CD4" w14:paraId="3C1A5F75" w14:textId="77777777" w:rsidTr="00840727">
        <w:trPr>
          <w:trHeight w:val="255"/>
        </w:trPr>
        <w:tc>
          <w:tcPr>
            <w:tcW w:w="993" w:type="dxa"/>
          </w:tcPr>
          <w:p w14:paraId="2909AE4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36F4EB3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02B2DBB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6386066B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27B12C8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530557CF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0F067F3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074AFA6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62744B2E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22750BCA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261 - </w:t>
            </w:r>
            <w:r w:rsidRPr="0091565F">
              <w:rPr>
                <w:sz w:val="20"/>
                <w:szCs w:val="20"/>
              </w:rPr>
              <w:t>Chyba při zaslání sjednaných diagramů ÚOB</w:t>
            </w:r>
          </w:p>
          <w:p w14:paraId="7F520352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262 - </w:t>
            </w:r>
            <w:r w:rsidRPr="0091565F">
              <w:rPr>
                <w:sz w:val="20"/>
                <w:szCs w:val="20"/>
              </w:rPr>
              <w:t>Potvrzení přijetí sjednaných diagramů ÚOB</w:t>
            </w:r>
          </w:p>
          <w:p w14:paraId="085650D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264 - </w:t>
            </w:r>
            <w:r w:rsidRPr="0091565F">
              <w:rPr>
                <w:sz w:val="20"/>
                <w:szCs w:val="20"/>
              </w:rPr>
              <w:t>Potvrzení přijetí/Chyba při zaslání sjednaných hodnot ÚOB</w:t>
            </w:r>
          </w:p>
          <w:p w14:paraId="7266DDF4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265 - </w:t>
            </w:r>
            <w:r w:rsidRPr="00346731">
              <w:rPr>
                <w:sz w:val="20"/>
                <w:szCs w:val="20"/>
              </w:rPr>
              <w:t>Chyba v požadavku na zaslání ÚOB</w:t>
            </w:r>
          </w:p>
          <w:p w14:paraId="6F5DC1CA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266 - </w:t>
            </w:r>
            <w:r w:rsidRPr="00346731">
              <w:rPr>
                <w:sz w:val="20"/>
                <w:szCs w:val="20"/>
              </w:rPr>
              <w:t>Plánované hodnoty výroby A, B a C</w:t>
            </w:r>
          </w:p>
          <w:p w14:paraId="7AE04ECD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</w:p>
        </w:tc>
        <w:tc>
          <w:tcPr>
            <w:tcW w:w="787" w:type="dxa"/>
          </w:tcPr>
          <w:p w14:paraId="0A3C086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225C3991" w14:textId="77777777" w:rsidTr="00840727">
        <w:trPr>
          <w:trHeight w:val="255"/>
        </w:trPr>
        <w:tc>
          <w:tcPr>
            <w:tcW w:w="993" w:type="dxa"/>
          </w:tcPr>
          <w:p w14:paraId="5ACCECC2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2A3C5D7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FE98A2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D657A6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9155413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22473F83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3ED65525" w14:textId="77777777" w:rsidTr="00840727">
        <w:trPr>
          <w:trHeight w:val="255"/>
        </w:trPr>
        <w:tc>
          <w:tcPr>
            <w:tcW w:w="993" w:type="dxa"/>
          </w:tcPr>
          <w:p w14:paraId="471933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CD06509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1C0DFFD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6F5DBEF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7A7392DE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0F575FE0" w14:textId="77777777" w:rsidTr="00840727">
        <w:trPr>
          <w:trHeight w:val="255"/>
        </w:trPr>
        <w:tc>
          <w:tcPr>
            <w:tcW w:w="993" w:type="dxa"/>
          </w:tcPr>
          <w:p w14:paraId="3F8D481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A1306BA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 (msg_codes 163, 164, 243, 244, 251, 252)</w:t>
            </w:r>
          </w:p>
        </w:tc>
        <w:tc>
          <w:tcPr>
            <w:tcW w:w="787" w:type="dxa"/>
          </w:tcPr>
          <w:p w14:paraId="36F5D0C8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535671CB" w14:textId="77777777" w:rsidTr="00840727">
        <w:trPr>
          <w:trHeight w:val="255"/>
        </w:trPr>
        <w:tc>
          <w:tcPr>
            <w:tcW w:w="993" w:type="dxa"/>
          </w:tcPr>
          <w:p w14:paraId="2605D856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49492B6A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71368F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5EAF5F77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08EE42DB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3787913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66DBCE83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198E7360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08ECE00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025C12B7" w14:textId="77777777" w:rsidR="007F46E7" w:rsidRPr="00346731" w:rsidRDefault="007F46E7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2146AE9B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  <w:r w:rsidR="00730E8C">
              <w:rPr>
                <w:sz w:val="20"/>
                <w:szCs w:val="20"/>
              </w:rPr>
              <w:t xml:space="preserve"> Tyto msg_codes byly přejmenovány:</w:t>
            </w:r>
          </w:p>
          <w:p w14:paraId="2FA525A9" w14:textId="77777777" w:rsid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6DA29B75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1232DA4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43EBC81B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47687B24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0E48EAEC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E692738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43124DC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303DF115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7796429F" w14:textId="77777777" w:rsidTr="00840727">
        <w:trPr>
          <w:trHeight w:val="255"/>
        </w:trPr>
        <w:tc>
          <w:tcPr>
            <w:tcW w:w="993" w:type="dxa"/>
          </w:tcPr>
          <w:p w14:paraId="3658574E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61A2E03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656431C2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4FD5C54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6FF1568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12E508FB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7155A69B" w14:textId="77777777" w:rsidTr="00840727">
        <w:trPr>
          <w:trHeight w:val="255"/>
        </w:trPr>
        <w:tc>
          <w:tcPr>
            <w:tcW w:w="993" w:type="dxa"/>
          </w:tcPr>
          <w:p w14:paraId="5A86CBDD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047D21A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E53E9BD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543ADDA3" w14:textId="77777777" w:rsidR="00DD4CF1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15F96171" w14:textId="77777777" w:rsidTr="00840727">
        <w:trPr>
          <w:trHeight w:val="255"/>
        </w:trPr>
        <w:tc>
          <w:tcPr>
            <w:tcW w:w="993" w:type="dxa"/>
          </w:tcPr>
          <w:p w14:paraId="7DE573D4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66997F07" w14:textId="77777777" w:rsidR="00730E8C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</w:t>
            </w:r>
            <w:r w:rsidR="00730E8C">
              <w:rPr>
                <w:sz w:val="20"/>
                <w:szCs w:val="20"/>
              </w:rPr>
              <w:t>obí do 31.12.2009. Jedná se o tyto msg_codes:</w:t>
            </w:r>
          </w:p>
          <w:p w14:paraId="29AB28DB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264B0FF5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28AFFEE6" w14:textId="77777777" w:rsidR="00DD4CF1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</w:t>
            </w:r>
            <w:r w:rsidR="00730E8C">
              <w:rPr>
                <w:sz w:val="20"/>
                <w:szCs w:val="20"/>
              </w:rPr>
              <w:t xml:space="preserve"> (RESPONSE</w:t>
            </w:r>
            <w:r>
              <w:rPr>
                <w:sz w:val="20"/>
                <w:szCs w:val="20"/>
              </w:rPr>
              <w:t>)</w:t>
            </w:r>
          </w:p>
          <w:p w14:paraId="02D28FAE" w14:textId="77777777" w:rsidR="00730E8C" w:rsidRPr="00395D86" w:rsidRDefault="00215CD4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</w:t>
            </w:r>
            <w:r w:rsidR="00730E8C">
              <w:rPr>
                <w:sz w:val="20"/>
                <w:szCs w:val="20"/>
              </w:rPr>
              <w:t> </w:t>
            </w:r>
            <w:r>
              <w:rPr>
                <w:sz w:val="20"/>
                <w:szCs w:val="20"/>
              </w:rPr>
              <w:t>uvedených</w:t>
            </w:r>
            <w:r w:rsidR="00730E8C">
              <w:rPr>
                <w:sz w:val="20"/>
                <w:szCs w:val="20"/>
              </w:rPr>
              <w:t xml:space="preserve"> msg_codes byla doplněn</w:t>
            </w:r>
            <w:r>
              <w:rPr>
                <w:sz w:val="20"/>
                <w:szCs w:val="20"/>
              </w:rPr>
              <w:t xml:space="preserve"> popisek s informací o období platnosti dat.</w:t>
            </w:r>
            <w:r w:rsidR="00730E8C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2DEBCAF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2009BF74" w14:textId="77777777" w:rsidTr="00840727">
        <w:trPr>
          <w:trHeight w:val="255"/>
        </w:trPr>
        <w:tc>
          <w:tcPr>
            <w:tcW w:w="993" w:type="dxa"/>
          </w:tcPr>
          <w:p w14:paraId="1B1BEAB2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19075C73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Oblast SFVOT reportů prochází v současné době řadou změn, jejich konečná podoba bude známa na začátku listopadu 2009.</w:t>
            </w:r>
          </w:p>
        </w:tc>
        <w:tc>
          <w:tcPr>
            <w:tcW w:w="787" w:type="dxa"/>
          </w:tcPr>
          <w:p w14:paraId="4A725A94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F46E7" w14:paraId="3FD3D206" w14:textId="77777777" w:rsidTr="00840727">
        <w:trPr>
          <w:trHeight w:val="255"/>
        </w:trPr>
        <w:tc>
          <w:tcPr>
            <w:tcW w:w="993" w:type="dxa"/>
          </w:tcPr>
          <w:p w14:paraId="310276E5" w14:textId="77777777" w:rsidR="007F46E7" w:rsidRDefault="007F46E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697FA0B" w14:textId="77777777" w:rsidR="007F46E7" w:rsidRPr="00395D86" w:rsidRDefault="007F46E7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 xml:space="preserve"> byla změna na required, povinnost atributu </w:t>
            </w:r>
            <w:r w:rsidRPr="007F46E7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byla změněna na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F606371" w14:textId="77777777" w:rsidR="007F46E7" w:rsidRPr="00212C35" w:rsidRDefault="007F46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0F44B24" w14:textId="77777777" w:rsidTr="00840727">
        <w:trPr>
          <w:trHeight w:val="255"/>
        </w:trPr>
        <w:tc>
          <w:tcPr>
            <w:tcW w:w="993" w:type="dxa"/>
          </w:tcPr>
          <w:p w14:paraId="3C2D003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56DA46F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změna na optional. </w:t>
            </w:r>
          </w:p>
        </w:tc>
        <w:tc>
          <w:tcPr>
            <w:tcW w:w="787" w:type="dxa"/>
          </w:tcPr>
          <w:p w14:paraId="7A49EC1F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1B382A4F" w14:textId="77777777" w:rsidTr="00840727">
        <w:trPr>
          <w:trHeight w:val="255"/>
        </w:trPr>
        <w:tc>
          <w:tcPr>
            <w:tcW w:w="993" w:type="dxa"/>
          </w:tcPr>
          <w:p w14:paraId="36F34A8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E7E8AC3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do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atributy </w:t>
            </w:r>
            <w:r w:rsidRPr="007F46E7">
              <w:rPr>
                <w:i/>
                <w:sz w:val="20"/>
                <w:szCs w:val="20"/>
              </w:rPr>
              <w:t>ps-sz</w:t>
            </w:r>
            <w:r>
              <w:rPr>
                <w:sz w:val="20"/>
                <w:szCs w:val="20"/>
              </w:rPr>
              <w:t xml:space="preserve"> a </w:t>
            </w:r>
            <w:r w:rsidRPr="007F46E7">
              <w:rPr>
                <w:i/>
                <w:sz w:val="20"/>
                <w:szCs w:val="20"/>
              </w:rPr>
              <w:t>ps-poz</w:t>
            </w:r>
            <w:r>
              <w:rPr>
                <w:sz w:val="20"/>
                <w:szCs w:val="20"/>
              </w:rPr>
              <w:t xml:space="preserve"> s povinností optional. Slouží pro předání výstupní informace o přiřazených SZ a pozorovatelích.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79E33DB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77FC387" w14:textId="77777777" w:rsidTr="00840727">
        <w:trPr>
          <w:trHeight w:val="255"/>
        </w:trPr>
        <w:tc>
          <w:tcPr>
            <w:tcW w:w="993" w:type="dxa"/>
          </w:tcPr>
          <w:p w14:paraId="54BBD2B1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48EC0C5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</w:t>
            </w:r>
            <w:r w:rsidR="00C844F3" w:rsidRPr="00395D86">
              <w:rPr>
                <w:sz w:val="20"/>
                <w:szCs w:val="20"/>
              </w:rPr>
              <w:t xml:space="preserve">pro atribut  </w:t>
            </w:r>
            <w:r w:rsidR="005450E5">
              <w:rPr>
                <w:i/>
                <w:iCs/>
                <w:sz w:val="20"/>
                <w:szCs w:val="20"/>
              </w:rPr>
              <w:t>anlart</w:t>
            </w:r>
            <w:r w:rsidR="00C844F3" w:rsidRPr="00395D86">
              <w:rPr>
                <w:sz w:val="20"/>
                <w:szCs w:val="20"/>
              </w:rPr>
              <w:t xml:space="preserve"> byla </w:t>
            </w:r>
            <w:r w:rsidR="00C844F3">
              <w:rPr>
                <w:sz w:val="20"/>
                <w:szCs w:val="20"/>
              </w:rPr>
              <w:t>doplněna</w:t>
            </w:r>
            <w:r w:rsidR="00C844F3" w:rsidRPr="00395D86">
              <w:rPr>
                <w:sz w:val="20"/>
                <w:szCs w:val="20"/>
              </w:rPr>
              <w:t xml:space="preserve"> restrikce na přípustné identifikátory </w:t>
            </w:r>
            <w:r w:rsidR="00C844F3">
              <w:rPr>
                <w:sz w:val="20"/>
                <w:szCs w:val="20"/>
              </w:rPr>
              <w:t>o:</w:t>
            </w:r>
          </w:p>
          <w:p w14:paraId="338611B2" w14:textId="77777777" w:rsidR="00C844F3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0007 - Sumární OPM za SZ a síť</w:t>
            </w:r>
          </w:p>
          <w:p w14:paraId="3961A21F" w14:textId="77777777" w:rsidR="00C844F3" w:rsidRPr="00395D86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Uvažuj</w:t>
            </w:r>
            <w:r w:rsidR="000D38EA">
              <w:rPr>
                <w:sz w:val="20"/>
                <w:szCs w:val="20"/>
              </w:rPr>
              <w:t>e se o přechod na číselné vyjádř</w:t>
            </w:r>
            <w:r>
              <w:rPr>
                <w:sz w:val="20"/>
                <w:szCs w:val="20"/>
              </w:rPr>
              <w:t>ení i pro ostatní druhy OPM.</w:t>
            </w:r>
          </w:p>
        </w:tc>
        <w:tc>
          <w:tcPr>
            <w:tcW w:w="787" w:type="dxa"/>
          </w:tcPr>
          <w:p w14:paraId="71954B89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30E8C" w14:paraId="2EB98C37" w14:textId="77777777" w:rsidTr="00840727">
        <w:trPr>
          <w:trHeight w:val="255"/>
        </w:trPr>
        <w:tc>
          <w:tcPr>
            <w:tcW w:w="993" w:type="dxa"/>
          </w:tcPr>
          <w:p w14:paraId="4B7CD627" w14:textId="77777777" w:rsidR="00730E8C" w:rsidRDefault="00730E8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0F307448" w14:textId="77777777" w:rsidR="00730E8C" w:rsidRPr="00395D86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Byla provedena revize rušených msg_code u zpráv CDSREQ, RESPONSE a CDSDATA. </w:t>
            </w:r>
            <w:r w:rsidR="00191FF1">
              <w:rPr>
                <w:sz w:val="20"/>
                <w:szCs w:val="20"/>
              </w:rPr>
              <w:t>Týká se záznamů</w:t>
            </w:r>
            <w:r>
              <w:rPr>
                <w:sz w:val="20"/>
                <w:szCs w:val="20"/>
              </w:rPr>
              <w:t xml:space="preserve"> historie změn ke dni 30.9.2009. </w:t>
            </w:r>
          </w:p>
        </w:tc>
        <w:tc>
          <w:tcPr>
            <w:tcW w:w="787" w:type="dxa"/>
          </w:tcPr>
          <w:p w14:paraId="50E9A707" w14:textId="77777777" w:rsidR="00730E8C" w:rsidRPr="00212C35" w:rsidRDefault="00730E8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29F1749D" w14:textId="77777777" w:rsidTr="00840727">
        <w:trPr>
          <w:trHeight w:val="255"/>
        </w:trPr>
        <w:tc>
          <w:tcPr>
            <w:tcW w:w="993" w:type="dxa"/>
          </w:tcPr>
          <w:p w14:paraId="1F44D73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11.10.2009</w:t>
            </w:r>
          </w:p>
        </w:tc>
        <w:tc>
          <w:tcPr>
            <w:tcW w:w="7292" w:type="dxa"/>
          </w:tcPr>
          <w:p w14:paraId="2F00825D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196048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3338613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14F77C3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75641028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1ACCBCC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3B71F315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1D874499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695F5E7F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0AB921D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 Tyto msg_codes byly přejmenovány:</w:t>
            </w:r>
          </w:p>
          <w:p w14:paraId="7B5386D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4E6A1671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56EBC996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2EA165D8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00CCEDF5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50D1855A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0F5B420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3D0BFA2E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0F89864A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0FD3AACD" w14:textId="77777777" w:rsidTr="00840727">
        <w:trPr>
          <w:trHeight w:val="255"/>
        </w:trPr>
        <w:tc>
          <w:tcPr>
            <w:tcW w:w="993" w:type="dxa"/>
          </w:tcPr>
          <w:p w14:paraId="2F13799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192B4A94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D8CB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3FA855C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0CDAE0DC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43F1018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4EDD0B0" w14:textId="77777777" w:rsidTr="00840727">
        <w:trPr>
          <w:trHeight w:val="255"/>
        </w:trPr>
        <w:tc>
          <w:tcPr>
            <w:tcW w:w="993" w:type="dxa"/>
          </w:tcPr>
          <w:p w14:paraId="464C346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7482C9D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8859A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187BEADD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733AC6C" w14:textId="77777777" w:rsidTr="00840727">
        <w:trPr>
          <w:trHeight w:val="255"/>
        </w:trPr>
        <w:tc>
          <w:tcPr>
            <w:tcW w:w="993" w:type="dxa"/>
          </w:tcPr>
          <w:p w14:paraId="126BD6D1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E1CD276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31.12.2009. Jedná se o tyto msg_codes:</w:t>
            </w:r>
          </w:p>
          <w:p w14:paraId="42C2DE18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48CF27C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4E357D5E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 (RESPONSE)</w:t>
            </w:r>
          </w:p>
          <w:p w14:paraId="75175FF4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 uvedených msg_codes byla doplněn popisek s informací o období platnosti dat. </w:t>
            </w:r>
          </w:p>
        </w:tc>
        <w:tc>
          <w:tcPr>
            <w:tcW w:w="787" w:type="dxa"/>
          </w:tcPr>
          <w:p w14:paraId="1CC9078F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A54843" w14:paraId="2803EEB0" w14:textId="77777777" w:rsidTr="00840727">
        <w:trPr>
          <w:trHeight w:val="255"/>
        </w:trPr>
        <w:tc>
          <w:tcPr>
            <w:tcW w:w="993" w:type="dxa"/>
          </w:tcPr>
          <w:p w14:paraId="446AA345" w14:textId="77777777" w:rsidR="00A54843" w:rsidRDefault="00A5484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18.10.2009</w:t>
            </w:r>
          </w:p>
        </w:tc>
        <w:tc>
          <w:tcPr>
            <w:tcW w:w="7292" w:type="dxa"/>
          </w:tcPr>
          <w:p w14:paraId="4A066775" w14:textId="77777777" w:rsidR="00A54843" w:rsidRPr="00395D86" w:rsidRDefault="00A5484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CDSIDIS - do elementu </w:t>
            </w:r>
            <w:r w:rsidRPr="00A54843">
              <w:rPr>
                <w:i/>
                <w:sz w:val="20"/>
                <w:szCs w:val="20"/>
              </w:rPr>
              <w:t>MP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54843">
              <w:rPr>
                <w:sz w:val="20"/>
                <w:szCs w:val="20"/>
              </w:rPr>
              <w:t>by</w:t>
            </w:r>
            <w:r>
              <w:rPr>
                <w:sz w:val="20"/>
                <w:szCs w:val="20"/>
              </w:rPr>
              <w:t xml:space="preserve"> přidán atribut </w:t>
            </w:r>
            <w:r w:rsidRPr="00A54843">
              <w:rPr>
                <w:i/>
                <w:sz w:val="20"/>
                <w:szCs w:val="20"/>
              </w:rPr>
              <w:t>tf-fi</w:t>
            </w:r>
            <w:r>
              <w:rPr>
                <w:sz w:val="20"/>
                <w:szCs w:val="20"/>
              </w:rPr>
              <w:t xml:space="preserve"> s povinností required.</w:t>
            </w:r>
          </w:p>
        </w:tc>
        <w:tc>
          <w:tcPr>
            <w:tcW w:w="787" w:type="dxa"/>
          </w:tcPr>
          <w:p w14:paraId="72BBC1BA" w14:textId="77777777" w:rsidR="00A54843" w:rsidRPr="00212C35" w:rsidRDefault="00A5484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CE3648" w14:paraId="17377D2E" w14:textId="77777777" w:rsidTr="00840727">
        <w:trPr>
          <w:trHeight w:val="255"/>
        </w:trPr>
        <w:tc>
          <w:tcPr>
            <w:tcW w:w="993" w:type="dxa"/>
          </w:tcPr>
          <w:p w14:paraId="39E8A1FE" w14:textId="77777777" w:rsidR="00CE3648" w:rsidRDefault="00CE364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2C9B4EC3" w14:textId="77777777" w:rsidR="00CE3648" w:rsidRPr="00395D86" w:rsidRDefault="00CE3648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změněna povinnost atributu </w:t>
            </w:r>
            <w:r w:rsidRPr="00CE3648">
              <w:rPr>
                <w:i/>
                <w:sz w:val="20"/>
                <w:szCs w:val="20"/>
              </w:rPr>
              <w:t>process-status</w:t>
            </w:r>
            <w:r>
              <w:rPr>
                <w:sz w:val="20"/>
                <w:szCs w:val="20"/>
              </w:rPr>
              <w:t xml:space="preserve"> elementu </w:t>
            </w:r>
            <w:r w:rsidRPr="00CE364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z required na optional.</w:t>
            </w:r>
          </w:p>
        </w:tc>
        <w:tc>
          <w:tcPr>
            <w:tcW w:w="787" w:type="dxa"/>
          </w:tcPr>
          <w:p w14:paraId="5D295F3D" w14:textId="77777777" w:rsidR="00CE3648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CE3648" w14:paraId="3780B7E1" w14:textId="77777777" w:rsidTr="00840727">
        <w:trPr>
          <w:trHeight w:val="255"/>
        </w:trPr>
        <w:tc>
          <w:tcPr>
            <w:tcW w:w="993" w:type="dxa"/>
          </w:tcPr>
          <w:p w14:paraId="46CA1544" w14:textId="77777777" w:rsidR="00CE3648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519EBD73" w14:textId="77777777" w:rsidR="00CE3648" w:rsidRPr="00395D86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ustálena povinnost atributů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a elemetu </w:t>
            </w:r>
            <w:r w:rsidRPr="00CE364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. Element OPM je povinný, atribut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elementu </w:t>
            </w:r>
            <w:r w:rsidRPr="00EC774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je nepovinný.</w:t>
            </w:r>
          </w:p>
        </w:tc>
        <w:tc>
          <w:tcPr>
            <w:tcW w:w="787" w:type="dxa"/>
          </w:tcPr>
          <w:p w14:paraId="51D6C642" w14:textId="77777777" w:rsidR="00CE3648" w:rsidRPr="00212C35" w:rsidRDefault="00EC7741" w:rsidP="00DB686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EC7741" w14:paraId="5B491DBC" w14:textId="77777777" w:rsidTr="00840727">
        <w:trPr>
          <w:trHeight w:val="255"/>
        </w:trPr>
        <w:tc>
          <w:tcPr>
            <w:tcW w:w="993" w:type="dxa"/>
          </w:tcPr>
          <w:p w14:paraId="601B0DC6" w14:textId="77777777" w:rsidR="00EC7741" w:rsidRDefault="00EC774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31.10.2009</w:t>
            </w:r>
          </w:p>
        </w:tc>
        <w:tc>
          <w:tcPr>
            <w:tcW w:w="7292" w:type="dxa"/>
          </w:tcPr>
          <w:p w14:paraId="08EC595F" w14:textId="77777777" w:rsidR="00EC7741" w:rsidRPr="00395D86" w:rsidRDefault="00EC774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formáty - do dokumentu byla přidána šablona zprávy Status Request, u které došlo k odklonu od standardu (viz D.1.4.4 - Rozhraní automatické komunikace IS OTE)</w:t>
            </w:r>
          </w:p>
        </w:tc>
        <w:tc>
          <w:tcPr>
            <w:tcW w:w="787" w:type="dxa"/>
          </w:tcPr>
          <w:p w14:paraId="6E2D4F53" w14:textId="77777777" w:rsidR="00EC7741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665704" w14:paraId="4404B051" w14:textId="77777777" w:rsidTr="00840727">
        <w:trPr>
          <w:trHeight w:val="255"/>
        </w:trPr>
        <w:tc>
          <w:tcPr>
            <w:tcW w:w="993" w:type="dxa"/>
          </w:tcPr>
          <w:p w14:paraId="1F06956F" w14:textId="77777777" w:rsidR="00665704" w:rsidRDefault="0066570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A9F7886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- upřesněn datový </w:t>
            </w:r>
            <w:r w:rsidR="000C14C7">
              <w:rPr>
                <w:sz w:val="20"/>
                <w:szCs w:val="20"/>
              </w:rPr>
              <w:t>t</w:t>
            </w:r>
            <w:r>
              <w:rPr>
                <w:sz w:val="20"/>
                <w:szCs w:val="20"/>
              </w:rPr>
              <w:t xml:space="preserve">yp elementu </w:t>
            </w:r>
            <w:r w:rsidRPr="00DB12A1">
              <w:rPr>
                <w:i/>
                <w:sz w:val="20"/>
                <w:szCs w:val="20"/>
              </w:rPr>
              <w:t>Claim-text</w:t>
            </w:r>
            <w:r>
              <w:rPr>
                <w:sz w:val="20"/>
                <w:szCs w:val="20"/>
              </w:rPr>
              <w:t xml:space="preserve"> na xsd:string.</w:t>
            </w:r>
          </w:p>
        </w:tc>
        <w:tc>
          <w:tcPr>
            <w:tcW w:w="787" w:type="dxa"/>
          </w:tcPr>
          <w:p w14:paraId="32DF852C" w14:textId="77777777" w:rsidR="00665704" w:rsidRPr="00212C35" w:rsidRDefault="0066570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665704" w14:paraId="394A8CD2" w14:textId="77777777" w:rsidTr="00840727">
        <w:trPr>
          <w:trHeight w:val="255"/>
        </w:trPr>
        <w:tc>
          <w:tcPr>
            <w:tcW w:w="993" w:type="dxa"/>
          </w:tcPr>
          <w:p w14:paraId="02ECEA46" w14:textId="77777777" w:rsidR="00665704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5E4208C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povinost atributu </w:t>
            </w:r>
            <w:r w:rsidRPr="00DB12A1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elemetu </w:t>
            </w:r>
            <w:r w:rsidRPr="00DB12A1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byla změněna na </w:t>
            </w:r>
            <w:r w:rsidRPr="0021338F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Při zasílání teplot není označní OPM uvedeno.</w:t>
            </w:r>
          </w:p>
        </w:tc>
        <w:tc>
          <w:tcPr>
            <w:tcW w:w="787" w:type="dxa"/>
          </w:tcPr>
          <w:p w14:paraId="2BC17FA4" w14:textId="77777777" w:rsidR="00665704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7309C136" w14:textId="77777777" w:rsidTr="00840727">
        <w:trPr>
          <w:trHeight w:val="255"/>
        </w:trPr>
        <w:tc>
          <w:tcPr>
            <w:tcW w:w="993" w:type="dxa"/>
          </w:tcPr>
          <w:p w14:paraId="7C0930BF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A01523" w14:textId="77777777" w:rsidR="00DB12A1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533B73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- povinnost atributu </w:t>
            </w:r>
            <w:r w:rsidRPr="00533B73">
              <w:rPr>
                <w:i/>
                <w:sz w:val="20"/>
                <w:szCs w:val="20"/>
              </w:rPr>
              <w:t>ext-ui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>. Ve zprávě kmenových dat OPM je tento údaj vždy uveden.</w:t>
            </w:r>
          </w:p>
        </w:tc>
        <w:tc>
          <w:tcPr>
            <w:tcW w:w="787" w:type="dxa"/>
          </w:tcPr>
          <w:p w14:paraId="23579C09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2F3E7638" w14:textId="77777777" w:rsidTr="00840727">
        <w:trPr>
          <w:trHeight w:val="255"/>
        </w:trPr>
        <w:tc>
          <w:tcPr>
            <w:tcW w:w="993" w:type="dxa"/>
          </w:tcPr>
          <w:p w14:paraId="58461A72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14715B90" w14:textId="77777777" w:rsidR="00DB12A1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scénáři předání odpovědnosti za odchylku není tento údaj uveden.</w:t>
            </w:r>
          </w:p>
        </w:tc>
        <w:tc>
          <w:tcPr>
            <w:tcW w:w="787" w:type="dxa"/>
          </w:tcPr>
          <w:p w14:paraId="5BD2561D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12864BDC" w14:textId="77777777" w:rsidTr="00840727">
        <w:trPr>
          <w:trHeight w:val="255"/>
        </w:trPr>
        <w:tc>
          <w:tcPr>
            <w:tcW w:w="993" w:type="dxa"/>
          </w:tcPr>
          <w:p w14:paraId="0A4A1A77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7E5EBB8" w14:textId="77777777" w:rsidR="00533B73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process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scénářích přiřazení služeb na OPM není tento údaj vyžadován.</w:t>
            </w:r>
          </w:p>
        </w:tc>
        <w:tc>
          <w:tcPr>
            <w:tcW w:w="787" w:type="dxa"/>
          </w:tcPr>
          <w:p w14:paraId="2A90DD4B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70CE7507" w14:textId="77777777" w:rsidTr="00840727">
        <w:trPr>
          <w:trHeight w:val="255"/>
        </w:trPr>
        <w:tc>
          <w:tcPr>
            <w:tcW w:w="993" w:type="dxa"/>
          </w:tcPr>
          <w:p w14:paraId="4518E095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666C8DAB" w14:textId="77777777" w:rsidR="00533B73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byla změněn povinost atributů </w:t>
            </w:r>
            <w:r w:rsidRPr="00CA680B">
              <w:rPr>
                <w:i/>
                <w:sz w:val="20"/>
                <w:szCs w:val="20"/>
              </w:rPr>
              <w:t>city, street, house-num</w:t>
            </w:r>
            <w:r>
              <w:rPr>
                <w:i/>
                <w:sz w:val="20"/>
                <w:szCs w:val="20"/>
              </w:rPr>
              <w:t xml:space="preserve"> </w:t>
            </w:r>
            <w:r w:rsidR="00B621C5">
              <w:rPr>
                <w:sz w:val="20"/>
                <w:szCs w:val="20"/>
              </w:rPr>
              <w:t xml:space="preserve">elementu Adress </w:t>
            </w:r>
            <w:r>
              <w:rPr>
                <w:i/>
                <w:sz w:val="20"/>
                <w:szCs w:val="20"/>
              </w:rPr>
              <w:t>(DocumentEnveloppe -&gt; Document -&gt; DocDetail -&gt; ListOfPDTBlocks -&gt; PDTblock -&gt; Address)</w:t>
            </w:r>
            <w:r w:rsidRPr="00CA680B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z </w:t>
            </w:r>
            <w:r w:rsidRPr="00CA680B">
              <w:rPr>
                <w:i/>
                <w:sz w:val="20"/>
                <w:szCs w:val="20"/>
              </w:rPr>
              <w:t>reqired</w:t>
            </w:r>
            <w:r>
              <w:rPr>
                <w:sz w:val="20"/>
                <w:szCs w:val="20"/>
              </w:rPr>
              <w:t xml:space="preserve"> na </w:t>
            </w:r>
            <w:r w:rsidRPr="00CA680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D83B548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A680B" w14:paraId="46DE1EF1" w14:textId="77777777" w:rsidTr="00840727">
        <w:trPr>
          <w:trHeight w:val="255"/>
        </w:trPr>
        <w:tc>
          <w:tcPr>
            <w:tcW w:w="993" w:type="dxa"/>
          </w:tcPr>
          <w:p w14:paraId="3B6C80B5" w14:textId="77777777" w:rsidR="00CA680B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C9280A3" w14:textId="77777777" w:rsidR="00CA680B" w:rsidRPr="00395D86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520942">
              <w:rPr>
                <w:sz w:val="20"/>
                <w:szCs w:val="20"/>
              </w:rPr>
              <w:t xml:space="preserve">restrikce </w:t>
            </w:r>
            <w:r>
              <w:rPr>
                <w:sz w:val="20"/>
                <w:szCs w:val="20"/>
              </w:rPr>
              <w:t>atribut</w:t>
            </w:r>
            <w:r w:rsidR="00520942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 w:rsidR="00520942">
              <w:rPr>
                <w:i/>
                <w:sz w:val="20"/>
                <w:szCs w:val="20"/>
              </w:rPr>
              <w:t xml:space="preserve">unit </w:t>
            </w:r>
            <w:r w:rsidR="00520942" w:rsidRPr="00520942">
              <w:rPr>
                <w:sz w:val="20"/>
                <w:szCs w:val="20"/>
              </w:rPr>
              <w:t>elementu</w:t>
            </w:r>
            <w:r w:rsidR="00520942">
              <w:rPr>
                <w:i/>
                <w:sz w:val="20"/>
                <w:szCs w:val="20"/>
              </w:rPr>
              <w:t xml:space="preserve"> BaseItemDetail (</w:t>
            </w:r>
            <w:r>
              <w:rPr>
                <w:i/>
                <w:sz w:val="20"/>
                <w:szCs w:val="20"/>
              </w:rPr>
              <w:t xml:space="preserve">DocumentEnveloppe -&gt; Document -&gt; DocDetail -&gt; ListOfPDTBlocks -&gt; PDTblock -&gt; </w:t>
            </w:r>
            <w:r w:rsidR="00520942">
              <w:rPr>
                <w:i/>
                <w:sz w:val="20"/>
                <w:szCs w:val="20"/>
              </w:rPr>
              <w:t>ListOfBillingItems -&gt; BillingItem -&gt; BaseItemDetail</w:t>
            </w:r>
            <w:r>
              <w:rPr>
                <w:i/>
                <w:sz w:val="20"/>
                <w:szCs w:val="20"/>
              </w:rPr>
              <w:t>)</w:t>
            </w:r>
            <w:r w:rsidR="00520942" w:rsidRPr="00520942">
              <w:rPr>
                <w:sz w:val="20"/>
                <w:szCs w:val="20"/>
              </w:rPr>
              <w:t xml:space="preserve"> by</w:t>
            </w:r>
            <w:r w:rsidR="00520942">
              <w:rPr>
                <w:sz w:val="20"/>
                <w:szCs w:val="20"/>
              </w:rPr>
              <w:t xml:space="preserve">la rozšířena o položku </w:t>
            </w:r>
            <w:r w:rsidR="00520942" w:rsidRPr="00520942">
              <w:rPr>
                <w:i/>
                <w:sz w:val="20"/>
                <w:szCs w:val="20"/>
              </w:rPr>
              <w:t>month</w:t>
            </w:r>
            <w:r w:rsidR="00520942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B5DC1BC" w14:textId="77777777" w:rsidR="00CA680B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4CB5DE03" w14:textId="77777777" w:rsidTr="00840727">
        <w:trPr>
          <w:trHeight w:val="255"/>
        </w:trPr>
        <w:tc>
          <w:tcPr>
            <w:tcW w:w="993" w:type="dxa"/>
          </w:tcPr>
          <w:p w14:paraId="5255CEA1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0E4D07A" w14:textId="77777777" w:rsidR="00520942" w:rsidRPr="00395D86" w:rsidRDefault="00520942" w:rsidP="00520942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 w:rsidR="006D749C"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1EB7EE" w14:textId="77777777" w:rsidR="00520942" w:rsidRP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993 - </w:t>
            </w:r>
            <w:r w:rsidRPr="00520942">
              <w:rPr>
                <w:sz w:val="20"/>
                <w:szCs w:val="20"/>
              </w:rPr>
              <w:t>Upozornění na anulaci nabídek po změně práv na DT</w:t>
            </w:r>
          </w:p>
          <w:p w14:paraId="2682F69C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52094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93B8DA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17A954B9" w14:textId="77777777" w:rsidTr="00840727">
        <w:trPr>
          <w:trHeight w:val="255"/>
        </w:trPr>
        <w:tc>
          <w:tcPr>
            <w:tcW w:w="993" w:type="dxa"/>
          </w:tcPr>
          <w:p w14:paraId="78130894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D3D20C3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source-sys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Tra</w:t>
            </w:r>
            <w:r w:rsidRPr="00520942">
              <w:rPr>
                <w:i/>
                <w:sz w:val="20"/>
                <w:szCs w:val="20"/>
              </w:rPr>
              <w:t>de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</w:t>
            </w:r>
            <w:r w:rsidRPr="00520942">
              <w:rPr>
                <w:i/>
                <w:sz w:val="20"/>
                <w:szCs w:val="20"/>
              </w:rPr>
              <w:t>SEPS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D1E8A37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2D26A705" w14:textId="77777777" w:rsidTr="00840727">
        <w:trPr>
          <w:trHeight w:val="255"/>
        </w:trPr>
        <w:tc>
          <w:tcPr>
            <w:tcW w:w="993" w:type="dxa"/>
          </w:tcPr>
          <w:p w14:paraId="5623F0AF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3BD53B3F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- byl opraven matoucí popisek u elementu </w:t>
            </w:r>
            <w:r w:rsidRPr="00520942">
              <w:rPr>
                <w:i/>
                <w:sz w:val="20"/>
                <w:szCs w:val="20"/>
              </w:rPr>
              <w:t>Document</w:t>
            </w:r>
            <w:r>
              <w:rPr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7E4EB94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60A8ECC2" w14:textId="77777777" w:rsidTr="00840727">
        <w:trPr>
          <w:trHeight w:val="255"/>
        </w:trPr>
        <w:tc>
          <w:tcPr>
            <w:tcW w:w="993" w:type="dxa"/>
          </w:tcPr>
          <w:p w14:paraId="3EE23692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544B05" w14:textId="77777777" w:rsidR="00520942" w:rsidRPr="00395D86" w:rsidRDefault="00623BC8" w:rsidP="00520942">
            <w:pPr>
              <w:rPr>
                <w:sz w:val="20"/>
                <w:szCs w:val="20"/>
              </w:rPr>
            </w:pPr>
            <w:r w:rsidRPr="00623BC8">
              <w:rPr>
                <w:b/>
                <w:sz w:val="20"/>
                <w:szCs w:val="20"/>
              </w:rPr>
              <w:t>Upozornění!</w:t>
            </w:r>
            <w:r>
              <w:rPr>
                <w:sz w:val="20"/>
                <w:szCs w:val="20"/>
              </w:rPr>
              <w:t xml:space="preserve"> U všech zpráv používaných pro komunikace s OTE došlo ke změně defaultního Namespace. Aktuálně platné jsou obsaženy ve zveřejněných šablonách.</w:t>
            </w:r>
          </w:p>
        </w:tc>
        <w:tc>
          <w:tcPr>
            <w:tcW w:w="787" w:type="dxa"/>
          </w:tcPr>
          <w:p w14:paraId="47CEB95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C575D" w14:paraId="3674F017" w14:textId="77777777" w:rsidTr="00840727">
        <w:trPr>
          <w:trHeight w:val="255"/>
        </w:trPr>
        <w:tc>
          <w:tcPr>
            <w:tcW w:w="993" w:type="dxa"/>
          </w:tcPr>
          <w:p w14:paraId="4B8FCA7C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657C21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DE6B69">
              <w:rPr>
                <w:i/>
                <w:sz w:val="20"/>
                <w:szCs w:val="20"/>
              </w:rPr>
              <w:t>anlart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C07 - </w:t>
            </w:r>
            <w:r w:rsidRPr="00DE6B69">
              <w:rPr>
                <w:sz w:val="20"/>
                <w:szCs w:val="20"/>
              </w:rPr>
              <w:t>Sumární OPM za SZ a síť</w:t>
            </w:r>
            <w:r>
              <w:rPr>
                <w:sz w:val="20"/>
                <w:szCs w:val="20"/>
              </w:rPr>
              <w:t>.</w:t>
            </w:r>
          </w:p>
          <w:p w14:paraId="4FBF1F9D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Změna byla promítnuta i do zprvy CDSREQ.</w:t>
            </w:r>
          </w:p>
        </w:tc>
        <w:tc>
          <w:tcPr>
            <w:tcW w:w="787" w:type="dxa"/>
          </w:tcPr>
          <w:p w14:paraId="722CA9A4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4693B7E2" w14:textId="77777777" w:rsidTr="00840727">
        <w:trPr>
          <w:trHeight w:val="255"/>
        </w:trPr>
        <w:tc>
          <w:tcPr>
            <w:tcW w:w="993" w:type="dxa"/>
          </w:tcPr>
          <w:p w14:paraId="3F2B7168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0AA6E77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5C69E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SK61 - SK68 - </w:t>
            </w:r>
            <w:r w:rsidRPr="00055722">
              <w:rPr>
                <w:sz w:val="20"/>
                <w:szCs w:val="20"/>
              </w:rPr>
              <w:t>Skupinový TDD korigovaný za TO, tTDD, dodavatele a síť</w:t>
            </w:r>
          </w:p>
        </w:tc>
        <w:tc>
          <w:tcPr>
            <w:tcW w:w="787" w:type="dxa"/>
          </w:tcPr>
          <w:p w14:paraId="65569B6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6BC2E74" w14:textId="77777777" w:rsidTr="00840727">
        <w:trPr>
          <w:trHeight w:val="255"/>
        </w:trPr>
        <w:tc>
          <w:tcPr>
            <w:tcW w:w="993" w:type="dxa"/>
          </w:tcPr>
          <w:p w14:paraId="2C0240F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D82A10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768D2A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137 - Elektronická faktura OTE</w:t>
            </w:r>
          </w:p>
        </w:tc>
        <w:tc>
          <w:tcPr>
            <w:tcW w:w="787" w:type="dxa"/>
          </w:tcPr>
          <w:p w14:paraId="1B66183A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70D0230" w14:textId="77777777" w:rsidTr="00840727">
        <w:trPr>
          <w:trHeight w:val="255"/>
        </w:trPr>
        <w:tc>
          <w:tcPr>
            <w:tcW w:w="993" w:type="dxa"/>
          </w:tcPr>
          <w:p w14:paraId="6C4EF99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CCB2EA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iban</w:t>
            </w:r>
            <w:r>
              <w:rPr>
                <w:sz w:val="20"/>
                <w:szCs w:val="20"/>
              </w:rPr>
              <w:t xml:space="preserve"> bylo změněno omezení maximální délky z 15 na 24 znaků. </w:t>
            </w:r>
          </w:p>
        </w:tc>
        <w:tc>
          <w:tcPr>
            <w:tcW w:w="787" w:type="dxa"/>
          </w:tcPr>
          <w:p w14:paraId="09CA0ACD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EF3FCB9" w14:textId="77777777" w:rsidTr="00840727">
        <w:trPr>
          <w:trHeight w:val="255"/>
        </w:trPr>
        <w:tc>
          <w:tcPr>
            <w:tcW w:w="993" w:type="dxa"/>
          </w:tcPr>
          <w:p w14:paraId="3919A94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87EF6D6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items-category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9D0298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CNO - Dobropis</w:t>
            </w:r>
          </w:p>
          <w:p w14:paraId="31D5622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DNO - Vrubopis</w:t>
            </w:r>
          </w:p>
        </w:tc>
        <w:tc>
          <w:tcPr>
            <w:tcW w:w="787" w:type="dxa"/>
          </w:tcPr>
          <w:p w14:paraId="62234AA8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11D0686" w14:textId="77777777" w:rsidTr="00840727">
        <w:trPr>
          <w:trHeight w:val="255"/>
        </w:trPr>
        <w:tc>
          <w:tcPr>
            <w:tcW w:w="993" w:type="dxa"/>
          </w:tcPr>
          <w:p w14:paraId="7133426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21.12.2009</w:t>
            </w:r>
          </w:p>
        </w:tc>
        <w:tc>
          <w:tcPr>
            <w:tcW w:w="7292" w:type="dxa"/>
          </w:tcPr>
          <w:p w14:paraId="5687A410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tax-type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ADE5A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ETX - Daň z elektřiny</w:t>
            </w:r>
          </w:p>
          <w:p w14:paraId="264F604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GTX - Daň z plynu</w:t>
            </w:r>
          </w:p>
        </w:tc>
        <w:tc>
          <w:tcPr>
            <w:tcW w:w="787" w:type="dxa"/>
          </w:tcPr>
          <w:p w14:paraId="4E2E4BC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C2210CE" w14:textId="77777777" w:rsidTr="00840727">
        <w:trPr>
          <w:trHeight w:val="255"/>
        </w:trPr>
        <w:tc>
          <w:tcPr>
            <w:tcW w:w="993" w:type="dxa"/>
          </w:tcPr>
          <w:p w14:paraId="3190339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418442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doc</w:t>
            </w:r>
            <w:r w:rsidRPr="005A5E95">
              <w:rPr>
                <w:i/>
                <w:iCs/>
                <w:sz w:val="20"/>
                <w:szCs w:val="20"/>
              </w:rPr>
              <w:t xml:space="preserve">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31FB88A0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E01 - Faktura</w:t>
            </w:r>
          </w:p>
          <w:p w14:paraId="19B530A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E02 - Dobropis</w:t>
            </w:r>
          </w:p>
          <w:p w14:paraId="571837E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E03 - Vrubopis</w:t>
            </w:r>
          </w:p>
        </w:tc>
        <w:tc>
          <w:tcPr>
            <w:tcW w:w="787" w:type="dxa"/>
          </w:tcPr>
          <w:p w14:paraId="57268751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</w:p>
        </w:tc>
      </w:tr>
      <w:tr w:rsidR="005C575D" w14:paraId="27905248" w14:textId="77777777" w:rsidTr="00840727">
        <w:trPr>
          <w:trHeight w:val="255"/>
        </w:trPr>
        <w:tc>
          <w:tcPr>
            <w:tcW w:w="993" w:type="dxa"/>
          </w:tcPr>
          <w:p w14:paraId="41EB9BA2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6BE65CE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změněna povinnost elementu SumItem na z </w:t>
            </w:r>
            <w:r w:rsidRPr="00827A28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827A28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51543C0B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971CC27" w14:textId="77777777" w:rsidTr="00840727">
        <w:trPr>
          <w:trHeight w:val="255"/>
        </w:trPr>
        <w:tc>
          <w:tcPr>
            <w:tcW w:w="993" w:type="dxa"/>
          </w:tcPr>
          <w:p w14:paraId="66B1574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3C6EA87F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7C42D837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139 - </w:t>
            </w:r>
            <w:r w:rsidRPr="00055722">
              <w:rPr>
                <w:sz w:val="20"/>
                <w:szCs w:val="20"/>
              </w:rPr>
              <w:t>Dotaz na elektronickou fakturu OTE</w:t>
            </w:r>
          </w:p>
        </w:tc>
        <w:tc>
          <w:tcPr>
            <w:tcW w:w="787" w:type="dxa"/>
          </w:tcPr>
          <w:p w14:paraId="2B6DAC25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115B080" w14:textId="77777777" w:rsidTr="00840727">
        <w:trPr>
          <w:trHeight w:val="255"/>
        </w:trPr>
        <w:tc>
          <w:tcPr>
            <w:tcW w:w="993" w:type="dxa"/>
          </w:tcPr>
          <w:p w14:paraId="0DB1BD4D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76B7F13C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09AE88D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140 - </w:t>
            </w:r>
            <w:r w:rsidRPr="00055722">
              <w:rPr>
                <w:sz w:val="20"/>
                <w:szCs w:val="20"/>
              </w:rPr>
              <w:t>Potvrzení / chyba v dotazu na elektronickou fakturu OTE</w:t>
            </w:r>
          </w:p>
          <w:p w14:paraId="07C3F493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05572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38A70CA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4B3D57C" w14:textId="77777777" w:rsidTr="00840727">
        <w:trPr>
          <w:trHeight w:val="255"/>
        </w:trPr>
        <w:tc>
          <w:tcPr>
            <w:tcW w:w="993" w:type="dxa"/>
          </w:tcPr>
          <w:p w14:paraId="6821046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55B2BE74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5415C9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SP11 - </w:t>
            </w:r>
            <w:r w:rsidRPr="00055722">
              <w:rPr>
                <w:sz w:val="20"/>
                <w:szCs w:val="20"/>
              </w:rPr>
              <w:t>Daily Market Settlement PXE nákup – zúčtování OKO kumulovaná pozice PXE záporná energie</w:t>
            </w:r>
          </w:p>
          <w:p w14:paraId="77897DF1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SP12 - </w:t>
            </w:r>
            <w:r w:rsidRPr="00055722">
              <w:rPr>
                <w:sz w:val="20"/>
                <w:szCs w:val="20"/>
              </w:rPr>
              <w:t>Daily Market Settlement PXE prodej – zúčtování OKO kumulovaná pozice PXE kladná energie</w:t>
            </w:r>
          </w:p>
        </w:tc>
        <w:tc>
          <w:tcPr>
            <w:tcW w:w="787" w:type="dxa"/>
          </w:tcPr>
          <w:p w14:paraId="70B1812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0778CE1" w14:textId="77777777" w:rsidTr="00840727">
        <w:trPr>
          <w:trHeight w:val="255"/>
        </w:trPr>
        <w:tc>
          <w:tcPr>
            <w:tcW w:w="993" w:type="dxa"/>
          </w:tcPr>
          <w:p w14:paraId="6211D1A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0A60608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C424A7B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973 - </w:t>
            </w:r>
            <w:r w:rsidRPr="00055722">
              <w:rPr>
                <w:sz w:val="20"/>
                <w:szCs w:val="20"/>
              </w:rPr>
              <w:t>Požadavek na data - Akceptované nabídky na VT - Opis dat</w:t>
            </w:r>
          </w:p>
        </w:tc>
        <w:tc>
          <w:tcPr>
            <w:tcW w:w="787" w:type="dxa"/>
          </w:tcPr>
          <w:p w14:paraId="763027E6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F67ED1" w14:paraId="3198A547" w14:textId="77777777" w:rsidTr="00840727">
        <w:trPr>
          <w:trHeight w:val="255"/>
        </w:trPr>
        <w:tc>
          <w:tcPr>
            <w:tcW w:w="993" w:type="dxa"/>
          </w:tcPr>
          <w:p w14:paraId="756463FC" w14:textId="77777777" w:rsidR="00F67ED1" w:rsidRDefault="00F67ED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4.1.2010</w:t>
            </w:r>
          </w:p>
        </w:tc>
        <w:tc>
          <w:tcPr>
            <w:tcW w:w="7292" w:type="dxa"/>
          </w:tcPr>
          <w:p w14:paraId="275CA8FE" w14:textId="77777777" w:rsidR="00F67ED1" w:rsidRPr="00395D86" w:rsidRDefault="00F67ED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povinnost atributu </w:t>
            </w:r>
            <w:r w:rsidRPr="00F67ED1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elementu </w:t>
            </w:r>
            <w:r w:rsidRPr="00F67ED1">
              <w:rPr>
                <w:i/>
                <w:sz w:val="20"/>
                <w:szCs w:val="20"/>
              </w:rPr>
              <w:t>MP</w:t>
            </w:r>
            <w:r>
              <w:rPr>
                <w:sz w:val="20"/>
                <w:szCs w:val="20"/>
              </w:rPr>
              <w:t xml:space="preserve"> byla změnena na optional.</w:t>
            </w:r>
          </w:p>
        </w:tc>
        <w:tc>
          <w:tcPr>
            <w:tcW w:w="787" w:type="dxa"/>
          </w:tcPr>
          <w:p w14:paraId="28CBE839" w14:textId="77777777" w:rsidR="00F67ED1" w:rsidRPr="00212C35" w:rsidRDefault="00F67ED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2B684F" w14:paraId="7FF3E633" w14:textId="77777777" w:rsidTr="00840727">
        <w:trPr>
          <w:trHeight w:val="255"/>
        </w:trPr>
        <w:tc>
          <w:tcPr>
            <w:tcW w:w="993" w:type="dxa"/>
          </w:tcPr>
          <w:p w14:paraId="48097513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</w:t>
            </w:r>
            <w:r w:rsidR="002B684F">
              <w:rPr>
                <w:sz w:val="20"/>
                <w:szCs w:val="20"/>
              </w:rPr>
              <w:t>1.2010</w:t>
            </w:r>
          </w:p>
        </w:tc>
        <w:tc>
          <w:tcPr>
            <w:tcW w:w="7292" w:type="dxa"/>
          </w:tcPr>
          <w:p w14:paraId="2DDD4367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upřesněn popisek u atributu </w:t>
            </w:r>
            <w:r w:rsidRPr="002B684F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elementu </w:t>
            </w:r>
            <w:r w:rsidRPr="002B68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C6F96AB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51425047" w14:textId="77777777" w:rsidTr="00840727">
        <w:trPr>
          <w:trHeight w:val="255"/>
        </w:trPr>
        <w:tc>
          <w:tcPr>
            <w:tcW w:w="993" w:type="dxa"/>
          </w:tcPr>
          <w:p w14:paraId="4AD328B0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21CCD303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>
              <w:rPr>
                <w:i/>
                <w:iCs/>
                <w:sz w:val="20"/>
                <w:szCs w:val="20"/>
              </w:rPr>
              <w:t>msg-code-role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9C7E33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A81 - Agregovaný profil, výroba (za SZ)</w:t>
            </w:r>
          </w:p>
          <w:p w14:paraId="1464BFF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A82 - Agregovaný profil, spotřeba (za SZ)</w:t>
            </w:r>
          </w:p>
          <w:p w14:paraId="78258B1F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F* - role pro Skutečné hodnoty RE pro další bloky</w:t>
            </w:r>
          </w:p>
          <w:p w14:paraId="5357120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G* - role pro Skutečný cenový profil RE pro další bloky</w:t>
            </w:r>
          </w:p>
          <w:p w14:paraId="4E5B9AC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J41 - </w:t>
            </w:r>
            <w:r w:rsidRPr="002B684F">
              <w:rPr>
                <w:sz w:val="20"/>
                <w:szCs w:val="20"/>
              </w:rPr>
              <w:t>Dopočtený zbytkový profil DS - výroba</w:t>
            </w:r>
          </w:p>
          <w:p w14:paraId="2B4E281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J42 -  </w:t>
            </w:r>
            <w:r w:rsidRPr="002B684F">
              <w:rPr>
                <w:sz w:val="20"/>
                <w:szCs w:val="20"/>
              </w:rPr>
              <w:t xml:space="preserve">Dopočtený zbytkový profil DS - </w:t>
            </w:r>
            <w:r>
              <w:rPr>
                <w:sz w:val="20"/>
                <w:szCs w:val="20"/>
              </w:rPr>
              <w:t>spotřeba</w:t>
            </w:r>
          </w:p>
        </w:tc>
        <w:tc>
          <w:tcPr>
            <w:tcW w:w="787" w:type="dxa"/>
          </w:tcPr>
          <w:p w14:paraId="706441EF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2B684F" w14:paraId="5D655611" w14:textId="77777777" w:rsidTr="00840727">
        <w:trPr>
          <w:trHeight w:val="255"/>
        </w:trPr>
        <w:tc>
          <w:tcPr>
            <w:tcW w:w="993" w:type="dxa"/>
          </w:tcPr>
          <w:p w14:paraId="780EA7B4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6544A48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261767">
              <w:rPr>
                <w:sz w:val="20"/>
                <w:szCs w:val="20"/>
              </w:rPr>
              <w:t xml:space="preserve">CDSCLAIM - změněn datový typ elementu </w:t>
            </w:r>
            <w:r w:rsidR="00261767" w:rsidRPr="00261767">
              <w:rPr>
                <w:i/>
                <w:sz w:val="20"/>
                <w:szCs w:val="20"/>
              </w:rPr>
              <w:t>Action</w:t>
            </w:r>
            <w:r w:rsidR="00261767">
              <w:rPr>
                <w:sz w:val="20"/>
                <w:szCs w:val="20"/>
              </w:rPr>
              <w:t xml:space="preserve"> z nedefinovaného na xsd:string. Změna umožní zapisovat text přímo do těla elementu.</w:t>
            </w:r>
          </w:p>
        </w:tc>
        <w:tc>
          <w:tcPr>
            <w:tcW w:w="787" w:type="dxa"/>
          </w:tcPr>
          <w:p w14:paraId="15684D2C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0DF260C0" w14:textId="77777777" w:rsidTr="00840727">
        <w:trPr>
          <w:trHeight w:val="255"/>
        </w:trPr>
        <w:tc>
          <w:tcPr>
            <w:tcW w:w="993" w:type="dxa"/>
          </w:tcPr>
          <w:p w14:paraId="13A3B627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10.1.2010</w:t>
            </w:r>
          </w:p>
        </w:tc>
        <w:tc>
          <w:tcPr>
            <w:tcW w:w="7292" w:type="dxa"/>
          </w:tcPr>
          <w:p w14:paraId="0A8F9FD5" w14:textId="77777777" w:rsidR="002B684F" w:rsidRPr="00395D86" w:rsidRDefault="0026176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změněn povolený formát atributu </w:t>
            </w:r>
            <w:r w:rsidRPr="00261767">
              <w:rPr>
                <w:i/>
                <w:sz w:val="20"/>
                <w:szCs w:val="20"/>
              </w:rPr>
              <w:t>value</w:t>
            </w:r>
            <w:r>
              <w:rPr>
                <w:sz w:val="20"/>
                <w:szCs w:val="20"/>
              </w:rPr>
              <w:t xml:space="preserve"> elementu </w:t>
            </w:r>
            <w:r w:rsidRPr="00261767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261767">
              <w:rPr>
                <w:i/>
                <w:sz w:val="20"/>
                <w:szCs w:val="20"/>
              </w:rPr>
              <w:t>Trade-&gt;ProfileData-&gt;Data</w:t>
            </w:r>
            <w:r>
              <w:rPr>
                <w:sz w:val="20"/>
                <w:szCs w:val="20"/>
              </w:rPr>
              <w:t>). Počet přípustných desetinných míst byl zvýšen ze 2 na 4.</w:t>
            </w:r>
          </w:p>
        </w:tc>
        <w:tc>
          <w:tcPr>
            <w:tcW w:w="787" w:type="dxa"/>
          </w:tcPr>
          <w:p w14:paraId="42F3618E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10CB5521" w14:textId="77777777" w:rsidTr="00840727">
        <w:trPr>
          <w:trHeight w:val="255"/>
        </w:trPr>
        <w:tc>
          <w:tcPr>
            <w:tcW w:w="993" w:type="dxa"/>
          </w:tcPr>
          <w:p w14:paraId="26766943" w14:textId="77777777" w:rsidR="002B684F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15.3.2010</w:t>
            </w:r>
          </w:p>
        </w:tc>
        <w:tc>
          <w:tcPr>
            <w:tcW w:w="7292" w:type="dxa"/>
          </w:tcPr>
          <w:p w14:paraId="27B0FC11" w14:textId="77777777" w:rsidR="002B684F" w:rsidRPr="00395D86" w:rsidRDefault="00C60271" w:rsidP="00A0178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Byla dokončena revize oblasti</w:t>
            </w:r>
            <w:r w:rsidR="00320847">
              <w:rPr>
                <w:sz w:val="20"/>
                <w:szCs w:val="20"/>
              </w:rPr>
              <w:t xml:space="preserve"> SFVOT reportů</w:t>
            </w:r>
            <w:r>
              <w:rPr>
                <w:sz w:val="20"/>
                <w:szCs w:val="20"/>
              </w:rPr>
              <w:t xml:space="preserve">. </w:t>
            </w:r>
            <w:r w:rsidR="001510FF">
              <w:rPr>
                <w:sz w:val="20"/>
                <w:szCs w:val="20"/>
              </w:rPr>
              <w:t xml:space="preserve">Názvy šablon byly </w:t>
            </w:r>
            <w:r w:rsidR="00320847">
              <w:rPr>
                <w:sz w:val="20"/>
                <w:szCs w:val="20"/>
              </w:rPr>
              <w:t>sjednoceny, došlo k dílčím změnám</w:t>
            </w:r>
            <w:r w:rsidR="00A01787">
              <w:rPr>
                <w:sz w:val="20"/>
                <w:szCs w:val="20"/>
              </w:rPr>
              <w:t xml:space="preserve"> ve struktuře. Tyto změny zde</w:t>
            </w:r>
            <w:r w:rsidR="00320847">
              <w:rPr>
                <w:sz w:val="20"/>
                <w:szCs w:val="20"/>
              </w:rPr>
              <w:t xml:space="preserve"> nejsou jmenovitě uvedeny</w:t>
            </w:r>
            <w:r w:rsidR="001510FF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C2F204" w14:textId="77777777" w:rsidR="002B684F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320847" w14:paraId="2D48F2B6" w14:textId="77777777" w:rsidTr="00840727">
        <w:trPr>
          <w:trHeight w:val="255"/>
        </w:trPr>
        <w:tc>
          <w:tcPr>
            <w:tcW w:w="993" w:type="dxa"/>
          </w:tcPr>
          <w:p w14:paraId="638D8603" w14:textId="77777777" w:rsidR="00320847" w:rsidRDefault="0032084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5B15AE" w14:textId="77777777" w:rsidR="00320847" w:rsidRDefault="00320847" w:rsidP="001510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vytvořeny nové reporty pro Podklady pro fakturaci – souhrn MV (SFVOTREPBILLINGSUM) a Přehled reklamací – souhrn za ZMV (SFVOTREPCLAIMSUM). Novým reportům jsou věnovány zvláštní kapitoly.</w:t>
            </w:r>
          </w:p>
        </w:tc>
        <w:tc>
          <w:tcPr>
            <w:tcW w:w="787" w:type="dxa"/>
          </w:tcPr>
          <w:p w14:paraId="0C5B7FF8" w14:textId="77777777" w:rsidR="00320847" w:rsidRDefault="0032084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470F3FA5" w14:textId="77777777" w:rsidTr="00840727">
        <w:trPr>
          <w:trHeight w:val="255"/>
        </w:trPr>
        <w:tc>
          <w:tcPr>
            <w:tcW w:w="993" w:type="dxa"/>
          </w:tcPr>
          <w:p w14:paraId="6293EAA2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5F9D43B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SFVOTREPORT_REQ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F3C58F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434 - </w:t>
            </w:r>
            <w:r w:rsidRPr="00C60271">
              <w:rPr>
                <w:sz w:val="20"/>
                <w:szCs w:val="20"/>
              </w:rPr>
              <w:t>Podklady pro fakturaci - souhrn MV</w:t>
            </w:r>
          </w:p>
          <w:p w14:paraId="392CE0A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437 - </w:t>
            </w:r>
            <w:r w:rsidRPr="00C60271">
              <w:rPr>
                <w:sz w:val="20"/>
                <w:szCs w:val="20"/>
              </w:rPr>
              <w:t>Podklady pro fakturaci OTE - souhrn MV</w:t>
            </w:r>
          </w:p>
          <w:p w14:paraId="09B25A7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440 - </w:t>
            </w:r>
            <w:r w:rsidRPr="00C60271">
              <w:rPr>
                <w:sz w:val="20"/>
                <w:szCs w:val="20"/>
              </w:rPr>
              <w:t>Prehled reklamaci - souhrn ZMV</w:t>
            </w:r>
          </w:p>
          <w:p w14:paraId="1A45D9EE" w14:textId="77777777" w:rsidR="00C60271" w:rsidRPr="00395D86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443 - </w:t>
            </w:r>
            <w:r w:rsidRPr="00C60271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787" w:type="dxa"/>
          </w:tcPr>
          <w:p w14:paraId="04C6509D" w14:textId="77777777" w:rsidR="00C60271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7D740033" w14:textId="77777777" w:rsidTr="00840727">
        <w:trPr>
          <w:trHeight w:val="255"/>
        </w:trPr>
        <w:tc>
          <w:tcPr>
            <w:tcW w:w="993" w:type="dxa"/>
          </w:tcPr>
          <w:p w14:paraId="2F098804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1BB3CA96" w14:textId="77777777" w:rsidR="00C60271" w:rsidRDefault="00C60271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B6F9AC2" w14:textId="77777777" w:rsidR="000F19EE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- souhrn MV - chyba/potvrzení</w:t>
            </w:r>
          </w:p>
          <w:p w14:paraId="6390DC24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OTE - souhrn MV  - chyba/potvrzení</w:t>
            </w:r>
          </w:p>
          <w:p w14:paraId="475A3ED9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- souhrn ZMV  - chyba/potvrzení</w:t>
            </w:r>
          </w:p>
          <w:p w14:paraId="6C29E8A4" w14:textId="77777777" w:rsidR="00C60271" w:rsidRPr="00395D86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787" w:type="dxa"/>
          </w:tcPr>
          <w:p w14:paraId="1ECEC54E" w14:textId="77777777" w:rsidR="00C60271" w:rsidRPr="00212C35" w:rsidRDefault="000F19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622EB3C0" w14:textId="77777777" w:rsidTr="00840727">
        <w:trPr>
          <w:trHeight w:val="255"/>
        </w:trPr>
        <w:tc>
          <w:tcPr>
            <w:tcW w:w="993" w:type="dxa"/>
          </w:tcPr>
          <w:p w14:paraId="66388D93" w14:textId="77777777" w:rsidR="00C60271" w:rsidRDefault="002F1D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229C33B8" w14:textId="77777777" w:rsidR="002F1D4B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="000C1217">
              <w:rPr>
                <w:sz w:val="20"/>
                <w:szCs w:val="20"/>
              </w:rPr>
              <w:t>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270D89">
              <w:rPr>
                <w:i/>
                <w:iCs/>
                <w:sz w:val="20"/>
                <w:szCs w:val="20"/>
              </w:rPr>
              <w:t>profile</w:t>
            </w:r>
            <w:r>
              <w:rPr>
                <w:i/>
                <w:iCs/>
                <w:sz w:val="20"/>
                <w:szCs w:val="20"/>
              </w:rPr>
              <w:t>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D78E239" w14:textId="77777777" w:rsidR="00C60271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SN71 – SN78 - </w:t>
            </w:r>
            <w:r w:rsidRPr="002F1D4B">
              <w:rPr>
                <w:sz w:val="20"/>
                <w:szCs w:val="20"/>
              </w:rPr>
              <w:t>Skupinový TDD nekorigovaný za TO, tTDD, dodavatele a síť</w:t>
            </w:r>
          </w:p>
        </w:tc>
        <w:tc>
          <w:tcPr>
            <w:tcW w:w="787" w:type="dxa"/>
          </w:tcPr>
          <w:p w14:paraId="018B9062" w14:textId="77777777" w:rsidR="00C60271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02BE699F" w14:textId="77777777" w:rsidTr="00840727">
        <w:trPr>
          <w:trHeight w:val="255"/>
        </w:trPr>
        <w:tc>
          <w:tcPr>
            <w:tcW w:w="993" w:type="dxa"/>
          </w:tcPr>
          <w:p w14:paraId="34B2B6C7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1AB00F" w14:textId="77777777" w:rsidR="002F1D4B" w:rsidRPr="00395D86" w:rsidRDefault="002F1D4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změna datového typu atributu </w:t>
            </w:r>
            <w:r w:rsidRPr="000C1217">
              <w:rPr>
                <w:i/>
                <w:sz w:val="20"/>
                <w:szCs w:val="20"/>
              </w:rPr>
              <w:t>submitter</w:t>
            </w:r>
            <w:r>
              <w:rPr>
                <w:sz w:val="20"/>
                <w:szCs w:val="20"/>
              </w:rPr>
              <w:t xml:space="preserve"> z ote:ean_13 na xsd:string s max. délkou 16 znaků.</w:t>
            </w:r>
          </w:p>
        </w:tc>
        <w:tc>
          <w:tcPr>
            <w:tcW w:w="787" w:type="dxa"/>
          </w:tcPr>
          <w:p w14:paraId="65E0F907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3093A830" w14:textId="77777777" w:rsidTr="00840727">
        <w:trPr>
          <w:trHeight w:val="255"/>
        </w:trPr>
        <w:tc>
          <w:tcPr>
            <w:tcW w:w="993" w:type="dxa"/>
          </w:tcPr>
          <w:p w14:paraId="5DE6B7B3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77223E0B" w14:textId="77777777" w:rsidR="002F1D4B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oprava překlepu ve výčtu povolených hodnot u atributu </w:t>
            </w:r>
            <w:r w:rsidRPr="000C1217">
              <w:rPr>
                <w:i/>
                <w:sz w:val="20"/>
                <w:szCs w:val="20"/>
              </w:rPr>
              <w:t>obj-type</w:t>
            </w:r>
            <w:r>
              <w:rPr>
                <w:sz w:val="20"/>
                <w:szCs w:val="20"/>
              </w:rPr>
              <w:t xml:space="preserve"> (</w:t>
            </w:r>
            <w:r w:rsidRPr="002F1D4B">
              <w:rPr>
                <w:sz w:val="20"/>
                <w:szCs w:val="20"/>
              </w:rPr>
              <w:t>DM_SEAN_DT</w:t>
            </w:r>
            <w:r>
              <w:rPr>
                <w:sz w:val="20"/>
                <w:szCs w:val="20"/>
              </w:rPr>
              <w:t xml:space="preserve"> opraven na B</w:t>
            </w:r>
            <w:r w:rsidRPr="002F1D4B">
              <w:rPr>
                <w:sz w:val="20"/>
                <w:szCs w:val="20"/>
              </w:rPr>
              <w:t>M_SEAN_DT</w:t>
            </w:r>
            <w:r>
              <w:rPr>
                <w:sz w:val="20"/>
                <w:szCs w:val="20"/>
              </w:rPr>
              <w:t>).</w:t>
            </w:r>
          </w:p>
        </w:tc>
        <w:tc>
          <w:tcPr>
            <w:tcW w:w="787" w:type="dxa"/>
          </w:tcPr>
          <w:p w14:paraId="77B3320A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5970DE7E" w14:textId="77777777" w:rsidTr="00840727">
        <w:trPr>
          <w:trHeight w:val="255"/>
        </w:trPr>
        <w:tc>
          <w:tcPr>
            <w:tcW w:w="993" w:type="dxa"/>
          </w:tcPr>
          <w:p w14:paraId="2BA80B56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68C7AA2C" w14:textId="77777777" w:rsidR="002F1D4B" w:rsidRPr="00395D86" w:rsidRDefault="000C121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změna maximální délky atributu </w:t>
            </w:r>
            <w:r w:rsidRPr="00CC2D07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na 512 znaků.</w:t>
            </w:r>
          </w:p>
        </w:tc>
        <w:tc>
          <w:tcPr>
            <w:tcW w:w="787" w:type="dxa"/>
          </w:tcPr>
          <w:p w14:paraId="4ED84236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70F2B" w14:paraId="3AAF1162" w14:textId="77777777" w:rsidTr="00840727">
        <w:trPr>
          <w:trHeight w:val="255"/>
        </w:trPr>
        <w:tc>
          <w:tcPr>
            <w:tcW w:w="993" w:type="dxa"/>
          </w:tcPr>
          <w:p w14:paraId="5A146F8C" w14:textId="77777777" w:rsidR="00270F2B" w:rsidRDefault="00270F2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D083DA7" w14:textId="77777777" w:rsidR="00270F2B" w:rsidRDefault="00270F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 w:rsidRPr="00270F2B">
              <w:rPr>
                <w:i/>
                <w:sz w:val="20"/>
                <w:szCs w:val="20"/>
              </w:rPr>
              <w:t>sz-implicit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 indikuje implicitní přiřazení SZ, který je specifikován v atributu ps-sz. </w:t>
            </w:r>
          </w:p>
        </w:tc>
        <w:tc>
          <w:tcPr>
            <w:tcW w:w="787" w:type="dxa"/>
          </w:tcPr>
          <w:p w14:paraId="203209CF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049F45FC" w14:textId="77777777" w:rsidTr="00840727">
        <w:trPr>
          <w:trHeight w:val="255"/>
        </w:trPr>
        <w:tc>
          <w:tcPr>
            <w:tcW w:w="993" w:type="dxa"/>
          </w:tcPr>
          <w:p w14:paraId="693AA58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09EC3BF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item-type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GU025 – Dálkový odečet GSM.</w:t>
            </w:r>
          </w:p>
        </w:tc>
        <w:tc>
          <w:tcPr>
            <w:tcW w:w="787" w:type="dxa"/>
          </w:tcPr>
          <w:p w14:paraId="46C4BD4E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27B75B0E" w14:textId="77777777" w:rsidTr="00840727">
        <w:trPr>
          <w:trHeight w:val="255"/>
        </w:trPr>
        <w:tc>
          <w:tcPr>
            <w:tcW w:w="993" w:type="dxa"/>
          </w:tcPr>
          <w:p w14:paraId="6D4C968E" w14:textId="77777777" w:rsidR="00270F2B" w:rsidRDefault="00CC6886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38C6C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unit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 -&gt; BaseItemDetail)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ks.</w:t>
            </w:r>
          </w:p>
        </w:tc>
        <w:tc>
          <w:tcPr>
            <w:tcW w:w="787" w:type="dxa"/>
          </w:tcPr>
          <w:p w14:paraId="532E065F" w14:textId="77777777" w:rsidR="00270F2B" w:rsidRPr="00212C35" w:rsidRDefault="00CC6886" w:rsidP="00270D8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A123AFB" w14:textId="77777777" w:rsidTr="00840727">
        <w:trPr>
          <w:trHeight w:val="255"/>
        </w:trPr>
        <w:tc>
          <w:tcPr>
            <w:tcW w:w="993" w:type="dxa"/>
          </w:tcPr>
          <w:p w14:paraId="402CFB2F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18ACFE69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 pro SFVOT – byla upravena struktura datových šablon (tj. všechny používané  kromě SFVOTREQ a RESPONSE) dle požadavků účastníků. Změny jsou většího rozsahu, proto zde nejsou uvedeny jednotlivě.</w:t>
            </w:r>
          </w:p>
        </w:tc>
        <w:tc>
          <w:tcPr>
            <w:tcW w:w="787" w:type="dxa"/>
          </w:tcPr>
          <w:p w14:paraId="3FA8CEC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DD475E" w14:paraId="6BE6CB1F" w14:textId="77777777" w:rsidTr="00840727">
        <w:trPr>
          <w:trHeight w:val="255"/>
        </w:trPr>
        <w:tc>
          <w:tcPr>
            <w:tcW w:w="993" w:type="dxa"/>
          </w:tcPr>
          <w:p w14:paraId="386D84FA" w14:textId="77777777" w:rsidR="00DD475E" w:rsidRDefault="00DD475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C9343D5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 zaveden nový typ zprávy SFVOTEXCHRATE pro zasílání vypořádacího kurzu OTE. Komunikační scénář se skládá z těchto zpráv:</w:t>
            </w:r>
          </w:p>
          <w:p w14:paraId="189E3A7E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425 - </w:t>
            </w:r>
            <w:r w:rsidRPr="00DD475E">
              <w:rPr>
                <w:sz w:val="20"/>
                <w:szCs w:val="20"/>
              </w:rPr>
              <w:t>Dotaz na vypořádací kurz OTE</w:t>
            </w:r>
            <w:r>
              <w:rPr>
                <w:sz w:val="20"/>
                <w:szCs w:val="20"/>
              </w:rPr>
              <w:t xml:space="preserve"> (SFVOTREQ)</w:t>
            </w:r>
          </w:p>
          <w:p w14:paraId="0936ADC6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426 - </w:t>
            </w:r>
            <w:r w:rsidRPr="00DD475E">
              <w:rPr>
                <w:sz w:val="20"/>
                <w:szCs w:val="20"/>
              </w:rPr>
              <w:t>Vypořádací kurz OTE</w:t>
            </w:r>
            <w:r>
              <w:rPr>
                <w:sz w:val="20"/>
                <w:szCs w:val="20"/>
              </w:rPr>
              <w:t xml:space="preserve"> (SFVOTEXCHRATE)</w:t>
            </w:r>
          </w:p>
          <w:p w14:paraId="11B528AC" w14:textId="77777777" w:rsidR="00DD475E" w:rsidRDefault="00DD475E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427 - </w:t>
            </w:r>
            <w:r w:rsidRPr="00DD475E">
              <w:rPr>
                <w:sz w:val="20"/>
                <w:szCs w:val="20"/>
              </w:rPr>
              <w:t>Chyba / Potrzení požadavku na vypořádací kurz OTE</w:t>
            </w:r>
            <w:r>
              <w:rPr>
                <w:sz w:val="20"/>
                <w:szCs w:val="20"/>
              </w:rPr>
              <w:t xml:space="preserve"> (RESPONSE)</w:t>
            </w:r>
          </w:p>
          <w:p w14:paraId="6DE61A9C" w14:textId="77777777" w:rsidR="001F319A" w:rsidRDefault="001F319A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Zpráva ISOTEDATA již nebude pro tento účel využívána.</w:t>
            </w:r>
          </w:p>
        </w:tc>
        <w:tc>
          <w:tcPr>
            <w:tcW w:w="787" w:type="dxa"/>
          </w:tcPr>
          <w:p w14:paraId="2F97C17E" w14:textId="77777777" w:rsidR="00DD475E" w:rsidRDefault="00DD47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V1.9</w:t>
            </w:r>
          </w:p>
        </w:tc>
      </w:tr>
      <w:tr w:rsidR="00270F2B" w14:paraId="7F8D5F98" w14:textId="77777777" w:rsidTr="00840727">
        <w:trPr>
          <w:trHeight w:val="255"/>
        </w:trPr>
        <w:tc>
          <w:tcPr>
            <w:tcW w:w="993" w:type="dxa"/>
          </w:tcPr>
          <w:p w14:paraId="100B67FD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0A114FA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EAE79E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966 - </w:t>
            </w:r>
            <w:r w:rsidRPr="00270D89">
              <w:rPr>
                <w:sz w:val="20"/>
                <w:szCs w:val="20"/>
              </w:rPr>
              <w:t>Požadavek na statistická data zúčtování odchylek - Opis dat</w:t>
            </w:r>
          </w:p>
        </w:tc>
        <w:tc>
          <w:tcPr>
            <w:tcW w:w="787" w:type="dxa"/>
          </w:tcPr>
          <w:p w14:paraId="6687B73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E5069E" w14:paraId="5DD80808" w14:textId="77777777" w:rsidTr="00840727">
        <w:trPr>
          <w:trHeight w:val="255"/>
        </w:trPr>
        <w:tc>
          <w:tcPr>
            <w:tcW w:w="993" w:type="dxa"/>
          </w:tcPr>
          <w:p w14:paraId="6D995283" w14:textId="77777777" w:rsidR="00E5069E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DFF5504" w14:textId="77777777" w:rsidR="00E5069E" w:rsidRDefault="00E5069E" w:rsidP="00E5069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376D43CF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>
              <w:rPr>
                <w:sz w:val="20"/>
                <w:szCs w:val="20"/>
              </w:rPr>
              <w:t xml:space="preserve">SS13 - </w:t>
            </w:r>
            <w:r w:rsidRPr="002218C2">
              <w:rPr>
                <w:sz w:val="20"/>
                <w:szCs w:val="20"/>
                <w:lang w:val="pl-PL"/>
              </w:rPr>
              <w:t>Systémová odchylka</w:t>
            </w:r>
          </w:p>
          <w:p w14:paraId="75CF2F5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SS14 - Náklady na RE</w:t>
            </w:r>
          </w:p>
          <w:p w14:paraId="28591AD1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SS15 - Množství RE+ / Náklady na RE+</w:t>
            </w:r>
          </w:p>
          <w:p w14:paraId="7D668C87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SS16 - Množství RE- / Náklady na RE-</w:t>
            </w:r>
          </w:p>
          <w:p w14:paraId="622A179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SS17 - Kladné odchylky</w:t>
            </w:r>
          </w:p>
          <w:p w14:paraId="03D8FCE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SS18 - Záporné odchylky</w:t>
            </w:r>
          </w:p>
          <w:p w14:paraId="366B61CB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SS50 - Zúčtovací cena</w:t>
            </w:r>
          </w:p>
          <w:p w14:paraId="509378D8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SS51 - Cena protiodchylky</w:t>
            </w:r>
          </w:p>
          <w:p w14:paraId="448FD6F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SS52 - Množství RE+ z VT / Náklady RE+ z VT</w:t>
            </w:r>
          </w:p>
          <w:p w14:paraId="5D370CDC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SS53 - Množství RE- z VT / Náklady RE- z VT</w:t>
            </w:r>
          </w:p>
          <w:p w14:paraId="23F53E2C" w14:textId="77777777" w:rsidR="00E5069E" w:rsidRDefault="00E5069E" w:rsidP="00E5069E">
            <w:pPr>
              <w:rPr>
                <w:sz w:val="20"/>
                <w:szCs w:val="20"/>
              </w:rPr>
            </w:pPr>
            <w:r w:rsidRPr="002218C2">
              <w:rPr>
                <w:sz w:val="20"/>
                <w:szCs w:val="20"/>
                <w:lang w:val="pl-PL"/>
              </w:rPr>
              <w:t>Nové profily se použijí pro oblast statistického vyhodnocení odchylek.</w:t>
            </w:r>
          </w:p>
        </w:tc>
        <w:tc>
          <w:tcPr>
            <w:tcW w:w="787" w:type="dxa"/>
          </w:tcPr>
          <w:p w14:paraId="125EE731" w14:textId="77777777" w:rsidR="00E5069E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9150990" w14:textId="77777777" w:rsidTr="00840727">
        <w:trPr>
          <w:trHeight w:val="255"/>
        </w:trPr>
        <w:tc>
          <w:tcPr>
            <w:tcW w:w="993" w:type="dxa"/>
          </w:tcPr>
          <w:p w14:paraId="43B914D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605DB5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1F7C30B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964 - </w:t>
            </w:r>
            <w:r w:rsidRPr="00270D89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787" w:type="dxa"/>
          </w:tcPr>
          <w:p w14:paraId="5902521D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1EAE197E" w14:textId="77777777" w:rsidTr="00840727">
        <w:trPr>
          <w:trHeight w:val="255"/>
        </w:trPr>
        <w:tc>
          <w:tcPr>
            <w:tcW w:w="993" w:type="dxa"/>
          </w:tcPr>
          <w:p w14:paraId="471CA9C9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31AA6102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390B74"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0584D2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965 - </w:t>
            </w:r>
            <w:r w:rsidRPr="00270D89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787" w:type="dxa"/>
          </w:tcPr>
          <w:p w14:paraId="06950A05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365B4B" w14:paraId="5CA11538" w14:textId="77777777" w:rsidTr="00840727">
        <w:trPr>
          <w:trHeight w:val="255"/>
        </w:trPr>
        <w:tc>
          <w:tcPr>
            <w:tcW w:w="993" w:type="dxa"/>
          </w:tcPr>
          <w:p w14:paraId="1814A8A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B97CDA3" w14:textId="77777777" w:rsidR="00365B4B" w:rsidRPr="00395D86" w:rsidRDefault="00365B4B" w:rsidP="00365B4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 </w:t>
            </w:r>
            <w:r>
              <w:rPr>
                <w:iCs/>
                <w:sz w:val="20"/>
                <w:szCs w:val="20"/>
              </w:rPr>
              <w:t xml:space="preserve">- </w:t>
            </w:r>
            <w:r w:rsidRPr="00395D86">
              <w:rPr>
                <w:iCs/>
                <w:sz w:val="20"/>
                <w:szCs w:val="20"/>
              </w:rPr>
              <w:t xml:space="preserve">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9B8C96C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TMP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RUT předávající odpovědnost za odchylku</w:t>
            </w:r>
          </w:p>
          <w:p w14:paraId="0113FA99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DSF - Stávající SZ na pozici defaultní</w:t>
            </w:r>
          </w:p>
        </w:tc>
        <w:tc>
          <w:tcPr>
            <w:tcW w:w="787" w:type="dxa"/>
          </w:tcPr>
          <w:p w14:paraId="76816232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65B4B" w14:paraId="04383F73" w14:textId="77777777" w:rsidTr="00840727">
        <w:trPr>
          <w:trHeight w:val="255"/>
        </w:trPr>
        <w:tc>
          <w:tcPr>
            <w:tcW w:w="993" w:type="dxa"/>
          </w:tcPr>
          <w:p w14:paraId="2AB7F0D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DA04139" w14:textId="77777777" w:rsidR="00365B4B" w:rsidRDefault="00365B4B" w:rsidP="0065463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</w:t>
            </w:r>
            <w:r>
              <w:rPr>
                <w:iCs/>
                <w:sz w:val="20"/>
                <w:szCs w:val="20"/>
              </w:rPr>
              <w:t xml:space="preserve"> - změněna povinnost atributu </w:t>
            </w:r>
            <w:r w:rsidRPr="00E77E62">
              <w:rPr>
                <w:i/>
                <w:iCs/>
                <w:sz w:val="20"/>
                <w:szCs w:val="20"/>
              </w:rPr>
              <w:t>prepared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E77E62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z </w:t>
            </w:r>
            <w:r w:rsidRPr="00E77E62">
              <w:rPr>
                <w:i/>
                <w:iCs/>
                <w:sz w:val="20"/>
                <w:szCs w:val="20"/>
              </w:rPr>
              <w:t>required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65463B">
              <w:rPr>
                <w:iCs/>
                <w:sz w:val="20"/>
                <w:szCs w:val="20"/>
              </w:rPr>
              <w:t xml:space="preserve">na </w:t>
            </w:r>
            <w:r w:rsidR="0065463B" w:rsidRPr="00E77E62">
              <w:rPr>
                <w:i/>
                <w:iCs/>
                <w:sz w:val="20"/>
                <w:szCs w:val="20"/>
              </w:rPr>
              <w:t>optional</w:t>
            </w:r>
            <w:r w:rsidR="0065463B">
              <w:rPr>
                <w:iCs/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37F319F9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5463B" w14:paraId="64A54E11" w14:textId="77777777" w:rsidTr="00840727">
        <w:trPr>
          <w:trHeight w:val="255"/>
        </w:trPr>
        <w:tc>
          <w:tcPr>
            <w:tcW w:w="993" w:type="dxa"/>
          </w:tcPr>
          <w:p w14:paraId="7CE6D805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FA2F54" w14:textId="77777777" w:rsidR="0065463B" w:rsidRDefault="0065463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struktury byl přidán nový element </w:t>
            </w:r>
            <w:r w:rsidRPr="00E97CCC">
              <w:rPr>
                <w:i/>
                <w:sz w:val="20"/>
                <w:szCs w:val="20"/>
              </w:rPr>
              <w:t>Conversion</w:t>
            </w:r>
            <w:r>
              <w:rPr>
                <w:sz w:val="20"/>
                <w:szCs w:val="20"/>
              </w:rPr>
              <w:t xml:space="preserve"> s povinností </w:t>
            </w:r>
            <w:r w:rsidRPr="00E97CCC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Slouží k zaslání informací o přepočtu měny.</w:t>
            </w:r>
          </w:p>
          <w:p w14:paraId="1EF67891" w14:textId="77777777" w:rsidR="0065463B" w:rsidRDefault="001B2A62" w:rsidP="00520942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lastRenderedPageBreak/>
              <w:drawing>
                <wp:inline distT="0" distB="0" distL="0" distR="0" wp14:anchorId="1C0D8957" wp14:editId="4E5A9723">
                  <wp:extent cx="2553335" cy="2052955"/>
                  <wp:effectExtent l="0" t="0" r="0" b="4445"/>
                  <wp:docPr id="2" name="obrázek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53335" cy="205295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87" w:type="dxa"/>
          </w:tcPr>
          <w:p w14:paraId="707C1E5A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V1.10</w:t>
            </w:r>
          </w:p>
        </w:tc>
      </w:tr>
      <w:tr w:rsidR="0065463B" w14:paraId="17F69291" w14:textId="77777777" w:rsidTr="00840727">
        <w:trPr>
          <w:trHeight w:val="1115"/>
        </w:trPr>
        <w:tc>
          <w:tcPr>
            <w:tcW w:w="993" w:type="dxa"/>
          </w:tcPr>
          <w:p w14:paraId="34B0C741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CD8E3B9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7A52B9E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Z06 - </w:t>
            </w:r>
            <w:r w:rsidRPr="00286E80">
              <w:rPr>
                <w:sz w:val="20"/>
                <w:szCs w:val="20"/>
              </w:rPr>
              <w:t>Final external schedule can not be replaced by intermediate one.</w:t>
            </w:r>
          </w:p>
          <w:p w14:paraId="0687062C" w14:textId="77777777" w:rsidR="0065463B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Z07 -  </w:t>
            </w:r>
            <w:r w:rsidRPr="00286E80">
              <w:rPr>
                <w:sz w:val="20"/>
                <w:szCs w:val="20"/>
              </w:rPr>
              <w:t>RD annulled by the syste</w:t>
            </w:r>
            <w:r>
              <w:rPr>
                <w:sz w:val="20"/>
                <w:szCs w:val="20"/>
              </w:rPr>
              <w:t xml:space="preserve">m due to finish of participant’s </w:t>
            </w:r>
            <w:r w:rsidRPr="00286E80">
              <w:rPr>
                <w:sz w:val="20"/>
                <w:szCs w:val="20"/>
              </w:rPr>
              <w:t xml:space="preserve"> registration.</w:t>
            </w:r>
          </w:p>
        </w:tc>
        <w:tc>
          <w:tcPr>
            <w:tcW w:w="787" w:type="dxa"/>
          </w:tcPr>
          <w:p w14:paraId="05047B30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171218" w14:textId="77777777" w:rsidTr="00840727">
        <w:trPr>
          <w:trHeight w:val="255"/>
        </w:trPr>
        <w:tc>
          <w:tcPr>
            <w:tcW w:w="993" w:type="dxa"/>
          </w:tcPr>
          <w:p w14:paraId="69618C0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5E44FF9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180D4B8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18BFF21A" w14:textId="77777777" w:rsidTr="00840727">
        <w:trPr>
          <w:trHeight w:val="255"/>
        </w:trPr>
        <w:tc>
          <w:tcPr>
            <w:tcW w:w="993" w:type="dxa"/>
          </w:tcPr>
          <w:p w14:paraId="7D1E085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04321752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10B55D10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DD955F8" w14:textId="77777777" w:rsidTr="00840727">
        <w:trPr>
          <w:trHeight w:val="255"/>
        </w:trPr>
        <w:tc>
          <w:tcPr>
            <w:tcW w:w="993" w:type="dxa"/>
          </w:tcPr>
          <w:p w14:paraId="16B78745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19CD21E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6D9A91D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2904C87" w14:textId="77777777" w:rsidTr="00840727">
        <w:trPr>
          <w:trHeight w:val="255"/>
        </w:trPr>
        <w:tc>
          <w:tcPr>
            <w:tcW w:w="993" w:type="dxa"/>
          </w:tcPr>
          <w:p w14:paraId="75C3F0EB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8FE61CD" w14:textId="77777777" w:rsidR="0033606A" w:rsidRDefault="0033606A" w:rsidP="005033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upravena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role profilů. Aktuální přehled je uveden </w:t>
            </w:r>
            <w:r w:rsidR="00503347">
              <w:rPr>
                <w:sz w:val="20"/>
                <w:szCs w:val="20"/>
              </w:rPr>
              <w:t>v příslušné kapitole.</w:t>
            </w:r>
          </w:p>
        </w:tc>
        <w:tc>
          <w:tcPr>
            <w:tcW w:w="787" w:type="dxa"/>
          </w:tcPr>
          <w:p w14:paraId="51FAEE2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6126E4" w14:textId="77777777" w:rsidTr="00840727">
        <w:trPr>
          <w:trHeight w:val="255"/>
        </w:trPr>
        <w:tc>
          <w:tcPr>
            <w:tcW w:w="993" w:type="dxa"/>
          </w:tcPr>
          <w:p w14:paraId="14D4AD83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11459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ISOTEMASTERDATA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37A7AB3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3370868" w14:textId="77777777" w:rsidTr="00840727">
        <w:trPr>
          <w:trHeight w:val="255"/>
        </w:trPr>
        <w:tc>
          <w:tcPr>
            <w:tcW w:w="993" w:type="dxa"/>
          </w:tcPr>
          <w:p w14:paraId="481DC99A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9CBEB7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F14275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7C7EBD" w14:textId="77777777" w:rsidTr="00840727">
        <w:trPr>
          <w:trHeight w:val="255"/>
        </w:trPr>
        <w:tc>
          <w:tcPr>
            <w:tcW w:w="993" w:type="dxa"/>
          </w:tcPr>
          <w:p w14:paraId="114A4DA8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A91F1A2" w14:textId="77777777" w:rsidR="0033606A" w:rsidRDefault="0033606A" w:rsidP="00336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instance-type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33606A">
              <w:rPr>
                <w:i/>
                <w:sz w:val="20"/>
                <w:szCs w:val="20"/>
              </w:rPr>
              <w:t>Instance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o položku PDD - Denní - den.</w:t>
            </w:r>
          </w:p>
        </w:tc>
        <w:tc>
          <w:tcPr>
            <w:tcW w:w="787" w:type="dxa"/>
          </w:tcPr>
          <w:p w14:paraId="7BEFB841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00BAE7E2" w14:textId="77777777" w:rsidTr="00840727">
        <w:trPr>
          <w:trHeight w:val="255"/>
        </w:trPr>
        <w:tc>
          <w:tcPr>
            <w:tcW w:w="993" w:type="dxa"/>
          </w:tcPr>
          <w:p w14:paraId="6116EC8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77BF485" w14:textId="77777777" w:rsidR="0033606A" w:rsidRDefault="0033606A" w:rsidP="00A5456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</w:t>
            </w:r>
            <w:r w:rsidR="00A54564">
              <w:rPr>
                <w:sz w:val="20"/>
                <w:szCs w:val="20"/>
              </w:rPr>
              <w:t xml:space="preserve">elementu </w:t>
            </w:r>
            <w:r w:rsidR="00A54564" w:rsidRPr="0033606A">
              <w:rPr>
                <w:i/>
                <w:sz w:val="20"/>
                <w:szCs w:val="20"/>
              </w:rPr>
              <w:t>Instance</w:t>
            </w:r>
            <w:r w:rsidR="00A54564"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o položku </w:t>
            </w:r>
            <w:r w:rsidR="00A54564">
              <w:rPr>
                <w:sz w:val="20"/>
                <w:szCs w:val="20"/>
              </w:rPr>
              <w:t>EUR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9605C1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27AC43F" w14:textId="77777777" w:rsidTr="00840727">
        <w:trPr>
          <w:trHeight w:val="255"/>
        </w:trPr>
        <w:tc>
          <w:tcPr>
            <w:tcW w:w="993" w:type="dxa"/>
          </w:tcPr>
          <w:p w14:paraId="1D5E7BAE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CBB8CFD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21CB5E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07804B" w14:textId="77777777" w:rsidTr="00840727">
        <w:trPr>
          <w:trHeight w:val="255"/>
        </w:trPr>
        <w:tc>
          <w:tcPr>
            <w:tcW w:w="993" w:type="dxa"/>
          </w:tcPr>
          <w:p w14:paraId="2AC76540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842337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6E47BC1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BD5EAF" w14:paraId="62974ECF" w14:textId="77777777" w:rsidTr="00840727">
        <w:trPr>
          <w:trHeight w:val="255"/>
        </w:trPr>
        <w:tc>
          <w:tcPr>
            <w:tcW w:w="993" w:type="dxa"/>
          </w:tcPr>
          <w:p w14:paraId="27D19118" w14:textId="77777777" w:rsidR="00BD5EAF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2DB80303" w14:textId="77777777" w:rsidR="00BD5EAF" w:rsidRDefault="00A54564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075853E6" w14:textId="77777777" w:rsidR="00BD5EAF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E45371" w14:paraId="48E07813" w14:textId="77777777" w:rsidTr="00840727">
        <w:trPr>
          <w:trHeight w:val="255"/>
        </w:trPr>
        <w:tc>
          <w:tcPr>
            <w:tcW w:w="993" w:type="dxa"/>
          </w:tcPr>
          <w:p w14:paraId="61B73423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4C5813DB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 do elementu </w:t>
            </w:r>
            <w:r w:rsidRPr="00E45371">
              <w:rPr>
                <w:i/>
                <w:sz w:val="20"/>
                <w:szCs w:val="20"/>
              </w:rPr>
              <w:t>Rut</w:t>
            </w:r>
            <w:r>
              <w:rPr>
                <w:sz w:val="20"/>
                <w:szCs w:val="20"/>
              </w:rPr>
              <w:t xml:space="preserve"> byl přidán nový subelement </w:t>
            </w:r>
            <w:r w:rsidRPr="00E45371">
              <w:rPr>
                <w:i/>
                <w:sz w:val="20"/>
                <w:szCs w:val="20"/>
              </w:rPr>
              <w:t>Summary</w:t>
            </w:r>
            <w:r>
              <w:rPr>
                <w:sz w:val="20"/>
                <w:szCs w:val="20"/>
              </w:rPr>
              <w:t xml:space="preserve"> s povinností </w:t>
            </w:r>
            <w:r w:rsidRPr="00E45371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a násobným použitím. Element má tyto atributy:</w:t>
            </w:r>
          </w:p>
          <w:p w14:paraId="69FE9D09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amount_net_total</w:t>
            </w:r>
            <w:r>
              <w:rPr>
                <w:sz w:val="20"/>
                <w:szCs w:val="20"/>
              </w:rPr>
              <w:t xml:space="preserve"> - Celkem bez daně</w:t>
            </w:r>
          </w:p>
          <w:p w14:paraId="67DB525C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tax_total</w:t>
            </w:r>
            <w:r>
              <w:rPr>
                <w:sz w:val="20"/>
                <w:szCs w:val="20"/>
              </w:rPr>
              <w:t xml:space="preserve"> - Celkem DPH</w:t>
            </w:r>
          </w:p>
          <w:p w14:paraId="63F3896F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amount_total</w:t>
            </w:r>
            <w:r>
              <w:rPr>
                <w:sz w:val="20"/>
                <w:szCs w:val="20"/>
              </w:rPr>
              <w:t xml:space="preserve"> - Celkem částka s daní</w:t>
            </w:r>
          </w:p>
          <w:p w14:paraId="10EC446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currency</w:t>
            </w:r>
            <w:r>
              <w:rPr>
                <w:sz w:val="20"/>
                <w:szCs w:val="20"/>
              </w:rPr>
              <w:t xml:space="preserve"> - Měna</w:t>
            </w:r>
          </w:p>
          <w:p w14:paraId="5308545E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 elementu </w:t>
            </w:r>
            <w:r w:rsidRPr="00E4537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odebrány tyto atributy:</w:t>
            </w:r>
          </w:p>
          <w:p w14:paraId="01998227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up_amount_to</w:t>
            </w:r>
            <w:r>
              <w:rPr>
                <w:sz w:val="20"/>
                <w:szCs w:val="20"/>
              </w:rPr>
              <w:t xml:space="preserve"> - Částka s daní</w:t>
            </w:r>
          </w:p>
          <w:p w14:paraId="7922CA2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up_tax_total</w:t>
            </w:r>
            <w:r>
              <w:rPr>
                <w:sz w:val="20"/>
                <w:szCs w:val="20"/>
              </w:rPr>
              <w:t xml:space="preserve"> - DPH </w:t>
            </w:r>
          </w:p>
          <w:p w14:paraId="46B194DB" w14:textId="77777777" w:rsidR="00E45371" w:rsidRDefault="00E45371" w:rsidP="0004479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4796">
              <w:rPr>
                <w:sz w:val="20"/>
                <w:szCs w:val="20"/>
              </w:rPr>
              <w:t>Element obsahuje celkové částky za daného účastníka v rámci Clearingu.</w:t>
            </w:r>
          </w:p>
        </w:tc>
        <w:tc>
          <w:tcPr>
            <w:tcW w:w="787" w:type="dxa"/>
          </w:tcPr>
          <w:p w14:paraId="25A86968" w14:textId="77777777" w:rsidR="00E45371" w:rsidRPr="00212C35" w:rsidRDefault="00E453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E45371" w14:paraId="697915EB" w14:textId="77777777" w:rsidTr="00840727">
        <w:trPr>
          <w:trHeight w:val="255"/>
        </w:trPr>
        <w:tc>
          <w:tcPr>
            <w:tcW w:w="993" w:type="dxa"/>
          </w:tcPr>
          <w:p w14:paraId="666B3AB4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3AB8085F" w14:textId="77777777" w:rsidR="00E45371" w:rsidRDefault="00302CD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044796">
              <w:rPr>
                <w:sz w:val="20"/>
                <w:szCs w:val="20"/>
              </w:rPr>
              <w:t>změna defini</w:t>
            </w:r>
            <w:r w:rsidR="009B6CCF">
              <w:rPr>
                <w:sz w:val="20"/>
                <w:szCs w:val="20"/>
              </w:rPr>
              <w:t>c</w:t>
            </w:r>
            <w:r w:rsidR="00044796">
              <w:rPr>
                <w:sz w:val="20"/>
                <w:szCs w:val="20"/>
              </w:rPr>
              <w:t xml:space="preserve">e atributu </w:t>
            </w:r>
            <w:r w:rsidR="00044796" w:rsidRPr="00044796">
              <w:rPr>
                <w:i/>
                <w:sz w:val="20"/>
                <w:szCs w:val="20"/>
              </w:rPr>
              <w:t>item-id</w:t>
            </w:r>
            <w:r w:rsidR="00044796">
              <w:rPr>
                <w:sz w:val="20"/>
                <w:szCs w:val="20"/>
              </w:rPr>
              <w:t xml:space="preserve"> elementu </w:t>
            </w:r>
            <w:r w:rsidR="00044796" w:rsidRPr="00044796">
              <w:rPr>
                <w:sz w:val="20"/>
                <w:szCs w:val="20"/>
              </w:rPr>
              <w:t>BaseItemDetail</w:t>
            </w:r>
            <w:r w:rsidR="00044796">
              <w:rPr>
                <w:sz w:val="20"/>
                <w:szCs w:val="20"/>
              </w:rPr>
              <w:t xml:space="preserve">. Atribut zůstává typu string, délka byla omezena max. 4 znaky. </w:t>
            </w:r>
          </w:p>
        </w:tc>
        <w:tc>
          <w:tcPr>
            <w:tcW w:w="787" w:type="dxa"/>
          </w:tcPr>
          <w:p w14:paraId="4125FD74" w14:textId="77777777" w:rsidR="00E45371" w:rsidRPr="00212C35" w:rsidRDefault="00302CD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BD5EAF" w14:paraId="6AB36385" w14:textId="77777777" w:rsidTr="00840727">
        <w:trPr>
          <w:trHeight w:val="255"/>
        </w:trPr>
        <w:tc>
          <w:tcPr>
            <w:tcW w:w="993" w:type="dxa"/>
          </w:tcPr>
          <w:p w14:paraId="654ABCD9" w14:textId="77777777" w:rsidR="00BD5EAF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044796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7F3BC0EC" w14:textId="77777777" w:rsidR="00BD5EAF" w:rsidRDefault="00044796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změna popisku atributu </w:t>
            </w:r>
            <w:r w:rsidRPr="00044796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044796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z „Číslo OPM“ na „Označení přístroje“.</w:t>
            </w:r>
          </w:p>
        </w:tc>
        <w:tc>
          <w:tcPr>
            <w:tcW w:w="787" w:type="dxa"/>
          </w:tcPr>
          <w:p w14:paraId="326513BF" w14:textId="77777777" w:rsidR="00BD5EAF" w:rsidRPr="00212C35" w:rsidRDefault="0004479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8444DD" w14:paraId="24CC4ECD" w14:textId="77777777" w:rsidTr="00840727">
        <w:trPr>
          <w:trHeight w:val="255"/>
        </w:trPr>
        <w:tc>
          <w:tcPr>
            <w:tcW w:w="993" w:type="dxa"/>
          </w:tcPr>
          <w:p w14:paraId="7EFDDD0C" w14:textId="77777777" w:rsidR="008444DD" w:rsidRDefault="008444D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6C161F9A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do elementu Document (DocumentEnvelope-&gt;Document) byly dopleněny atributy:</w:t>
            </w:r>
          </w:p>
          <w:p w14:paraId="27C735BB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doc-atn</w:t>
            </w:r>
            <w:r>
              <w:rPr>
                <w:sz w:val="20"/>
                <w:szCs w:val="20"/>
              </w:rPr>
              <w:t xml:space="preserve"> - Počet příloh / pořadové číslo přílohy </w:t>
            </w:r>
          </w:p>
          <w:p w14:paraId="2065183C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doc-ver</w:t>
            </w:r>
            <w:r>
              <w:rPr>
                <w:sz w:val="20"/>
                <w:szCs w:val="20"/>
              </w:rPr>
              <w:t xml:space="preserve"> - Unikátní číslo verze zprávy</w:t>
            </w:r>
          </w:p>
        </w:tc>
        <w:tc>
          <w:tcPr>
            <w:tcW w:w="787" w:type="dxa"/>
          </w:tcPr>
          <w:p w14:paraId="615F6C58" w14:textId="77777777" w:rsidR="008444DD" w:rsidRPr="00212C35" w:rsidRDefault="008444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841CE6" w14:paraId="3FABC8E8" w14:textId="77777777" w:rsidTr="00840727">
        <w:trPr>
          <w:trHeight w:val="255"/>
        </w:trPr>
        <w:tc>
          <w:tcPr>
            <w:tcW w:w="993" w:type="dxa"/>
          </w:tcPr>
          <w:p w14:paraId="4CF7D85A" w14:textId="77777777" w:rsidR="00841CE6" w:rsidRDefault="00841CE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5B33D24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ve zprávě byly provedeny tyto úpravy:</w:t>
            </w:r>
          </w:p>
          <w:p w14:paraId="6E16E8F9" w14:textId="77777777" w:rsidR="00841CE6" w:rsidRPr="00066199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připojení nepovinného atributu </w:t>
            </w:r>
            <w:r w:rsidRPr="009E7E23">
              <w:rPr>
                <w:i/>
                <w:sz w:val="20"/>
                <w:szCs w:val="20"/>
              </w:rPr>
              <w:t>trade-market-flag</w:t>
            </w:r>
            <w:r>
              <w:rPr>
                <w:sz w:val="20"/>
                <w:szCs w:val="20"/>
              </w:rPr>
              <w:t xml:space="preserve"> do el. </w:t>
            </w:r>
            <w:r w:rsidRPr="009E7E23">
              <w:rPr>
                <w:i/>
                <w:sz w:val="20"/>
                <w:szCs w:val="20"/>
              </w:rPr>
              <w:t>Trade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066199">
              <w:rPr>
                <w:sz w:val="20"/>
                <w:szCs w:val="20"/>
              </w:rPr>
              <w:t xml:space="preserve">Obdobná změna provedena v definici zprávy ISOTEREQ. </w:t>
            </w:r>
          </w:p>
          <w:p w14:paraId="7FF489F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635DF67D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SP36 - </w:t>
            </w:r>
            <w:r w:rsidRPr="002218C2">
              <w:rPr>
                <w:sz w:val="20"/>
                <w:szCs w:val="20"/>
              </w:rPr>
              <w:t>Zúčtování DT (nabídky FS) - nákup - záporná cena záporné energie</w:t>
            </w:r>
          </w:p>
          <w:p w14:paraId="26C5FBF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SP37 - </w:t>
            </w:r>
            <w:r w:rsidRPr="002218C2">
              <w:rPr>
                <w:sz w:val="20"/>
                <w:szCs w:val="20"/>
              </w:rPr>
              <w:t>Zúčtování DT (nabídky FS) - prodej - kladná cena kladné energie</w:t>
            </w:r>
          </w:p>
          <w:p w14:paraId="145F20EC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SC36 - </w:t>
            </w:r>
            <w:r w:rsidRPr="002218C2">
              <w:rPr>
                <w:sz w:val="20"/>
                <w:szCs w:val="20"/>
              </w:rPr>
              <w:t>Zúčtování DT (nabídky FS) - nákup - záporná energie za zápornou cenu</w:t>
            </w:r>
          </w:p>
          <w:p w14:paraId="207EC57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SC37 - </w:t>
            </w:r>
            <w:r w:rsidRPr="002218C2">
              <w:rPr>
                <w:sz w:val="20"/>
                <w:szCs w:val="20"/>
              </w:rPr>
              <w:t>Zúčtování DT (nabídky FS) - prodej - kladná energie za kladnou cenu</w:t>
            </w:r>
          </w:p>
          <w:p w14:paraId="3A69535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SC50 - </w:t>
            </w:r>
            <w:r w:rsidRPr="002218C2">
              <w:rPr>
                <w:sz w:val="20"/>
                <w:szCs w:val="20"/>
              </w:rPr>
              <w:t>Koncový plán – DT - záporná energie - nabídka FS</w:t>
            </w:r>
          </w:p>
          <w:p w14:paraId="75B03CC0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SC51 - </w:t>
            </w:r>
            <w:r w:rsidRPr="002218C2">
              <w:rPr>
                <w:sz w:val="20"/>
                <w:szCs w:val="20"/>
              </w:rPr>
              <w:t>Koncový plán – DT - kladná energie - nabídka FS</w:t>
            </w:r>
          </w:p>
          <w:p w14:paraId="0517786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SC77 - </w:t>
            </w:r>
            <w:r w:rsidRPr="002218C2">
              <w:rPr>
                <w:sz w:val="20"/>
                <w:szCs w:val="20"/>
              </w:rPr>
              <w:t>Sesouhlasené množství nabídek na nákup na trhu PXE-futures</w:t>
            </w:r>
          </w:p>
          <w:p w14:paraId="7072DB8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SC78 - </w:t>
            </w:r>
            <w:r w:rsidRPr="002218C2">
              <w:rPr>
                <w:sz w:val="20"/>
                <w:szCs w:val="20"/>
              </w:rPr>
              <w:t>Sesouhlasené množství nabídek na prodej na trhu PXE-futures</w:t>
            </w:r>
          </w:p>
          <w:p w14:paraId="015DFC7B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SC55 - </w:t>
            </w:r>
            <w:r w:rsidRPr="002218C2">
              <w:rPr>
                <w:sz w:val="20"/>
                <w:szCs w:val="20"/>
              </w:rPr>
              <w:t>Zaokrouhlení odchylek - množství</w:t>
            </w:r>
          </w:p>
          <w:p w14:paraId="0DABB42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jedné z povolených hodnot atr. </w:t>
            </w:r>
            <w:r w:rsidRPr="006F1DB3">
              <w:rPr>
                <w:i/>
                <w:sz w:val="20"/>
                <w:szCs w:val="20"/>
              </w:rPr>
              <w:t>trade-state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:</w:t>
            </w:r>
          </w:p>
          <w:p w14:paraId="0F2B223A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„S“ - dříve „</w:t>
            </w:r>
            <w:r w:rsidRPr="00291733">
              <w:rPr>
                <w:sz w:val="20"/>
                <w:szCs w:val="20"/>
              </w:rPr>
              <w:t>Standardní definice DVS”</w:t>
            </w:r>
            <w:r>
              <w:rPr>
                <w:sz w:val="20"/>
                <w:szCs w:val="20"/>
              </w:rPr>
              <w:t xml:space="preserve"> , nyní „Systémová objednávka“</w:t>
            </w:r>
          </w:p>
          <w:p w14:paraId="04CCB2D3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Detailnější popis a dopad změn je uveden v sam. dokumentu D1.4.4 - Rozhraní automatické komunikace IS OTE.</w:t>
            </w:r>
          </w:p>
        </w:tc>
        <w:tc>
          <w:tcPr>
            <w:tcW w:w="787" w:type="dxa"/>
          </w:tcPr>
          <w:p w14:paraId="3BF4F6C5" w14:textId="77777777" w:rsidR="00841CE6" w:rsidRPr="00212C35" w:rsidRDefault="00841CE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044796" w14:paraId="25A96091" w14:textId="77777777" w:rsidTr="00840727">
        <w:trPr>
          <w:trHeight w:val="255"/>
        </w:trPr>
        <w:tc>
          <w:tcPr>
            <w:tcW w:w="993" w:type="dxa"/>
          </w:tcPr>
          <w:p w14:paraId="3C474CA4" w14:textId="77777777" w:rsidR="00044796" w:rsidRDefault="00DC5F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6.12.2010</w:t>
            </w:r>
          </w:p>
        </w:tc>
        <w:tc>
          <w:tcPr>
            <w:tcW w:w="7292" w:type="dxa"/>
          </w:tcPr>
          <w:p w14:paraId="1653F9AF" w14:textId="77777777" w:rsidR="00E60A7A" w:rsidRDefault="00DC5F2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</w:t>
            </w:r>
            <w:r w:rsidR="00E60A7A">
              <w:rPr>
                <w:sz w:val="20"/>
                <w:szCs w:val="20"/>
              </w:rPr>
              <w:t>- byly prov</w:t>
            </w:r>
            <w:r w:rsidR="00115E28">
              <w:rPr>
                <w:sz w:val="20"/>
                <w:szCs w:val="20"/>
              </w:rPr>
              <w:t>o</w:t>
            </w:r>
            <w:r w:rsidR="00E60A7A">
              <w:rPr>
                <w:sz w:val="20"/>
                <w:szCs w:val="20"/>
              </w:rPr>
              <w:t>deny tyto úpravy:</w:t>
            </w:r>
          </w:p>
          <w:p w14:paraId="2E9E7AB4" w14:textId="77777777" w:rsidR="00044796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DC5F27">
              <w:rPr>
                <w:sz w:val="20"/>
                <w:szCs w:val="20"/>
              </w:rPr>
              <w:t xml:space="preserve">- změna povinnosti elementu </w:t>
            </w:r>
            <w:r w:rsidR="00DC5F27" w:rsidRPr="00DC5F27">
              <w:rPr>
                <w:i/>
                <w:sz w:val="20"/>
                <w:szCs w:val="20"/>
              </w:rPr>
              <w:t>Meter</w:t>
            </w:r>
            <w:r w:rsidR="00DC5F27">
              <w:rPr>
                <w:sz w:val="20"/>
                <w:szCs w:val="20"/>
              </w:rPr>
              <w:t xml:space="preserve"> z </w:t>
            </w:r>
            <w:r w:rsidR="00DC5F27" w:rsidRPr="00DC5F27">
              <w:rPr>
                <w:i/>
                <w:sz w:val="20"/>
                <w:szCs w:val="20"/>
              </w:rPr>
              <w:t>required</w:t>
            </w:r>
            <w:r w:rsidR="00DC5F27">
              <w:rPr>
                <w:sz w:val="20"/>
                <w:szCs w:val="20"/>
              </w:rPr>
              <w:t xml:space="preserve"> na </w:t>
            </w:r>
            <w:r w:rsidR="00DC5F27" w:rsidRPr="00DC5F27">
              <w:rPr>
                <w:i/>
                <w:sz w:val="20"/>
                <w:szCs w:val="20"/>
              </w:rPr>
              <w:t>optional</w:t>
            </w:r>
            <w:r w:rsidR="00DC5F27">
              <w:rPr>
                <w:sz w:val="20"/>
                <w:szCs w:val="20"/>
              </w:rPr>
              <w:t>.</w:t>
            </w:r>
          </w:p>
          <w:p w14:paraId="10D613D9" w14:textId="77777777" w:rsidR="00E60A7A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datového typu atributu </w:t>
            </w:r>
            <w:r w:rsidRPr="00E60A7A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ze </w:t>
            </w:r>
            <w:r w:rsidRPr="00ED3042">
              <w:rPr>
                <w:i/>
                <w:sz w:val="20"/>
                <w:szCs w:val="20"/>
              </w:rPr>
              <w:t>string</w:t>
            </w:r>
            <w:r>
              <w:rPr>
                <w:sz w:val="20"/>
                <w:szCs w:val="20"/>
              </w:rPr>
              <w:t xml:space="preserve"> na </w:t>
            </w:r>
            <w:r w:rsidRPr="00ED3042">
              <w:rPr>
                <w:i/>
                <w:sz w:val="20"/>
                <w:szCs w:val="20"/>
              </w:rPr>
              <w:t>decimal</w:t>
            </w:r>
            <w:r>
              <w:rPr>
                <w:sz w:val="20"/>
                <w:szCs w:val="20"/>
              </w:rPr>
              <w:t>. Hodnotu je možné udávat zcela bez desetiných míst.</w:t>
            </w:r>
          </w:p>
        </w:tc>
        <w:tc>
          <w:tcPr>
            <w:tcW w:w="787" w:type="dxa"/>
          </w:tcPr>
          <w:p w14:paraId="7FC4381B" w14:textId="77777777" w:rsidR="00044796" w:rsidRPr="00212C35" w:rsidRDefault="00DC5F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5253BB" w14:paraId="7EDAF856" w14:textId="77777777" w:rsidTr="00840727">
        <w:trPr>
          <w:trHeight w:val="255"/>
        </w:trPr>
        <w:tc>
          <w:tcPr>
            <w:tcW w:w="993" w:type="dxa"/>
          </w:tcPr>
          <w:p w14:paraId="6DEA5EC8" w14:textId="77777777" w:rsidR="005253BB" w:rsidRDefault="005253B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8.12.2010</w:t>
            </w:r>
          </w:p>
        </w:tc>
        <w:tc>
          <w:tcPr>
            <w:tcW w:w="7292" w:type="dxa"/>
          </w:tcPr>
          <w:p w14:paraId="5343232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51A78839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SP77 - </w:t>
            </w:r>
            <w:r w:rsidRPr="005253BB">
              <w:rPr>
                <w:sz w:val="20"/>
                <w:szCs w:val="20"/>
              </w:rPr>
              <w:t>Sesouhlasené ceny nabídek na nákup na trhu PXE-futures</w:t>
            </w:r>
          </w:p>
          <w:p w14:paraId="2321C76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SP78 - </w:t>
            </w:r>
            <w:r w:rsidRPr="005253BB">
              <w:rPr>
                <w:sz w:val="20"/>
                <w:szCs w:val="20"/>
              </w:rPr>
              <w:t>Sesouhlasené ceny nabídek na prodej na trhu PXE-futures</w:t>
            </w:r>
          </w:p>
        </w:tc>
        <w:tc>
          <w:tcPr>
            <w:tcW w:w="787" w:type="dxa"/>
          </w:tcPr>
          <w:p w14:paraId="61EA9174" w14:textId="77777777" w:rsidR="005253BB" w:rsidRDefault="005253B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E60A7A" w14:paraId="11256FCB" w14:textId="77777777" w:rsidTr="00840727">
        <w:trPr>
          <w:trHeight w:val="255"/>
        </w:trPr>
        <w:tc>
          <w:tcPr>
            <w:tcW w:w="993" w:type="dxa"/>
          </w:tcPr>
          <w:p w14:paraId="3175FC58" w14:textId="77777777" w:rsidR="00E60A7A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165E949D" w14:textId="77777777" w:rsidR="00E60A7A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SFVOTBILLINGEMO - byly provedeny tyto úpravy:</w:t>
            </w:r>
          </w:p>
          <w:p w14:paraId="4577F9F1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přípustný počet opakování u elementu </w:t>
            </w:r>
            <w:r w:rsidRPr="00BC50A9">
              <w:rPr>
                <w:i/>
                <w:sz w:val="20"/>
                <w:szCs w:val="20"/>
              </w:rPr>
              <w:t>Deliery</w:t>
            </w:r>
            <w:r>
              <w:rPr>
                <w:sz w:val="20"/>
                <w:szCs w:val="20"/>
              </w:rPr>
              <w:t xml:space="preserve"> byl zvýšen ze 2 na 4</w:t>
            </w:r>
          </w:p>
          <w:p w14:paraId="26BC612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výčet povolených hodnot atributu </w:t>
            </w:r>
            <w:r w:rsidRPr="00BC50A9">
              <w:rPr>
                <w:i/>
                <w:sz w:val="20"/>
                <w:szCs w:val="20"/>
              </w:rPr>
              <w:t>tradeTypeGrp</w:t>
            </w:r>
            <w:r>
              <w:rPr>
                <w:sz w:val="20"/>
                <w:szCs w:val="20"/>
              </w:rPr>
              <w:t xml:space="preserve"> </w:t>
            </w:r>
            <w:r w:rsidR="00815C6D">
              <w:rPr>
                <w:sz w:val="20"/>
                <w:szCs w:val="20"/>
              </w:rPr>
              <w:t xml:space="preserve">el. </w:t>
            </w:r>
            <w:r w:rsidR="00815C6D" w:rsidRPr="00815C6D">
              <w:rPr>
                <w:i/>
                <w:sz w:val="20"/>
                <w:szCs w:val="20"/>
              </w:rPr>
              <w:t>Data</w:t>
            </w:r>
            <w:r w:rsidR="00815C6D">
              <w:rPr>
                <w:sz w:val="20"/>
                <w:szCs w:val="20"/>
              </w:rPr>
              <w:t xml:space="preserve"> (</w:t>
            </w:r>
            <w:r w:rsidR="00815C6D" w:rsidRPr="00815C6D">
              <w:rPr>
                <w:i/>
                <w:sz w:val="20"/>
                <w:szCs w:val="20"/>
              </w:rPr>
              <w:t>Stock-&gt;Delivery-&gt;Data</w:t>
            </w:r>
            <w:r w:rsidR="00815C6D">
              <w:rPr>
                <w:sz w:val="20"/>
                <w:szCs w:val="20"/>
              </w:rPr>
              <w:t xml:space="preserve">) </w:t>
            </w:r>
            <w:r>
              <w:rPr>
                <w:sz w:val="20"/>
                <w:szCs w:val="20"/>
              </w:rPr>
              <w:t>byl doplněn o hodnotu PXE-FUT</w:t>
            </w:r>
          </w:p>
        </w:tc>
        <w:tc>
          <w:tcPr>
            <w:tcW w:w="787" w:type="dxa"/>
          </w:tcPr>
          <w:p w14:paraId="23E7DD67" w14:textId="77777777" w:rsidR="00E60A7A" w:rsidRPr="00212C35" w:rsidRDefault="00BC50A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BC50A9" w14:paraId="56A558B6" w14:textId="77777777" w:rsidTr="00840727">
        <w:trPr>
          <w:trHeight w:val="255"/>
        </w:trPr>
        <w:tc>
          <w:tcPr>
            <w:tcW w:w="993" w:type="dxa"/>
          </w:tcPr>
          <w:p w14:paraId="643E7B23" w14:textId="77777777" w:rsidR="00BC50A9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4C06D6FD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byly provedeny tyto úpravy atributů elementu </w:t>
            </w:r>
            <w:r w:rsidRPr="00BC50A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BC50A9">
              <w:rPr>
                <w:i/>
                <w:sz w:val="20"/>
                <w:szCs w:val="20"/>
              </w:rPr>
              <w:t>Confirmation-&gt;PaymentList-&gt;Data</w:t>
            </w:r>
            <w:r>
              <w:rPr>
                <w:sz w:val="20"/>
                <w:szCs w:val="20"/>
              </w:rPr>
              <w:t>):</w:t>
            </w:r>
          </w:p>
          <w:p w14:paraId="3D72899E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z </w:t>
            </w:r>
            <w:r w:rsidRPr="00BC50A9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BC50A9">
              <w:rPr>
                <w:sz w:val="20"/>
                <w:szCs w:val="20"/>
              </w:rPr>
              <w:t>optional</w:t>
            </w:r>
          </w:p>
          <w:p w14:paraId="6E1646D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paymentStatus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67A89B24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4A54A9CA" w14:textId="77777777" w:rsidR="00BC50A9" w:rsidRDefault="00BC50A9" w:rsidP="00C75E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C75EEE">
              <w:rPr>
                <w:sz w:val="20"/>
                <w:szCs w:val="20"/>
              </w:rPr>
              <w:t xml:space="preserve">výčet povolených hodnot atributu </w:t>
            </w:r>
            <w:r w:rsidR="00C75EEE" w:rsidRPr="00BC50A9">
              <w:rPr>
                <w:i/>
                <w:sz w:val="20"/>
                <w:szCs w:val="20"/>
              </w:rPr>
              <w:t>tradeType</w:t>
            </w:r>
            <w:r w:rsidR="00C75EEE">
              <w:rPr>
                <w:sz w:val="20"/>
                <w:szCs w:val="20"/>
              </w:rPr>
              <w:t xml:space="preserve"> byl doplněn o hodnoty PF0 a PF2</w:t>
            </w:r>
          </w:p>
        </w:tc>
        <w:tc>
          <w:tcPr>
            <w:tcW w:w="787" w:type="dxa"/>
          </w:tcPr>
          <w:p w14:paraId="2D0291EF" w14:textId="77777777" w:rsidR="00BC50A9" w:rsidRPr="00212C35" w:rsidRDefault="00C75E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4B2786" w14:paraId="7AA20DA6" w14:textId="77777777" w:rsidTr="00840727">
        <w:trPr>
          <w:trHeight w:val="255"/>
        </w:trPr>
        <w:tc>
          <w:tcPr>
            <w:tcW w:w="993" w:type="dxa"/>
          </w:tcPr>
          <w:p w14:paraId="2049249F" w14:textId="77777777" w:rsidR="004B2786" w:rsidRDefault="004B27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10EADD2" w14:textId="77777777" w:rsidR="004B2786" w:rsidRDefault="004B2786" w:rsidP="001433C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</w:t>
            </w:r>
            <w:r w:rsidR="001433C2">
              <w:rPr>
                <w:sz w:val="20"/>
                <w:szCs w:val="20"/>
              </w:rPr>
              <w:t xml:space="preserve"> v souvislosti se zavedením Nettingu v CS OTE byla přepracována struktura zprávy. Změny jsou většího rozsahu, proto nejsou explicitně uvedeny</w:t>
            </w:r>
            <w:r>
              <w:rPr>
                <w:sz w:val="20"/>
                <w:szCs w:val="20"/>
              </w:rPr>
              <w:t>.</w:t>
            </w:r>
            <w:r w:rsidR="001433C2">
              <w:rPr>
                <w:sz w:val="20"/>
                <w:szCs w:val="20"/>
              </w:rPr>
              <w:t xml:space="preserve"> Příslušná kapitola byla upravena.</w:t>
            </w:r>
          </w:p>
        </w:tc>
        <w:tc>
          <w:tcPr>
            <w:tcW w:w="787" w:type="dxa"/>
          </w:tcPr>
          <w:p w14:paraId="1B2F24C3" w14:textId="77777777" w:rsidR="004B2786" w:rsidRPr="00212C35" w:rsidRDefault="004144B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BC50A9" w14:paraId="7CBA4156" w14:textId="77777777" w:rsidTr="00840727">
        <w:trPr>
          <w:trHeight w:val="255"/>
        </w:trPr>
        <w:tc>
          <w:tcPr>
            <w:tcW w:w="993" w:type="dxa"/>
          </w:tcPr>
          <w:p w14:paraId="35F29E14" w14:textId="77777777" w:rsidR="00BC50A9" w:rsidRDefault="0093189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7A73A03" w14:textId="77777777" w:rsidR="00931897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25694947" w14:textId="77777777" w:rsidR="00BC50A9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981 - </w:t>
            </w:r>
            <w:r w:rsidRPr="00931897">
              <w:rPr>
                <w:sz w:val="20"/>
                <w:szCs w:val="20"/>
              </w:rPr>
              <w:t>Oznámení o posunutí uzávěry příjmu nabídek DT/uzávěry seance ERD</w:t>
            </w:r>
          </w:p>
        </w:tc>
        <w:tc>
          <w:tcPr>
            <w:tcW w:w="787" w:type="dxa"/>
          </w:tcPr>
          <w:p w14:paraId="532CE782" w14:textId="77777777" w:rsidR="00BC50A9" w:rsidRPr="00212C35" w:rsidRDefault="0093189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4A538B" w14:paraId="46519E66" w14:textId="77777777" w:rsidTr="00840727">
        <w:trPr>
          <w:trHeight w:val="255"/>
        </w:trPr>
        <w:tc>
          <w:tcPr>
            <w:tcW w:w="993" w:type="dxa"/>
          </w:tcPr>
          <w:p w14:paraId="10697BA7" w14:textId="77777777" w:rsidR="004A538B" w:rsidRDefault="00D72855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16.2.2011</w:t>
            </w:r>
          </w:p>
        </w:tc>
        <w:tc>
          <w:tcPr>
            <w:tcW w:w="7292" w:type="dxa"/>
          </w:tcPr>
          <w:p w14:paraId="39B96F70" w14:textId="77777777" w:rsidR="00F23368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Vytvořeny nové reporty pro Netting </w:t>
            </w:r>
            <w:r w:rsidR="00434848">
              <w:rPr>
                <w:sz w:val="20"/>
                <w:szCs w:val="20"/>
              </w:rPr>
              <w:t xml:space="preserve">a Clearing </w:t>
            </w:r>
            <w:r>
              <w:rPr>
                <w:sz w:val="20"/>
                <w:szCs w:val="20"/>
              </w:rPr>
              <w:t>TDD (</w:t>
            </w:r>
            <w:r w:rsidR="00F23368">
              <w:rPr>
                <w:sz w:val="20"/>
                <w:szCs w:val="20"/>
              </w:rPr>
              <w:t>SFVOTTDDNET</w:t>
            </w:r>
            <w:r w:rsidR="00434848">
              <w:rPr>
                <w:sz w:val="20"/>
                <w:szCs w:val="20"/>
              </w:rPr>
              <w:t>T</w:t>
            </w:r>
            <w:r w:rsidR="00F23368">
              <w:rPr>
                <w:sz w:val="20"/>
                <w:szCs w:val="20"/>
              </w:rPr>
              <w:t xml:space="preserve"> a SFVOTTDDSUM). Těmto zprávám jsou věnované samostatné kapitoly.</w:t>
            </w:r>
          </w:p>
          <w:p w14:paraId="19F4F741" w14:textId="77777777" w:rsidR="005E272B" w:rsidRDefault="00F23368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zavedením nových reportů</w:t>
            </w:r>
            <w:r w:rsidR="005E272B">
              <w:rPr>
                <w:sz w:val="20"/>
                <w:szCs w:val="20"/>
              </w:rPr>
              <w:t xml:space="preserve"> byly doplněny enumerace u atributu </w:t>
            </w:r>
            <w:r w:rsidR="005E272B" w:rsidRPr="002468C9">
              <w:rPr>
                <w:i/>
                <w:sz w:val="20"/>
                <w:szCs w:val="20"/>
              </w:rPr>
              <w:t>msg_code</w:t>
            </w:r>
            <w:r w:rsidR="005E272B">
              <w:rPr>
                <w:sz w:val="20"/>
                <w:szCs w:val="20"/>
              </w:rPr>
              <w:t xml:space="preserve"> v definici zprávy SFVOTREQ:</w:t>
            </w:r>
          </w:p>
          <w:p w14:paraId="65BE2ABD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460 - </w:t>
            </w:r>
            <w:r w:rsidRPr="005E272B">
              <w:rPr>
                <w:sz w:val="20"/>
                <w:szCs w:val="20"/>
              </w:rPr>
              <w:t>Netting TDD - dotaz</w:t>
            </w:r>
          </w:p>
          <w:p w14:paraId="4B7A825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463 - </w:t>
            </w:r>
            <w:r w:rsidRPr="005E272B">
              <w:rPr>
                <w:sz w:val="20"/>
                <w:szCs w:val="20"/>
              </w:rPr>
              <w:t>Souhrn TDD SZ - dotaz</w:t>
            </w:r>
          </w:p>
          <w:p w14:paraId="35E7B3E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5E272B">
              <w:rPr>
                <w:sz w:val="20"/>
                <w:szCs w:val="20"/>
              </w:rPr>
              <w:t>Souhrn TDD OTE - dotaz</w:t>
            </w:r>
          </w:p>
          <w:p w14:paraId="14ED6C6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 v defici zprávy RESPONSE:</w:t>
            </w:r>
          </w:p>
          <w:p w14:paraId="736469D5" w14:textId="77777777" w:rsidR="004A538B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E272B">
              <w:rPr>
                <w:sz w:val="20"/>
                <w:szCs w:val="20"/>
              </w:rPr>
              <w:t xml:space="preserve">462 - </w:t>
            </w:r>
            <w:r w:rsidR="005E272B" w:rsidRPr="005E272B">
              <w:rPr>
                <w:sz w:val="20"/>
                <w:szCs w:val="20"/>
              </w:rPr>
              <w:t>Netting TDD - chyba/potvrzení</w:t>
            </w:r>
          </w:p>
          <w:p w14:paraId="6E3CF5F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465 - </w:t>
            </w:r>
            <w:r w:rsidRPr="005E272B">
              <w:rPr>
                <w:sz w:val="20"/>
                <w:szCs w:val="20"/>
              </w:rPr>
              <w:t>Souhrn TDD SZ - chyba/potvrzení</w:t>
            </w:r>
          </w:p>
          <w:p w14:paraId="33B583B6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468 - </w:t>
            </w:r>
            <w:r w:rsidRPr="005E272B">
              <w:rPr>
                <w:sz w:val="20"/>
                <w:szCs w:val="20"/>
              </w:rPr>
              <w:t>Souhrn TDD OTE - chyba/potvrzení</w:t>
            </w:r>
          </w:p>
        </w:tc>
        <w:tc>
          <w:tcPr>
            <w:tcW w:w="787" w:type="dxa"/>
          </w:tcPr>
          <w:p w14:paraId="558ABBC0" w14:textId="77777777" w:rsidR="004A538B" w:rsidRPr="00212C35" w:rsidRDefault="005E2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1A34CD" w14:paraId="1639FBE9" w14:textId="77777777" w:rsidTr="00840727">
        <w:trPr>
          <w:trHeight w:val="255"/>
        </w:trPr>
        <w:tc>
          <w:tcPr>
            <w:tcW w:w="993" w:type="dxa"/>
          </w:tcPr>
          <w:p w14:paraId="44368D3D" w14:textId="77777777" w:rsidR="001A34CD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7BD5435C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slouží pro zadání hodnoty plánované rezervované kapacity.</w:t>
            </w:r>
          </w:p>
        </w:tc>
        <w:tc>
          <w:tcPr>
            <w:tcW w:w="787" w:type="dxa"/>
          </w:tcPr>
          <w:p w14:paraId="3F861755" w14:textId="77777777" w:rsidR="001A34CD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72855" w14:paraId="77E7679F" w14:textId="77777777" w:rsidTr="00840727">
        <w:trPr>
          <w:trHeight w:val="255"/>
        </w:trPr>
        <w:tc>
          <w:tcPr>
            <w:tcW w:w="993" w:type="dxa"/>
          </w:tcPr>
          <w:p w14:paraId="4981DFED" w14:textId="77777777" w:rsidR="00D72855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16786F7A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5594FC6" w14:textId="77777777" w:rsidR="00D72855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Z23 - </w:t>
            </w:r>
            <w:r w:rsidRPr="001A34CD">
              <w:rPr>
                <w:sz w:val="20"/>
                <w:szCs w:val="20"/>
              </w:rPr>
              <w:t>Schedule has been accepted and is waiting for FS calculation</w:t>
            </w:r>
          </w:p>
        </w:tc>
        <w:tc>
          <w:tcPr>
            <w:tcW w:w="787" w:type="dxa"/>
          </w:tcPr>
          <w:p w14:paraId="6E561819" w14:textId="77777777" w:rsidR="00D72855" w:rsidRPr="00212C35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A34CD" w14:paraId="234C2FCB" w14:textId="77777777" w:rsidTr="00840727">
        <w:trPr>
          <w:trHeight w:val="255"/>
        </w:trPr>
        <w:tc>
          <w:tcPr>
            <w:tcW w:w="993" w:type="dxa"/>
          </w:tcPr>
          <w:p w14:paraId="037F3860" w14:textId="77777777" w:rsidR="001A34CD" w:rsidRDefault="00CD116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42A266DC" w14:textId="77777777" w:rsidR="001A34CD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elementu </w:t>
            </w:r>
            <w:r w:rsidRPr="00CD1160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přidány následující nepovinné atributy:</w:t>
            </w:r>
          </w:p>
          <w:p w14:paraId="6B50D14C" w14:textId="77777777" w:rsidR="00CD1160" w:rsidRDefault="00CD1160" w:rsidP="00520942">
            <w:pPr>
              <w:rPr>
                <w:sz w:val="20"/>
                <w:szCs w:val="20"/>
              </w:rPr>
            </w:pPr>
            <w:r w:rsidRPr="00CD1160">
              <w:rPr>
                <w:i/>
                <w:sz w:val="20"/>
                <w:szCs w:val="20"/>
              </w:rPr>
              <w:t xml:space="preserve"> paymentStatus</w:t>
            </w:r>
            <w:r>
              <w:rPr>
                <w:sz w:val="20"/>
                <w:szCs w:val="20"/>
              </w:rPr>
              <w:t xml:space="preserve"> - stav platby</w:t>
            </w:r>
          </w:p>
          <w:p w14:paraId="167A4679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- variabilní symbol</w:t>
            </w:r>
          </w:p>
          <w:p w14:paraId="6BEE5F27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- datum platby</w:t>
            </w:r>
          </w:p>
          <w:p w14:paraId="32C55B26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Atributy slouží k zadání daných údajů pro obchody, které nejsou zpracovávány v rámci Nettingu.</w:t>
            </w:r>
          </w:p>
        </w:tc>
        <w:tc>
          <w:tcPr>
            <w:tcW w:w="787" w:type="dxa"/>
          </w:tcPr>
          <w:p w14:paraId="58467D92" w14:textId="77777777" w:rsidR="001A34CD" w:rsidRPr="00212C35" w:rsidRDefault="00CD116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V1.14</w:t>
            </w:r>
          </w:p>
        </w:tc>
      </w:tr>
      <w:tr w:rsidR="00CD1160" w14:paraId="3672E40F" w14:textId="77777777" w:rsidTr="00840727">
        <w:trPr>
          <w:trHeight w:val="255"/>
        </w:trPr>
        <w:tc>
          <w:tcPr>
            <w:tcW w:w="993" w:type="dxa"/>
          </w:tcPr>
          <w:p w14:paraId="3CD24BD9" w14:textId="77777777" w:rsidR="00CD1160" w:rsidRDefault="00D2338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6AB49A26" w14:textId="77777777" w:rsidR="00CD1160" w:rsidRDefault="00D2338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do elementu </w:t>
            </w:r>
            <w:r w:rsidRPr="00D23380">
              <w:rPr>
                <w:i/>
                <w:sz w:val="20"/>
                <w:szCs w:val="20"/>
              </w:rPr>
              <w:t>Netting</w:t>
            </w:r>
            <w:r>
              <w:rPr>
                <w:sz w:val="20"/>
                <w:szCs w:val="20"/>
              </w:rPr>
              <w:t xml:space="preserve"> byl přidán nový </w:t>
            </w:r>
            <w:r w:rsidR="005A3A0E">
              <w:rPr>
                <w:sz w:val="20"/>
                <w:szCs w:val="20"/>
              </w:rPr>
              <w:t xml:space="preserve">nepovinný </w:t>
            </w:r>
            <w:r>
              <w:rPr>
                <w:sz w:val="20"/>
                <w:szCs w:val="20"/>
              </w:rPr>
              <w:t xml:space="preserve">atribut </w:t>
            </w:r>
            <w:r w:rsidRPr="00D2338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pro zadání variabilního symbolu platby. </w:t>
            </w:r>
          </w:p>
        </w:tc>
        <w:tc>
          <w:tcPr>
            <w:tcW w:w="787" w:type="dxa"/>
          </w:tcPr>
          <w:p w14:paraId="2D8A873C" w14:textId="77777777" w:rsidR="00CD1160" w:rsidRPr="00212C35" w:rsidRDefault="00D2338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23380" w14:paraId="71887120" w14:textId="77777777" w:rsidTr="00840727">
        <w:trPr>
          <w:trHeight w:val="255"/>
        </w:trPr>
        <w:tc>
          <w:tcPr>
            <w:tcW w:w="993" w:type="dxa"/>
          </w:tcPr>
          <w:p w14:paraId="70A3F66D" w14:textId="77777777" w:rsidR="00D23380" w:rsidRDefault="005D5C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28.3.2011</w:t>
            </w:r>
          </w:p>
        </w:tc>
        <w:tc>
          <w:tcPr>
            <w:tcW w:w="7292" w:type="dxa"/>
          </w:tcPr>
          <w:p w14:paraId="5D31B1C7" w14:textId="77777777" w:rsidR="005D5C4E" w:rsidRPr="00395D86" w:rsidRDefault="005D5C4E" w:rsidP="005D5C4E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67DF4A3" w14:textId="77777777" w:rsidR="00D23380" w:rsidRDefault="005D5C4E" w:rsidP="005D5C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175 - </w:t>
            </w: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787" w:type="dxa"/>
          </w:tcPr>
          <w:p w14:paraId="391EE6C9" w14:textId="77777777" w:rsidR="00D23380" w:rsidRPr="00212C35" w:rsidRDefault="005D5C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5D5C4E" w14:paraId="3D7A93E2" w14:textId="77777777" w:rsidTr="00840727">
        <w:trPr>
          <w:trHeight w:val="255"/>
        </w:trPr>
        <w:tc>
          <w:tcPr>
            <w:tcW w:w="993" w:type="dxa"/>
          </w:tcPr>
          <w:p w14:paraId="1A68DD1A" w14:textId="77777777" w:rsidR="005D5C4E" w:rsidRDefault="008407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8.4.2011</w:t>
            </w:r>
          </w:p>
        </w:tc>
        <w:tc>
          <w:tcPr>
            <w:tcW w:w="7292" w:type="dxa"/>
          </w:tcPr>
          <w:p w14:paraId="43F6E751" w14:textId="77777777" w:rsidR="00840727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 </w:t>
            </w:r>
            <w:r>
              <w:rPr>
                <w:i/>
                <w:sz w:val="20"/>
                <w:szCs w:val="20"/>
              </w:rPr>
              <w:t xml:space="preserve">res-power </w:t>
            </w:r>
            <w:r w:rsidRPr="00840727"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supp-blocks</w:t>
            </w:r>
            <w:r>
              <w:rPr>
                <w:sz w:val="20"/>
                <w:szCs w:val="20"/>
              </w:rPr>
              <w:t xml:space="preserve">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Atributy slouží pro zadání hodnoty rezervovaného příkonu a počtu výrobních bloků. </w:t>
            </w:r>
          </w:p>
          <w:p w14:paraId="7214E318" w14:textId="77777777" w:rsidR="005D5C4E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byl z elementu </w:t>
            </w:r>
            <w:r w:rsidRPr="0084072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odebrán.</w:t>
            </w:r>
          </w:p>
        </w:tc>
        <w:tc>
          <w:tcPr>
            <w:tcW w:w="787" w:type="dxa"/>
          </w:tcPr>
          <w:p w14:paraId="2658F34D" w14:textId="77777777" w:rsidR="005D5C4E" w:rsidRPr="00212C35" w:rsidRDefault="008407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9819B4" w14:paraId="36DBE72B" w14:textId="77777777" w:rsidTr="00840727">
        <w:trPr>
          <w:trHeight w:val="255"/>
        </w:trPr>
        <w:tc>
          <w:tcPr>
            <w:tcW w:w="993" w:type="dxa"/>
          </w:tcPr>
          <w:p w14:paraId="228826CF" w14:textId="77777777" w:rsidR="009819B4" w:rsidRDefault="009819B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11.4.2011</w:t>
            </w:r>
          </w:p>
        </w:tc>
        <w:tc>
          <w:tcPr>
            <w:tcW w:w="7292" w:type="dxa"/>
          </w:tcPr>
          <w:p w14:paraId="5C45A7A4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 z podnětu účastníků byly provedeny následující úpravy:</w:t>
            </w:r>
          </w:p>
          <w:p w14:paraId="773D339D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 maximální povolený počet opakování elementu </w:t>
            </w:r>
            <w:r w:rsidRPr="009819B4">
              <w:rPr>
                <w:i/>
                <w:sz w:val="20"/>
                <w:szCs w:val="20"/>
              </w:rPr>
              <w:t>Netti</w:t>
            </w:r>
            <w:r w:rsidR="009E5EFF">
              <w:rPr>
                <w:i/>
                <w:sz w:val="20"/>
                <w:szCs w:val="20"/>
              </w:rPr>
              <w:t>n</w:t>
            </w:r>
            <w:r w:rsidRPr="009819B4">
              <w:rPr>
                <w:i/>
                <w:sz w:val="20"/>
                <w:szCs w:val="20"/>
              </w:rPr>
              <w:t>g</w:t>
            </w:r>
            <w:r>
              <w:rPr>
                <w:sz w:val="20"/>
                <w:szCs w:val="20"/>
              </w:rPr>
              <w:t xml:space="preserve"> byl snížen</w:t>
            </w:r>
            <w:r w:rsidR="009E5EFF">
              <w:rPr>
                <w:sz w:val="20"/>
                <w:szCs w:val="20"/>
              </w:rPr>
              <w:t xml:space="preserve"> n</w:t>
            </w:r>
            <w:r>
              <w:rPr>
                <w:sz w:val="20"/>
                <w:szCs w:val="20"/>
              </w:rPr>
              <w:t>a 4</w:t>
            </w:r>
          </w:p>
          <w:p w14:paraId="01F2039A" w14:textId="77777777" w:rsidR="009819B4" w:rsidRDefault="009819B4" w:rsidP="009819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povolený počet opakování elementu </w:t>
            </w:r>
            <w:r w:rsidRPr="009819B4">
              <w:rPr>
                <w:i/>
                <w:sz w:val="20"/>
                <w:szCs w:val="20"/>
              </w:rPr>
              <w:t>Conversion</w:t>
            </w:r>
            <w:r w:rsidR="009E5EFF">
              <w:rPr>
                <w:sz w:val="20"/>
                <w:szCs w:val="20"/>
              </w:rPr>
              <w:t xml:space="preserve"> byl snížen</w:t>
            </w:r>
            <w:r>
              <w:rPr>
                <w:sz w:val="20"/>
                <w:szCs w:val="20"/>
              </w:rPr>
              <w:t xml:space="preserve"> na 1</w:t>
            </w:r>
          </w:p>
        </w:tc>
        <w:tc>
          <w:tcPr>
            <w:tcW w:w="787" w:type="dxa"/>
          </w:tcPr>
          <w:p w14:paraId="3C80DE46" w14:textId="77777777" w:rsidR="009819B4" w:rsidRDefault="009819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C659A2" w14:paraId="4E25BC0C" w14:textId="77777777" w:rsidTr="00840727">
        <w:trPr>
          <w:trHeight w:val="255"/>
        </w:trPr>
        <w:tc>
          <w:tcPr>
            <w:tcW w:w="993" w:type="dxa"/>
          </w:tcPr>
          <w:p w14:paraId="2D402EE5" w14:textId="77777777" w:rsidR="00C659A2" w:rsidRDefault="004C434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10.5.2011</w:t>
            </w:r>
          </w:p>
        </w:tc>
        <w:tc>
          <w:tcPr>
            <w:tcW w:w="7292" w:type="dxa"/>
          </w:tcPr>
          <w:p w14:paraId="1253CB9B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SFVOT reporty - z důvodu nulového využití byl zrušen report pro zasílání  souhrných informací Clearing TDD. V šabloných byly provedeny následující změny:  </w:t>
            </w:r>
          </w:p>
          <w:p w14:paraId="33B6A691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Formát SFVOTTDDSUM - odstraněn</w:t>
            </w:r>
          </w:p>
          <w:p w14:paraId="0120D76E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SFVOTREQ - z enumerace atributu </w:t>
            </w:r>
            <w:r w:rsidRPr="0025578F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3F546C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Souhrn TDD</w:t>
            </w:r>
            <w:r w:rsidRPr="00174EB7">
              <w:rPr>
                <w:sz w:val="20"/>
                <w:szCs w:val="20"/>
              </w:rPr>
              <w:t xml:space="preserve"> SZ - dotaz</w:t>
            </w:r>
          </w:p>
          <w:p w14:paraId="53A8A2B2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466 - Souhrn TDD</w:t>
            </w:r>
            <w:r w:rsidRPr="00174EB7">
              <w:rPr>
                <w:sz w:val="20"/>
                <w:szCs w:val="20"/>
              </w:rPr>
              <w:t xml:space="preserve"> OTE - dotaz</w:t>
            </w:r>
          </w:p>
          <w:p w14:paraId="077675A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RESPONSE - z enumerace atributu </w:t>
            </w:r>
            <w:r w:rsidRPr="00174EB7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68BA210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Souhrn TDD</w:t>
            </w:r>
            <w:r w:rsidRPr="00174EB7">
              <w:rPr>
                <w:sz w:val="20"/>
                <w:szCs w:val="20"/>
              </w:rPr>
              <w:t xml:space="preserve"> SZ - chyba/potvrzení</w:t>
            </w:r>
          </w:p>
          <w:p w14:paraId="15D53454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468 - Souhrn TDD</w:t>
            </w:r>
            <w:r w:rsidRPr="00174EB7">
              <w:rPr>
                <w:sz w:val="20"/>
                <w:szCs w:val="20"/>
              </w:rPr>
              <w:t xml:space="preserve"> OTE - chyba/potvrzení</w:t>
            </w:r>
          </w:p>
          <w:p w14:paraId="2F453F4D" w14:textId="77777777" w:rsidR="00C659A2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Příslušná kapitola byla z dokumentu odstraněna.</w:t>
            </w:r>
          </w:p>
        </w:tc>
        <w:tc>
          <w:tcPr>
            <w:tcW w:w="787" w:type="dxa"/>
          </w:tcPr>
          <w:p w14:paraId="0E9A3D13" w14:textId="77777777" w:rsidR="00C659A2" w:rsidRDefault="004C434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4C434D" w14:paraId="7BF35E7A" w14:textId="77777777" w:rsidTr="00840727">
        <w:trPr>
          <w:trHeight w:val="255"/>
        </w:trPr>
        <w:tc>
          <w:tcPr>
            <w:tcW w:w="993" w:type="dxa"/>
          </w:tcPr>
          <w:p w14:paraId="18ABF067" w14:textId="77777777" w:rsidR="004C434D" w:rsidRDefault="005D797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16.5.2011</w:t>
            </w:r>
          </w:p>
        </w:tc>
        <w:tc>
          <w:tcPr>
            <w:tcW w:w="7292" w:type="dxa"/>
          </w:tcPr>
          <w:p w14:paraId="1732634E" w14:textId="77777777" w:rsidR="005D797F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Bude zaveden nový formát zprávy SFVOTLIMITS pro předání informace o celkovém stavu finančního limitu. Formát je společný pro plyn i elektřinu.</w:t>
            </w:r>
          </w:p>
          <w:p w14:paraId="0318708C" w14:textId="77777777" w:rsidR="004C434D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Podoba šablony bude zveřejněna v definitivní verzi šablon.</w:t>
            </w:r>
          </w:p>
        </w:tc>
        <w:tc>
          <w:tcPr>
            <w:tcW w:w="787" w:type="dxa"/>
          </w:tcPr>
          <w:p w14:paraId="5BA249BA" w14:textId="77777777" w:rsidR="004C434D" w:rsidRDefault="005D797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D797F" w14:paraId="01592B7F" w14:textId="77777777" w:rsidTr="00840727">
        <w:trPr>
          <w:trHeight w:val="255"/>
        </w:trPr>
        <w:tc>
          <w:tcPr>
            <w:tcW w:w="993" w:type="dxa"/>
          </w:tcPr>
          <w:p w14:paraId="427C7378" w14:textId="77777777" w:rsidR="005D797F" w:rsidRDefault="00522902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20.5.2011</w:t>
            </w:r>
          </w:p>
        </w:tc>
        <w:tc>
          <w:tcPr>
            <w:tcW w:w="7292" w:type="dxa"/>
          </w:tcPr>
          <w:p w14:paraId="3B6693E4" w14:textId="77777777" w:rsidR="005D797F" w:rsidRDefault="00522902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byla opravena chyba v popisku msg_codů 245 a 249. Tyto měly své pojmenování prohozeno.</w:t>
            </w:r>
          </w:p>
        </w:tc>
        <w:tc>
          <w:tcPr>
            <w:tcW w:w="787" w:type="dxa"/>
          </w:tcPr>
          <w:p w14:paraId="69446EBD" w14:textId="77777777" w:rsidR="005D797F" w:rsidRDefault="0052290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22902" w14:paraId="39F7DDBA" w14:textId="77777777" w:rsidTr="00840727">
        <w:trPr>
          <w:trHeight w:val="255"/>
        </w:trPr>
        <w:tc>
          <w:tcPr>
            <w:tcW w:w="993" w:type="dxa"/>
          </w:tcPr>
          <w:p w14:paraId="54E64AA7" w14:textId="77777777" w:rsidR="00522902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21CAC642" w14:textId="77777777" w:rsidR="00522902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CDSDATA - byly provedeny následující změny v definici:</w:t>
            </w:r>
          </w:p>
          <w:p w14:paraId="7B248BE5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4417B9B1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kladnou odchylku</w:t>
            </w:r>
          </w:p>
          <w:p w14:paraId="5D3B8B8C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kladnou odchylku</w:t>
            </w:r>
          </w:p>
          <w:p w14:paraId="5065684E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zápornou odchylku</w:t>
            </w:r>
          </w:p>
          <w:p w14:paraId="5D5F4822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zápornou odchylku</w:t>
            </w:r>
          </w:p>
          <w:p w14:paraId="2B5F2B5A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TPx - Predikovaná teplota pro teplotní oblast x</w:t>
            </w:r>
          </w:p>
          <w:p w14:paraId="7D0EDDDB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TQx - Vyhlazená predikovaná spotřeba pro teplotní oblast x</w:t>
            </w:r>
          </w:p>
          <w:p w14:paraId="3E62034F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5125C524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673 - </w:t>
            </w:r>
            <w:r w:rsidRPr="00151640">
              <w:rPr>
                <w:sz w:val="20"/>
                <w:szCs w:val="20"/>
                <w:lang w:val="pl-PL"/>
              </w:rPr>
              <w:t>Data predikované spotřeby/výroby za SZ</w:t>
            </w:r>
          </w:p>
        </w:tc>
        <w:tc>
          <w:tcPr>
            <w:tcW w:w="787" w:type="dxa"/>
          </w:tcPr>
          <w:p w14:paraId="3108CEF2" w14:textId="77777777" w:rsidR="00522902" w:rsidRDefault="001A530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15EDEE15" w14:textId="77777777" w:rsidTr="00840727">
        <w:trPr>
          <w:trHeight w:val="255"/>
        </w:trPr>
        <w:tc>
          <w:tcPr>
            <w:tcW w:w="993" w:type="dxa"/>
          </w:tcPr>
          <w:p w14:paraId="7501EACE" w14:textId="77777777" w:rsidR="001A5308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10.6.2011</w:t>
            </w:r>
          </w:p>
        </w:tc>
        <w:tc>
          <w:tcPr>
            <w:tcW w:w="7292" w:type="dxa"/>
          </w:tcPr>
          <w:p w14:paraId="6599D08D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enumerace atributu </w:t>
            </w:r>
            <w:r w:rsidR="000A194E" w:rsidRPr="001A5308">
              <w:rPr>
                <w:i/>
                <w:sz w:val="20"/>
                <w:szCs w:val="20"/>
              </w:rPr>
              <w:t>message-code</w:t>
            </w:r>
            <w:r w:rsidR="000A194E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doplněna o idetifikátory:</w:t>
            </w:r>
          </w:p>
          <w:p w14:paraId="58E2AAD4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671 - </w:t>
            </w:r>
            <w:r w:rsidRPr="00151640">
              <w:rPr>
                <w:sz w:val="20"/>
                <w:szCs w:val="20"/>
                <w:lang w:val="pl-PL"/>
              </w:rPr>
              <w:t>Dotaz na hodnoty predikované spotřeby/výroby za SZ</w:t>
            </w:r>
          </w:p>
        </w:tc>
        <w:tc>
          <w:tcPr>
            <w:tcW w:w="787" w:type="dxa"/>
          </w:tcPr>
          <w:p w14:paraId="0AC07FA7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7765ED1C" w14:textId="77777777" w:rsidTr="00840727">
        <w:trPr>
          <w:trHeight w:val="255"/>
        </w:trPr>
        <w:tc>
          <w:tcPr>
            <w:tcW w:w="993" w:type="dxa"/>
          </w:tcPr>
          <w:p w14:paraId="63D348E2" w14:textId="77777777" w:rsidR="001A5308" w:rsidRDefault="000A19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3B9FFB37" w14:textId="77777777" w:rsidR="000A194E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1A5308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03754327" w14:textId="77777777" w:rsidR="001A5308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672 - </w:t>
            </w:r>
            <w:r w:rsidRPr="00151640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787" w:type="dxa"/>
          </w:tcPr>
          <w:p w14:paraId="449DDE4C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3EE763F9" w14:textId="77777777" w:rsidTr="00840727">
        <w:trPr>
          <w:trHeight w:val="255"/>
        </w:trPr>
        <w:tc>
          <w:tcPr>
            <w:tcW w:w="993" w:type="dxa"/>
          </w:tcPr>
          <w:p w14:paraId="1C4653C5" w14:textId="77777777" w:rsidR="001A5308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5108652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Zveřejněna podoba formátu zprávy SFVOTLIMITS pro předání informace o celkovém stavu finančního limitu. V souvislosti se zavedením komunikačního scénáře bylo provedeno následující rozšíření:</w:t>
            </w:r>
          </w:p>
          <w:p w14:paraId="4A1CCEE0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4E39351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</w:t>
            </w:r>
            <w:r w:rsidRPr="00AD5832">
              <w:rPr>
                <w:sz w:val="20"/>
                <w:szCs w:val="20"/>
              </w:rPr>
              <w:t>Stav finančního limitu - dotaz</w:t>
            </w:r>
          </w:p>
          <w:p w14:paraId="03B6019B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786859C4" w14:textId="77777777" w:rsidR="001A5308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</w:t>
            </w:r>
            <w:r w:rsidRPr="00AD5832">
              <w:rPr>
                <w:sz w:val="20"/>
                <w:szCs w:val="20"/>
              </w:rPr>
              <w:t>Stav finančního limitu - chyba/potvrzení</w:t>
            </w:r>
          </w:p>
        </w:tc>
        <w:tc>
          <w:tcPr>
            <w:tcW w:w="787" w:type="dxa"/>
          </w:tcPr>
          <w:p w14:paraId="5648B8D3" w14:textId="77777777" w:rsidR="001A5308" w:rsidRDefault="001A530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0A194E" w14:paraId="0DAC49C1" w14:textId="77777777" w:rsidTr="00840727">
        <w:trPr>
          <w:trHeight w:val="255"/>
        </w:trPr>
        <w:tc>
          <w:tcPr>
            <w:tcW w:w="993" w:type="dxa"/>
          </w:tcPr>
          <w:p w14:paraId="4DF321D2" w14:textId="77777777" w:rsidR="000A194E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3655161" w14:textId="77777777" w:rsidR="000A194E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 v definici:</w:t>
            </w:r>
          </w:p>
          <w:p w14:paraId="60EFB2C7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res-power</w:t>
            </w:r>
            <w:r w:rsidR="003805E1">
              <w:rPr>
                <w:sz w:val="20"/>
                <w:szCs w:val="20"/>
              </w:rPr>
              <w:t xml:space="preserve"> - doplnění</w:t>
            </w:r>
            <w:r>
              <w:rPr>
                <w:sz w:val="20"/>
                <w:szCs w:val="20"/>
              </w:rPr>
              <w:t xml:space="preserve"> popisku </w:t>
            </w:r>
            <w:r w:rsidR="003805E1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 xml:space="preserve"> jednotku (kW)</w:t>
            </w:r>
          </w:p>
          <w:p w14:paraId="66AA7380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- odstraněn</w:t>
            </w:r>
          </w:p>
          <w:p w14:paraId="341DF554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Přidán  nový atribut </w:t>
            </w:r>
            <w:r w:rsidR="00587943" w:rsidRPr="00587943">
              <w:rPr>
                <w:i/>
                <w:sz w:val="20"/>
                <w:szCs w:val="20"/>
              </w:rPr>
              <w:t>supp-block-power</w:t>
            </w:r>
            <w:r>
              <w:rPr>
                <w:sz w:val="20"/>
                <w:szCs w:val="20"/>
              </w:rPr>
              <w:t xml:space="preserve"> na úrovni elementu </w:t>
            </w:r>
            <w:r w:rsidR="00587943" w:rsidRPr="0058794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 Atribut je nepovinný a slouží pro zadání hodnoty i</w:t>
            </w:r>
            <w:r w:rsidRPr="00ED199F">
              <w:rPr>
                <w:sz w:val="20"/>
                <w:szCs w:val="20"/>
              </w:rPr>
              <w:t>nstalovan</w:t>
            </w:r>
            <w:r>
              <w:rPr>
                <w:sz w:val="20"/>
                <w:szCs w:val="20"/>
              </w:rPr>
              <w:t>ého</w:t>
            </w:r>
            <w:r w:rsidRPr="00ED199F">
              <w:rPr>
                <w:sz w:val="20"/>
                <w:szCs w:val="20"/>
              </w:rPr>
              <w:t xml:space="preserve"> výkon</w:t>
            </w:r>
            <w:r>
              <w:rPr>
                <w:sz w:val="20"/>
                <w:szCs w:val="20"/>
              </w:rPr>
              <w:t>u největšího bloku výrobny</w:t>
            </w:r>
            <w:r w:rsidR="0014700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C596CB5" w14:textId="77777777" w:rsidR="000A194E" w:rsidRDefault="00ED199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0A194E" w14:paraId="15E9808F" w14:textId="77777777" w:rsidTr="00840727">
        <w:trPr>
          <w:trHeight w:val="255"/>
        </w:trPr>
        <w:tc>
          <w:tcPr>
            <w:tcW w:w="993" w:type="dxa"/>
          </w:tcPr>
          <w:p w14:paraId="2596171B" w14:textId="77777777" w:rsidR="000A194E" w:rsidRDefault="003805E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A011DCF" w14:textId="77777777" w:rsidR="000A194E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SFVOTBILLINGSUM a SFVOTCLAIMSUM -  enumerace atributu </w:t>
            </w:r>
            <w:r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doplněna o idetifikátor:</w:t>
            </w:r>
          </w:p>
          <w:p w14:paraId="67E14E1C" w14:textId="77777777" w:rsidR="00940FE2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51640">
              <w:rPr>
                <w:sz w:val="20"/>
                <w:szCs w:val="20"/>
              </w:rPr>
              <w:t>VD--SZ - VDT odběr - vyúčtování daně z el.</w:t>
            </w:r>
          </w:p>
        </w:tc>
        <w:tc>
          <w:tcPr>
            <w:tcW w:w="787" w:type="dxa"/>
          </w:tcPr>
          <w:p w14:paraId="497E860D" w14:textId="77777777" w:rsidR="000A194E" w:rsidRDefault="00940FE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3A53A3" w14:paraId="20849BC8" w14:textId="77777777" w:rsidTr="00840727">
        <w:trPr>
          <w:trHeight w:val="255"/>
        </w:trPr>
        <w:tc>
          <w:tcPr>
            <w:tcW w:w="993" w:type="dxa"/>
          </w:tcPr>
          <w:p w14:paraId="39F5ADA4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21132F31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je využíván v komunikačním scénáři předání odpovědnosti za ochylku (zúčtování rozdílů).</w:t>
            </w:r>
          </w:p>
        </w:tc>
        <w:tc>
          <w:tcPr>
            <w:tcW w:w="787" w:type="dxa"/>
          </w:tcPr>
          <w:p w14:paraId="780630A1" w14:textId="77777777" w:rsidR="003A53A3" w:rsidRDefault="003A53A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61AE7904" w14:textId="77777777" w:rsidTr="00840727">
        <w:trPr>
          <w:trHeight w:val="255"/>
        </w:trPr>
        <w:tc>
          <w:tcPr>
            <w:tcW w:w="993" w:type="dxa"/>
          </w:tcPr>
          <w:p w14:paraId="1A5914E9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6683EC89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– do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byly přidány atributy </w:t>
            </w:r>
            <w:r>
              <w:rPr>
                <w:i/>
                <w:sz w:val="20"/>
                <w:szCs w:val="20"/>
              </w:rPr>
              <w:t xml:space="preserve">chs-status, </w:t>
            </w:r>
            <w:r w:rsidRPr="003A53A3">
              <w:rPr>
                <w:i/>
                <w:sz w:val="20"/>
                <w:szCs w:val="20"/>
              </w:rPr>
              <w:t>import-date-time-from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import-date-time-to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Atributy je možno využívat jako doplňková kriteria pro požadavek na výpis změny dodavatele.</w:t>
            </w:r>
          </w:p>
        </w:tc>
        <w:tc>
          <w:tcPr>
            <w:tcW w:w="787" w:type="dxa"/>
          </w:tcPr>
          <w:p w14:paraId="6E161EF4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2281AE6B" w14:textId="77777777" w:rsidTr="00840727">
        <w:trPr>
          <w:trHeight w:val="255"/>
        </w:trPr>
        <w:tc>
          <w:tcPr>
            <w:tcW w:w="993" w:type="dxa"/>
          </w:tcPr>
          <w:p w14:paraId="7D656A63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36AF534C" w14:textId="77777777" w:rsidR="003A53A3" w:rsidRDefault="003A53A3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16325E">
              <w:rPr>
                <w:sz w:val="20"/>
                <w:szCs w:val="20"/>
              </w:rPr>
              <w:t>pro atribut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B55CAF">
              <w:rPr>
                <w:i/>
                <w:iCs/>
                <w:sz w:val="20"/>
                <w:szCs w:val="20"/>
              </w:rPr>
              <w:t>item</w:t>
            </w:r>
            <w:r w:rsidR="0016325E">
              <w:rPr>
                <w:i/>
                <w:iCs/>
                <w:sz w:val="20"/>
                <w:szCs w:val="20"/>
              </w:rPr>
              <w:t>-</w:t>
            </w:r>
            <w:r w:rsidR="00B55CAF">
              <w:rPr>
                <w:i/>
                <w:iCs/>
                <w:sz w:val="20"/>
                <w:szCs w:val="20"/>
              </w:rPr>
              <w:t>type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16325E"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="0016325E" w:rsidRPr="00395D86">
              <w:rPr>
                <w:sz w:val="20"/>
                <w:szCs w:val="20"/>
              </w:rPr>
              <w:t xml:space="preserve">byla </w:t>
            </w:r>
            <w:r w:rsidR="0016325E">
              <w:rPr>
                <w:sz w:val="20"/>
                <w:szCs w:val="20"/>
              </w:rPr>
              <w:t>doplněna</w:t>
            </w:r>
            <w:r w:rsidR="0016325E" w:rsidRPr="00395D86">
              <w:rPr>
                <w:sz w:val="20"/>
                <w:szCs w:val="20"/>
              </w:rPr>
              <w:t xml:space="preserve"> restrikce na p</w:t>
            </w:r>
            <w:r w:rsidR="0016325E">
              <w:rPr>
                <w:sz w:val="20"/>
                <w:szCs w:val="20"/>
              </w:rPr>
              <w:t>řípustné identifikátory typů položek o následující:</w:t>
            </w:r>
          </w:p>
          <w:p w14:paraId="7F1B63D8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GU026 - </w:t>
            </w:r>
            <w:r w:rsidRPr="00151640">
              <w:rPr>
                <w:sz w:val="20"/>
                <w:szCs w:val="20"/>
                <w:lang w:val="pl-PL"/>
              </w:rPr>
              <w:t>Cena za systémové služby-LDS</w:t>
            </w:r>
          </w:p>
          <w:p w14:paraId="58D2627C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GU027 - </w:t>
            </w:r>
            <w:r w:rsidRPr="00151640">
              <w:rPr>
                <w:sz w:val="20"/>
                <w:szCs w:val="20"/>
                <w:lang w:val="pl-PL"/>
              </w:rPr>
              <w:t>Cena OTE za zúčtování-LDS</w:t>
            </w:r>
          </w:p>
          <w:p w14:paraId="1A190332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GU028 - </w:t>
            </w:r>
            <w:r w:rsidRPr="00151640">
              <w:rPr>
                <w:sz w:val="20"/>
                <w:szCs w:val="20"/>
                <w:lang w:val="pl-PL"/>
              </w:rPr>
              <w:t>Cena příspěvku na OZE+KVET-LDS</w:t>
            </w:r>
          </w:p>
        </w:tc>
        <w:tc>
          <w:tcPr>
            <w:tcW w:w="787" w:type="dxa"/>
          </w:tcPr>
          <w:p w14:paraId="4C9C47F7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07434AAE" w14:textId="77777777" w:rsidTr="00840727">
        <w:trPr>
          <w:trHeight w:val="255"/>
        </w:trPr>
        <w:tc>
          <w:tcPr>
            <w:tcW w:w="993" w:type="dxa"/>
          </w:tcPr>
          <w:p w14:paraId="640CF09F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5F77F4FA" w14:textId="77777777" w:rsidR="003A53A3" w:rsidRDefault="0016325E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Pr="0016325E">
              <w:rPr>
                <w:sz w:val="20"/>
                <w:szCs w:val="20"/>
              </w:rPr>
              <w:t>SFVOTDTEXPIMP</w:t>
            </w:r>
            <w:r>
              <w:rPr>
                <w:sz w:val="20"/>
                <w:szCs w:val="20"/>
              </w:rPr>
              <w:t xml:space="preserve"> - </w:t>
            </w:r>
            <w:r w:rsidR="00BC5187">
              <w:rPr>
                <w:sz w:val="20"/>
                <w:szCs w:val="20"/>
              </w:rPr>
              <w:t xml:space="preserve">z enumerace atributu </w:t>
            </w:r>
            <w:r w:rsidR="007B6F6B" w:rsidRPr="007B6F6B">
              <w:rPr>
                <w:i/>
                <w:sz w:val="20"/>
                <w:szCs w:val="20"/>
              </w:rPr>
              <w:t>tradeType</w:t>
            </w:r>
            <w:r w:rsidR="00BC5187">
              <w:rPr>
                <w:sz w:val="20"/>
                <w:szCs w:val="20"/>
              </w:rPr>
              <w:t xml:space="preserve"> byla odebrána hodnota +DS0, která zde byla omylem.</w:t>
            </w:r>
          </w:p>
        </w:tc>
        <w:tc>
          <w:tcPr>
            <w:tcW w:w="787" w:type="dxa"/>
          </w:tcPr>
          <w:p w14:paraId="17FE0645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0B3AF8" w14:paraId="3CE0FC7A" w14:textId="77777777" w:rsidTr="00840727">
        <w:trPr>
          <w:trHeight w:val="255"/>
        </w:trPr>
        <w:tc>
          <w:tcPr>
            <w:tcW w:w="993" w:type="dxa"/>
          </w:tcPr>
          <w:p w14:paraId="3B949EDF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11.8.2011</w:t>
            </w:r>
          </w:p>
        </w:tc>
        <w:tc>
          <w:tcPr>
            <w:tcW w:w="7292" w:type="dxa"/>
          </w:tcPr>
          <w:p w14:paraId="4F9FAA8D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do rootovského elementu byl přidán nepovinný subelement </w:t>
            </w:r>
            <w:r w:rsidRPr="00BB7123">
              <w:rPr>
                <w:i/>
                <w:sz w:val="20"/>
                <w:szCs w:val="20"/>
              </w:rPr>
              <w:t>ds:Signature</w:t>
            </w:r>
            <w:r>
              <w:rPr>
                <w:sz w:val="20"/>
                <w:szCs w:val="20"/>
              </w:rPr>
              <w:t xml:space="preserve"> pro připojení podpisu na úrovni dat.</w:t>
            </w:r>
          </w:p>
        </w:tc>
        <w:tc>
          <w:tcPr>
            <w:tcW w:w="787" w:type="dxa"/>
          </w:tcPr>
          <w:p w14:paraId="3B5EBF63" w14:textId="77777777" w:rsidR="000B3AF8" w:rsidRDefault="000B3AF8" w:rsidP="006C15B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805E1" w14:paraId="4389DE60" w14:textId="77777777" w:rsidTr="00840727">
        <w:trPr>
          <w:trHeight w:val="255"/>
        </w:trPr>
        <w:tc>
          <w:tcPr>
            <w:tcW w:w="993" w:type="dxa"/>
          </w:tcPr>
          <w:p w14:paraId="1E42A10D" w14:textId="77777777" w:rsidR="003805E1" w:rsidRDefault="00C6119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22.8.2011</w:t>
            </w:r>
          </w:p>
        </w:tc>
        <w:tc>
          <w:tcPr>
            <w:tcW w:w="7292" w:type="dxa"/>
          </w:tcPr>
          <w:p w14:paraId="7D292332" w14:textId="77777777" w:rsidR="00C61190" w:rsidRPr="00395D86" w:rsidRDefault="00C61190" w:rsidP="00C61190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E382D33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XC01 - </w:t>
            </w:r>
            <w:r w:rsidRPr="00C61190">
              <w:rPr>
                <w:sz w:val="20"/>
                <w:szCs w:val="20"/>
              </w:rPr>
              <w:t>Agregovaná odchylka SSZ kladná za kladnou cenu (MWh)</w:t>
            </w:r>
          </w:p>
          <w:p w14:paraId="3C2AD711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XC51 - </w:t>
            </w:r>
            <w:r w:rsidRPr="00C61190">
              <w:rPr>
                <w:sz w:val="20"/>
                <w:szCs w:val="20"/>
              </w:rPr>
              <w:t>Agregovaná odchylka SSZ kladná za zápornou cenu (MWh)</w:t>
            </w:r>
            <w:r>
              <w:rPr>
                <w:sz w:val="20"/>
                <w:szCs w:val="20"/>
              </w:rPr>
              <w:t xml:space="preserve"> </w:t>
            </w:r>
          </w:p>
          <w:p w14:paraId="52898356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XC02 - </w:t>
            </w:r>
            <w:r w:rsidRPr="00C61190">
              <w:rPr>
                <w:sz w:val="20"/>
                <w:szCs w:val="20"/>
              </w:rPr>
              <w:t>Agregovaná odchylka SSZ záporná za kladnou cenu (MWh)</w:t>
            </w:r>
          </w:p>
          <w:p w14:paraId="0080641F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XC52 - </w:t>
            </w:r>
            <w:r w:rsidRPr="00C61190">
              <w:rPr>
                <w:sz w:val="20"/>
                <w:szCs w:val="20"/>
              </w:rPr>
              <w:t>Agregovaná odchylka SSZ záporná za zápornou cenu (MWh)</w:t>
            </w:r>
          </w:p>
          <w:p w14:paraId="588D9FA0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XP01 - </w:t>
            </w:r>
            <w:r w:rsidRPr="00C61190">
              <w:rPr>
                <w:sz w:val="20"/>
                <w:szCs w:val="20"/>
              </w:rPr>
              <w:t>Platby za agregovanou odchylku SSZ kladnou - kladná cena kladné energie (Kč)</w:t>
            </w:r>
          </w:p>
          <w:p w14:paraId="4C3196F7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XP51 - </w:t>
            </w:r>
            <w:r w:rsidRPr="00C61190">
              <w:rPr>
                <w:sz w:val="20"/>
                <w:szCs w:val="20"/>
              </w:rPr>
              <w:t>Platby za agregovanou odchylku SSZ kladnou - záporná cena kladné energie (Kč)</w:t>
            </w:r>
          </w:p>
          <w:p w14:paraId="25795EDE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XP02 - </w:t>
            </w:r>
            <w:r w:rsidRPr="00C61190">
              <w:rPr>
                <w:sz w:val="20"/>
                <w:szCs w:val="20"/>
              </w:rPr>
              <w:t>Platby za agregovanou odchylku SSZ zápornou - kladná cena záporné energie (Kč)</w:t>
            </w:r>
          </w:p>
          <w:p w14:paraId="3C393C05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XP52 - </w:t>
            </w:r>
            <w:r w:rsidRPr="00C61190">
              <w:rPr>
                <w:sz w:val="20"/>
                <w:szCs w:val="20"/>
              </w:rPr>
              <w:t>Platby za agregovanou odchylku SSZ zápornou - záporná cena záporné energie (Kč)</w:t>
            </w:r>
          </w:p>
        </w:tc>
        <w:tc>
          <w:tcPr>
            <w:tcW w:w="787" w:type="dxa"/>
          </w:tcPr>
          <w:p w14:paraId="7AC06FB1" w14:textId="77777777" w:rsidR="003805E1" w:rsidRDefault="00C6119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</w:tc>
      </w:tr>
      <w:tr w:rsidR="00C61190" w14:paraId="185CEA39" w14:textId="77777777" w:rsidTr="00840727">
        <w:trPr>
          <w:trHeight w:val="255"/>
        </w:trPr>
        <w:tc>
          <w:tcPr>
            <w:tcW w:w="993" w:type="dxa"/>
          </w:tcPr>
          <w:p w14:paraId="1B24D322" w14:textId="77777777" w:rsidR="00C61190" w:rsidRDefault="00D377C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12.9.2011</w:t>
            </w:r>
          </w:p>
        </w:tc>
        <w:tc>
          <w:tcPr>
            <w:tcW w:w="7292" w:type="dxa"/>
          </w:tcPr>
          <w:p w14:paraId="6EC4730D" w14:textId="77777777" w:rsidR="00D377C4" w:rsidRPr="00395D86" w:rsidRDefault="00D377C4" w:rsidP="00D377C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zpráv:</w:t>
            </w:r>
          </w:p>
          <w:p w14:paraId="017EA04E" w14:textId="77777777" w:rsidR="00C61190" w:rsidRDefault="00D377C4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990 - </w:t>
            </w: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787" w:type="dxa"/>
          </w:tcPr>
          <w:p w14:paraId="71D87712" w14:textId="77777777" w:rsidR="00C61190" w:rsidRDefault="00D377C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V1.18</w:t>
            </w:r>
          </w:p>
        </w:tc>
      </w:tr>
    </w:tbl>
    <w:p w14:paraId="3F925550" w14:textId="77777777" w:rsidR="00D62191" w:rsidRDefault="00D62191">
      <w:r>
        <w:br w:type="page"/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139"/>
        <w:gridCol w:w="7146"/>
        <w:gridCol w:w="787"/>
      </w:tblGrid>
      <w:tr w:rsidR="00D62191" w14:paraId="36D545CE" w14:textId="77777777" w:rsidTr="007521BA">
        <w:trPr>
          <w:trHeight w:val="255"/>
        </w:trPr>
        <w:tc>
          <w:tcPr>
            <w:tcW w:w="1139" w:type="dxa"/>
          </w:tcPr>
          <w:p w14:paraId="6BDFB846" w14:textId="77777777" w:rsidR="00D62191" w:rsidRDefault="00D6219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24.10.2011</w:t>
            </w:r>
          </w:p>
        </w:tc>
        <w:tc>
          <w:tcPr>
            <w:tcW w:w="7146" w:type="dxa"/>
          </w:tcPr>
          <w:p w14:paraId="00AD49F3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 </w:t>
            </w:r>
            <w:r w:rsidR="00AB4701">
              <w:rPr>
                <w:sz w:val="20"/>
                <w:szCs w:val="20"/>
              </w:rPr>
              <w:t xml:space="preserve">souvislosti </w:t>
            </w:r>
            <w:r w:rsidR="00FD2340">
              <w:rPr>
                <w:sz w:val="20"/>
                <w:szCs w:val="20"/>
              </w:rPr>
              <w:t>s plánovaným  nasazením</w:t>
            </w:r>
            <w:r w:rsidR="00AB4701">
              <w:rPr>
                <w:sz w:val="20"/>
                <w:szCs w:val="20"/>
              </w:rPr>
              <w:t xml:space="preserve"> záporný</w:t>
            </w:r>
            <w:r>
              <w:rPr>
                <w:sz w:val="20"/>
                <w:szCs w:val="20"/>
              </w:rPr>
              <w:t xml:space="preserve">ch cen </w:t>
            </w:r>
            <w:r w:rsidR="00AB4701">
              <w:rPr>
                <w:sz w:val="20"/>
                <w:szCs w:val="20"/>
              </w:rPr>
              <w:t>na DT elektřina</w:t>
            </w:r>
            <w:r>
              <w:rPr>
                <w:sz w:val="20"/>
                <w:szCs w:val="20"/>
              </w:rPr>
              <w:t>, byly provedeny změny v následujících schématech:</w:t>
            </w:r>
          </w:p>
          <w:p w14:paraId="12FA8DC7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SFVOTDTEXPIMP - doplnění enumerace atributu tradeType o hodnoty:</w:t>
            </w:r>
          </w:p>
          <w:p w14:paraId="311DBC0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DT export-import - odběr,</w:t>
            </w:r>
          </w:p>
          <w:p w14:paraId="5CC20D86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DT export-import - dodávka,</w:t>
            </w:r>
          </w:p>
          <w:p w14:paraId="1B8DB4B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DSO - DT export-import (netting)  </w:t>
            </w:r>
          </w:p>
          <w:p w14:paraId="265BC42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 - doplnění enumerace atributu tradeType o hodnoty:</w:t>
            </w:r>
          </w:p>
          <w:p w14:paraId="297FD711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DM- - </w:t>
            </w:r>
            <w:r w:rsidRPr="00D62191">
              <w:rPr>
                <w:sz w:val="20"/>
                <w:szCs w:val="20"/>
              </w:rPr>
              <w:t>denní trh - odběr</w:t>
            </w:r>
            <w:r>
              <w:rPr>
                <w:sz w:val="20"/>
                <w:szCs w:val="20"/>
              </w:rPr>
              <w:t xml:space="preserve">, </w:t>
            </w:r>
          </w:p>
          <w:p w14:paraId="286A80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DM+ - </w:t>
            </w:r>
            <w:r w:rsidRPr="00D62191">
              <w:rPr>
                <w:sz w:val="20"/>
                <w:szCs w:val="20"/>
              </w:rPr>
              <w:t xml:space="preserve">denní trh - </w:t>
            </w:r>
            <w:r>
              <w:rPr>
                <w:sz w:val="20"/>
                <w:szCs w:val="20"/>
              </w:rPr>
              <w:t>dodávka,</w:t>
            </w:r>
          </w:p>
          <w:p w14:paraId="18BEE9C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</w:t>
            </w:r>
            <w:r w:rsidRPr="00D62191">
              <w:rPr>
                <w:sz w:val="20"/>
                <w:szCs w:val="20"/>
              </w:rPr>
              <w:t>DT export-import – odběr</w:t>
            </w:r>
            <w:r>
              <w:rPr>
                <w:sz w:val="20"/>
                <w:szCs w:val="20"/>
              </w:rPr>
              <w:t>,</w:t>
            </w:r>
          </w:p>
          <w:p w14:paraId="6F1C6C6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</w:t>
            </w:r>
            <w:r w:rsidRPr="00D62191">
              <w:rPr>
                <w:sz w:val="20"/>
                <w:szCs w:val="20"/>
              </w:rPr>
              <w:t xml:space="preserve">DT export-import </w:t>
            </w:r>
            <w:r>
              <w:rPr>
                <w:sz w:val="20"/>
                <w:szCs w:val="20"/>
              </w:rPr>
              <w:t>– dodávka</w:t>
            </w:r>
          </w:p>
          <w:p w14:paraId="3078CE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SFVOTBILLINGEMO - doplnění enumerace atributu tradeTypeGrp o hodnoty:</w:t>
            </w:r>
          </w:p>
          <w:p w14:paraId="25854F3E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8734D">
              <w:rPr>
                <w:sz w:val="20"/>
                <w:szCs w:val="20"/>
              </w:rPr>
              <w:t>PX- - Denní trh (PXE) - odběr,</w:t>
            </w:r>
          </w:p>
          <w:p w14:paraId="063DCFCC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PX+ - Denní trh (PXE) - dodávka,</w:t>
            </w:r>
          </w:p>
          <w:p w14:paraId="0C598986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PF- - Denní trh (PXE Future)- odběr,</w:t>
            </w:r>
          </w:p>
          <w:p w14:paraId="61FD86EF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PF+ - Denní trh (PXE Future)- dodávka</w:t>
            </w:r>
          </w:p>
          <w:p w14:paraId="562E73F0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SFVOTCLAIM - doplnění enumerace atributu tradeType o hodnoty:</w:t>
            </w:r>
          </w:p>
          <w:p w14:paraId="4F22945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- denní trh - odběr,</w:t>
            </w:r>
          </w:p>
          <w:p w14:paraId="7CA23C8C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DM+ - denní trh - dodávka,</w:t>
            </w:r>
          </w:p>
          <w:p w14:paraId="76F9D0B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– odběr</w:t>
            </w:r>
            <w:r>
              <w:rPr>
                <w:sz w:val="20"/>
                <w:szCs w:val="20"/>
              </w:rPr>
              <w:t>,</w:t>
            </w:r>
          </w:p>
          <w:p w14:paraId="68C951CD" w14:textId="77777777" w:rsid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DS+ - DT export-import - dodávka</w:t>
            </w:r>
          </w:p>
          <w:p w14:paraId="0E540469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SFVOTCONFDATA - doplnění enumerace atributu tradeType o hodnoty:</w:t>
            </w:r>
          </w:p>
          <w:p w14:paraId="4839E8F1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 - Denní trh - odběr</w:t>
            </w:r>
          </w:p>
          <w:p w14:paraId="70AA3340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DM+  - Denní trh - dodávka</w:t>
            </w:r>
          </w:p>
          <w:p w14:paraId="4C7D05F3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- odběr</w:t>
            </w:r>
          </w:p>
          <w:p w14:paraId="735A241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DS+ - DT export-import - dodávka</w:t>
            </w:r>
          </w:p>
          <w:p w14:paraId="6427D7B4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PX- - Denní trh (PXE) - odběr</w:t>
            </w:r>
          </w:p>
          <w:p w14:paraId="678B01B5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PX+ - Denní trh (PXE) - dodávka</w:t>
            </w:r>
          </w:p>
          <w:p w14:paraId="5ACD7D7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PF- - Denní trh (PXE Future)- odběr</w:t>
            </w:r>
          </w:p>
          <w:p w14:paraId="1853B3C6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PF+ - Denní trh (PXE Future)- dodávka</w:t>
            </w:r>
          </w:p>
        </w:tc>
        <w:tc>
          <w:tcPr>
            <w:tcW w:w="787" w:type="dxa"/>
          </w:tcPr>
          <w:p w14:paraId="5E246F78" w14:textId="77777777" w:rsidR="00D62191" w:rsidRDefault="00D6219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7B48C2F6" w14:textId="77777777" w:rsidTr="007521BA">
        <w:trPr>
          <w:trHeight w:val="255"/>
        </w:trPr>
        <w:tc>
          <w:tcPr>
            <w:tcW w:w="1139" w:type="dxa"/>
          </w:tcPr>
          <w:p w14:paraId="2EE3C94D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73AE642A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enumarace atributu profile-role byla doplněna o hodnoty XC03 - XC10; XC53 - XC60 a XP03 - XP10; XP53 - XP60. Detailní popis úprav je uveden v dokumentu D1.4.4 - Automatická komunikace IS OTE.</w:t>
            </w:r>
          </w:p>
        </w:tc>
        <w:tc>
          <w:tcPr>
            <w:tcW w:w="787" w:type="dxa"/>
          </w:tcPr>
          <w:p w14:paraId="04458D42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6E9A8EC3" w14:textId="77777777" w:rsidTr="007521BA">
        <w:trPr>
          <w:trHeight w:val="255"/>
        </w:trPr>
        <w:tc>
          <w:tcPr>
            <w:tcW w:w="1139" w:type="dxa"/>
          </w:tcPr>
          <w:p w14:paraId="316C5B18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24EF67C9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 kapitoly 4 - Přehled zpráv doplněna tabul</w:t>
            </w:r>
            <w:r w:rsidR="00582341">
              <w:rPr>
                <w:sz w:val="20"/>
                <w:szCs w:val="20"/>
              </w:rPr>
              <w:t>ka s přehledem podporovaných for</w:t>
            </w:r>
            <w:r>
              <w:rPr>
                <w:sz w:val="20"/>
                <w:szCs w:val="20"/>
              </w:rPr>
              <w:t>mátů.</w:t>
            </w:r>
          </w:p>
        </w:tc>
        <w:tc>
          <w:tcPr>
            <w:tcW w:w="787" w:type="dxa"/>
          </w:tcPr>
          <w:p w14:paraId="0F6D491D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473A40" w14:paraId="5CDE1CE7" w14:textId="77777777" w:rsidTr="007521BA">
        <w:trPr>
          <w:trHeight w:val="255"/>
        </w:trPr>
        <w:tc>
          <w:tcPr>
            <w:tcW w:w="1139" w:type="dxa"/>
          </w:tcPr>
          <w:p w14:paraId="3A63B5A4" w14:textId="77777777" w:rsidR="00473A40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1E3C3683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 manuálu </w:t>
            </w:r>
            <w:r w:rsidR="00582341">
              <w:rPr>
                <w:sz w:val="20"/>
                <w:szCs w:val="20"/>
              </w:rPr>
              <w:t>doplněny msg_cody 261 a 262 (for</w:t>
            </w:r>
            <w:r>
              <w:rPr>
                <w:sz w:val="20"/>
                <w:szCs w:val="20"/>
              </w:rPr>
              <w:t>mát Reponse), které dříve byly prohlášeny za zrušené.</w:t>
            </w:r>
          </w:p>
          <w:p w14:paraId="07040294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261 - </w:t>
            </w:r>
            <w:r w:rsidR="00582341">
              <w:rPr>
                <w:sz w:val="20"/>
                <w:szCs w:val="20"/>
              </w:rPr>
              <w:t>Chyba / potvrzení příjmu zprávy plánované diagramy za stranu spotřeby (B)</w:t>
            </w:r>
          </w:p>
          <w:p w14:paraId="3FE3AA14" w14:textId="77777777" w:rsidR="00473A40" w:rsidRDefault="00473A40" w:rsidP="0058234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262 - </w:t>
            </w:r>
            <w:r w:rsidR="00582341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787" w:type="dxa"/>
          </w:tcPr>
          <w:p w14:paraId="1C009197" w14:textId="77777777" w:rsidR="00473A40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A97E2C" w14:paraId="18722FE3" w14:textId="77777777" w:rsidTr="007521BA">
        <w:trPr>
          <w:trHeight w:val="255"/>
        </w:trPr>
        <w:tc>
          <w:tcPr>
            <w:tcW w:w="1139" w:type="dxa"/>
          </w:tcPr>
          <w:p w14:paraId="5007BBF5" w14:textId="77777777" w:rsidR="00A97E2C" w:rsidRDefault="00A97E2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13.11.2011</w:t>
            </w:r>
          </w:p>
        </w:tc>
        <w:tc>
          <w:tcPr>
            <w:tcW w:w="7146" w:type="dxa"/>
          </w:tcPr>
          <w:p w14:paraId="53C29160" w14:textId="77777777" w:rsidR="00A97E2C" w:rsidRDefault="00A97E2C" w:rsidP="00D377C4">
            <w:pPr>
              <w:rPr>
                <w:sz w:val="20"/>
                <w:szCs w:val="20"/>
              </w:rPr>
            </w:pPr>
            <w:r w:rsidRPr="00A97E2C">
              <w:rPr>
                <w:sz w:val="20"/>
                <w:szCs w:val="20"/>
              </w:rPr>
              <w:t>Definice zprávy ISOTEDATA - byla opravena restrikce povoleného formátu hodnot u atributu period elementu Data.</w:t>
            </w:r>
          </w:p>
        </w:tc>
        <w:tc>
          <w:tcPr>
            <w:tcW w:w="787" w:type="dxa"/>
          </w:tcPr>
          <w:p w14:paraId="6A4FF4E0" w14:textId="77777777" w:rsidR="00A97E2C" w:rsidRDefault="00A97E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974D3D" w14:paraId="1683B90B" w14:textId="77777777" w:rsidTr="007521BA">
        <w:trPr>
          <w:trHeight w:val="255"/>
        </w:trPr>
        <w:tc>
          <w:tcPr>
            <w:tcW w:w="1139" w:type="dxa"/>
          </w:tcPr>
          <w:p w14:paraId="6FA3CA43" w14:textId="77777777" w:rsidR="00974D3D" w:rsidRDefault="00974D3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26.11.2011</w:t>
            </w:r>
          </w:p>
        </w:tc>
        <w:tc>
          <w:tcPr>
            <w:tcW w:w="7146" w:type="dxa"/>
          </w:tcPr>
          <w:p w14:paraId="79937262" w14:textId="77777777" w:rsidR="00974D3D" w:rsidRDefault="00974D3D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 souvislosti se změnou legislativy pro změnu dodavatele byly provedeny následujícíc úpravy formátu zpráv:</w:t>
            </w:r>
          </w:p>
          <w:p w14:paraId="289818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MASTERDATA:</w:t>
            </w:r>
          </w:p>
          <w:p w14:paraId="6DE3886D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nepovinných atributů chs-type, contract-type, rejection-reason, chs-reason na úrovni elementu Data.</w:t>
            </w:r>
          </w:p>
          <w:p w14:paraId="4CF5ABE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nepovinného elementu Activity s atributy type, party, date-time, comment, reason .</w:t>
            </w:r>
          </w:p>
          <w:p w14:paraId="07D032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</w:t>
            </w:r>
            <w:r w:rsidR="0016739D">
              <w:rPr>
                <w:sz w:val="20"/>
                <w:szCs w:val="20"/>
              </w:rPr>
              <w:t>a</w:t>
            </w:r>
            <w:r>
              <w:rPr>
                <w:sz w:val="20"/>
                <w:szCs w:val="20"/>
              </w:rPr>
              <w:t>ge-code o hodnoty:</w:t>
            </w:r>
          </w:p>
          <w:p w14:paraId="591D0FF6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138 - </w:t>
            </w:r>
            <w:r w:rsidRPr="00974D3D">
              <w:rPr>
                <w:sz w:val="20"/>
                <w:szCs w:val="20"/>
              </w:rPr>
              <w:t>Požadavek na pozastavení procesu změny dodavatele</w:t>
            </w:r>
          </w:p>
          <w:p w14:paraId="4AFA382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148 - </w:t>
            </w:r>
            <w:r w:rsidRPr="00974D3D">
              <w:rPr>
                <w:sz w:val="20"/>
                <w:szCs w:val="20"/>
              </w:rPr>
              <w:t>Opis zprávy s požadavkem na pozastavení procesu změny dodavatele</w:t>
            </w:r>
          </w:p>
          <w:p w14:paraId="7C48ACD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150 - </w:t>
            </w:r>
            <w:r w:rsidRPr="00974D3D">
              <w:rPr>
                <w:sz w:val="20"/>
                <w:szCs w:val="20"/>
              </w:rPr>
              <w:t>Potvrzení souhlasu zákazníka se změnou dodavatele</w:t>
            </w:r>
          </w:p>
          <w:p w14:paraId="0B1CC127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158 - </w:t>
            </w:r>
            <w:r w:rsidRPr="00974D3D">
              <w:rPr>
                <w:sz w:val="20"/>
                <w:szCs w:val="20"/>
              </w:rPr>
              <w:t>Opis potvrzení souhlasu zákazníka se změnou dodavatele</w:t>
            </w:r>
          </w:p>
          <w:p w14:paraId="692ABC6C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178 - </w:t>
            </w:r>
            <w:r w:rsidRPr="00974D3D">
              <w:rPr>
                <w:sz w:val="20"/>
                <w:szCs w:val="20"/>
              </w:rPr>
              <w:t>Výsledky posouzení žádosti o změnu dodavatele</w:t>
            </w:r>
          </w:p>
          <w:p w14:paraId="278B7179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179 - </w:t>
            </w:r>
            <w:r w:rsidRPr="00974D3D">
              <w:rPr>
                <w:sz w:val="20"/>
                <w:szCs w:val="20"/>
              </w:rPr>
              <w:t>Informace o změně dodavatele na další dotčené subjekty zúčtování</w:t>
            </w:r>
          </w:p>
          <w:p w14:paraId="2B8CFA9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182 - </w:t>
            </w:r>
            <w:r w:rsidRPr="00974D3D">
              <w:rPr>
                <w:sz w:val="20"/>
                <w:szCs w:val="20"/>
              </w:rPr>
              <w:t>Opis potvrzení/zamítnutí převzetí odpovědnosti za odchylku ze strany SZ</w:t>
            </w:r>
          </w:p>
          <w:p w14:paraId="5A75245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183 - </w:t>
            </w:r>
            <w:r w:rsidRPr="00974D3D">
              <w:rPr>
                <w:sz w:val="20"/>
                <w:szCs w:val="20"/>
              </w:rPr>
              <w:t>Žádost o prodloužení/zkrácení dodávky na OPM</w:t>
            </w:r>
          </w:p>
          <w:p w14:paraId="5B0079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185 - </w:t>
            </w:r>
            <w:r w:rsidRPr="00974D3D">
              <w:rPr>
                <w:sz w:val="20"/>
                <w:szCs w:val="20"/>
              </w:rPr>
              <w:t>Opis prodloužení/zkrácení dodávky</w:t>
            </w:r>
          </w:p>
          <w:p w14:paraId="3C4E41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186 - </w:t>
            </w:r>
            <w:r w:rsidRPr="00974D3D">
              <w:rPr>
                <w:sz w:val="20"/>
                <w:szCs w:val="20"/>
              </w:rPr>
              <w:t>Potvrzení převzetí odpovědnosti za odchylku při prodloužení/zkrácení dodávky na OPM</w:t>
            </w:r>
          </w:p>
          <w:p w14:paraId="2122B923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188 - </w:t>
            </w:r>
            <w:r w:rsidRPr="00974D3D">
              <w:rPr>
                <w:sz w:val="20"/>
                <w:szCs w:val="20"/>
              </w:rPr>
              <w:t>Opis potvrzení převzetí odpovědnosti za odchylku při prodloužení/zkrácení dodávky na OPM</w:t>
            </w:r>
          </w:p>
          <w:p w14:paraId="4C2541A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189 - </w:t>
            </w:r>
            <w:r w:rsidRPr="00974D3D">
              <w:rPr>
                <w:sz w:val="20"/>
                <w:szCs w:val="20"/>
              </w:rPr>
              <w:t>Potvrzení prodloužení/zkrácení dodávky ze strany PDS</w:t>
            </w:r>
          </w:p>
          <w:p w14:paraId="4C5406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191 - </w:t>
            </w:r>
            <w:r w:rsidRPr="00974D3D">
              <w:rPr>
                <w:sz w:val="20"/>
                <w:szCs w:val="20"/>
              </w:rPr>
              <w:t>Opis potvrzení prodloužení/zkrácení dodávky ze strany PDS</w:t>
            </w:r>
          </w:p>
          <w:p w14:paraId="4E9682C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274 - </w:t>
            </w:r>
            <w:r w:rsidRPr="00974D3D">
              <w:rPr>
                <w:sz w:val="20"/>
                <w:szCs w:val="20"/>
              </w:rPr>
              <w:t>Potvrzení/zamítnutí převzetí odpovědnosti za odchylku při změně subjektu zúčtování na OPM</w:t>
            </w:r>
          </w:p>
          <w:p w14:paraId="7F22DF21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276 - </w:t>
            </w:r>
            <w:r w:rsidRPr="00974D3D">
              <w:rPr>
                <w:sz w:val="20"/>
                <w:szCs w:val="20"/>
              </w:rPr>
              <w:t>Opis potvrzení/zamítnutí převzetí odpovědnosti za odchylku při změně subjektu zúčtování na OPM</w:t>
            </w:r>
          </w:p>
          <w:p w14:paraId="77D6FDF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RESPONSE:</w:t>
            </w:r>
          </w:p>
          <w:p w14:paraId="0DD97B5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messge-code o hodnoty:</w:t>
            </w:r>
          </w:p>
          <w:p w14:paraId="6B5DA2A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144 - </w:t>
            </w:r>
            <w:r w:rsidRPr="00974D3D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  <w:p w14:paraId="0234D5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157 - </w:t>
            </w:r>
            <w:r w:rsidRPr="00974D3D">
              <w:rPr>
                <w:sz w:val="20"/>
                <w:szCs w:val="20"/>
              </w:rPr>
              <w:t>Potvrzení přijetí/odmítnutí zprávy s potvrzením souhlasu zákazníka se změnou dodavatele</w:t>
            </w:r>
          </w:p>
          <w:p w14:paraId="3FE20AE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181 - </w:t>
            </w:r>
            <w:r w:rsidRPr="00974D3D">
              <w:rPr>
                <w:sz w:val="20"/>
                <w:szCs w:val="20"/>
              </w:rPr>
              <w:t>Potvrzení potvrzení/zamítnutí převzetí odpovědnosti za odchylku ze strany SZ</w:t>
            </w:r>
          </w:p>
          <w:p w14:paraId="5DC9935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184 - </w:t>
            </w:r>
            <w:r w:rsidRPr="00974D3D">
              <w:rPr>
                <w:sz w:val="20"/>
                <w:szCs w:val="20"/>
              </w:rPr>
              <w:t>Potvrzení/chyba v žádosti o prodloužení/zkrácení dodávky</w:t>
            </w:r>
          </w:p>
          <w:p w14:paraId="19275E4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187 - </w:t>
            </w:r>
            <w:r w:rsidRPr="00974D3D">
              <w:rPr>
                <w:sz w:val="20"/>
                <w:szCs w:val="20"/>
              </w:rPr>
              <w:t>Potvrzení/chyba v potvrzení převzetí odpovědnosti za odchylku při prodloužení/zkrácení dodávky na OPM</w:t>
            </w:r>
          </w:p>
          <w:p w14:paraId="1657CD0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190 - </w:t>
            </w:r>
            <w:r w:rsidRPr="00974D3D">
              <w:rPr>
                <w:sz w:val="20"/>
                <w:szCs w:val="20"/>
              </w:rPr>
              <w:t>Potvrzení/chyba v potvrzení prodloužení/zkrácení dodávky ze strany PDS</w:t>
            </w:r>
          </w:p>
          <w:p w14:paraId="4161C1EA" w14:textId="77777777" w:rsidR="00974D3D" w:rsidRPr="00A97E2C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275 - </w:t>
            </w:r>
            <w:r w:rsidRPr="00974D3D">
              <w:rPr>
                <w:sz w:val="20"/>
                <w:szCs w:val="20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787" w:type="dxa"/>
          </w:tcPr>
          <w:p w14:paraId="5E58FA35" w14:textId="77777777" w:rsidR="00974D3D" w:rsidRDefault="00FD23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37E18054" w14:textId="77777777" w:rsidTr="007521BA">
        <w:trPr>
          <w:trHeight w:val="255"/>
        </w:trPr>
        <w:tc>
          <w:tcPr>
            <w:tcW w:w="1139" w:type="dxa"/>
          </w:tcPr>
          <w:p w14:paraId="565EA327" w14:textId="77777777" w:rsidR="0018159D" w:rsidRDefault="0018159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13.12.2011</w:t>
            </w:r>
          </w:p>
        </w:tc>
        <w:tc>
          <w:tcPr>
            <w:tcW w:w="7146" w:type="dxa"/>
          </w:tcPr>
          <w:p w14:paraId="07A5E5F0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rozšíření enemerace povolených hodnot u atributu reason (Data-&gt;Activity) o hodnoty:</w:t>
            </w:r>
          </w:p>
          <w:p w14:paraId="0272E8B4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AR9  - </w:t>
            </w:r>
            <w:r w:rsidRPr="0018159D">
              <w:rPr>
                <w:sz w:val="20"/>
                <w:szCs w:val="20"/>
              </w:rPr>
              <w:t>Neměřený odběr  - OPM bez registrace v CS OTE</w:t>
            </w:r>
          </w:p>
        </w:tc>
        <w:tc>
          <w:tcPr>
            <w:tcW w:w="787" w:type="dxa"/>
          </w:tcPr>
          <w:p w14:paraId="0D5603EE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75B1733C" w14:textId="77777777" w:rsidTr="007521BA">
        <w:trPr>
          <w:trHeight w:val="255"/>
        </w:trPr>
        <w:tc>
          <w:tcPr>
            <w:tcW w:w="1139" w:type="dxa"/>
          </w:tcPr>
          <w:p w14:paraId="6104F032" w14:textId="77777777" w:rsidR="0018159D" w:rsidRDefault="001815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13.12.2011</w:t>
            </w:r>
          </w:p>
        </w:tc>
        <w:tc>
          <w:tcPr>
            <w:tcW w:w="7146" w:type="dxa"/>
          </w:tcPr>
          <w:p w14:paraId="157F88FB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změna povinnosti elementu Party z required na optional.</w:t>
            </w:r>
          </w:p>
        </w:tc>
        <w:tc>
          <w:tcPr>
            <w:tcW w:w="787" w:type="dxa"/>
          </w:tcPr>
          <w:p w14:paraId="58B6BE5A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D7225B" w14:paraId="06A14C3F" w14:textId="77777777" w:rsidTr="007521BA">
        <w:trPr>
          <w:trHeight w:val="255"/>
        </w:trPr>
        <w:tc>
          <w:tcPr>
            <w:tcW w:w="1139" w:type="dxa"/>
          </w:tcPr>
          <w:p w14:paraId="339EBE42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6BF5AE62" w14:textId="77777777" w:rsidR="00D7225B" w:rsidRDefault="00D7225B" w:rsidP="00D7225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CDSIDIS - změna maximálního počtu znaků u atributu name elementu MP ze 30 na 12.</w:t>
            </w:r>
          </w:p>
        </w:tc>
        <w:tc>
          <w:tcPr>
            <w:tcW w:w="787" w:type="dxa"/>
          </w:tcPr>
          <w:p w14:paraId="4B2FDF96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D7225B" w14:paraId="2C562B5A" w14:textId="77777777" w:rsidTr="007521BA">
        <w:trPr>
          <w:trHeight w:val="255"/>
        </w:trPr>
        <w:tc>
          <w:tcPr>
            <w:tcW w:w="1139" w:type="dxa"/>
          </w:tcPr>
          <w:p w14:paraId="74F6BCB0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38B1A7CB" w14:textId="77777777" w:rsidR="00D7225B" w:rsidRDefault="00D7225B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</w:t>
            </w:r>
            <w:r w:rsidR="00D11168">
              <w:rPr>
                <w:sz w:val="20"/>
                <w:szCs w:val="20"/>
              </w:rPr>
              <w:t xml:space="preserve"> ZTR a DP6, které se použvají pouze pro komoditu plyn.</w:t>
            </w:r>
          </w:p>
        </w:tc>
        <w:tc>
          <w:tcPr>
            <w:tcW w:w="787" w:type="dxa"/>
          </w:tcPr>
          <w:p w14:paraId="127EFA54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FA1C89" w14:paraId="1570DD2D" w14:textId="77777777" w:rsidTr="007521BA">
        <w:trPr>
          <w:trHeight w:val="255"/>
        </w:trPr>
        <w:tc>
          <w:tcPr>
            <w:tcW w:w="1139" w:type="dxa"/>
          </w:tcPr>
          <w:p w14:paraId="00C9F670" w14:textId="77777777" w:rsidR="00FA1C89" w:rsidRDefault="00FA1C89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9.3.2012</w:t>
            </w:r>
          </w:p>
        </w:tc>
        <w:tc>
          <w:tcPr>
            <w:tcW w:w="7146" w:type="dxa"/>
          </w:tcPr>
          <w:p w14:paraId="5EFFD8E3" w14:textId="77777777" w:rsidR="00FA1C89" w:rsidRDefault="00FA1C89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CDSDATA - na základě podnětu od účastníka trhu provedena oprava popopisku u rolí profilu GN3 a GN4.</w:t>
            </w:r>
          </w:p>
        </w:tc>
        <w:tc>
          <w:tcPr>
            <w:tcW w:w="787" w:type="dxa"/>
          </w:tcPr>
          <w:p w14:paraId="18307122" w14:textId="77777777" w:rsidR="00FA1C89" w:rsidRDefault="00FA1C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16739D" w14:paraId="4EA89056" w14:textId="77777777" w:rsidTr="007521BA">
        <w:trPr>
          <w:trHeight w:val="255"/>
        </w:trPr>
        <w:tc>
          <w:tcPr>
            <w:tcW w:w="1139" w:type="dxa"/>
          </w:tcPr>
          <w:p w14:paraId="25E1C73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20.4.2012</w:t>
            </w:r>
          </w:p>
        </w:tc>
        <w:tc>
          <w:tcPr>
            <w:tcW w:w="7146" w:type="dxa"/>
          </w:tcPr>
          <w:p w14:paraId="61A34CFC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Zavedena nový formát zprávy COMMONMARKETREQ pro vyzvedávání asynchronních zpráv pro službu MarketService. Zprávě je věnována samostatná kapitola.</w:t>
            </w:r>
          </w:p>
          <w:p w14:paraId="50CD438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ze zavedením bylo provedeno změna definice zprávy RESPONSE. Enumerace atributu  message-code byla rozšířena o hodnoty:</w:t>
            </w:r>
          </w:p>
          <w:p w14:paraId="6DA36B2D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924 - </w:t>
            </w:r>
            <w:r w:rsidRPr="0016739D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  <w:p w14:paraId="315389D8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996 - </w:t>
            </w:r>
            <w:r w:rsidRPr="0016739D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787" w:type="dxa"/>
          </w:tcPr>
          <w:p w14:paraId="6CDBFDE8" w14:textId="77777777" w:rsidR="0016739D" w:rsidRDefault="001673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5B6157" w14:paraId="1D29B8AB" w14:textId="77777777" w:rsidTr="007521BA">
        <w:trPr>
          <w:trHeight w:val="255"/>
        </w:trPr>
        <w:tc>
          <w:tcPr>
            <w:tcW w:w="1139" w:type="dxa"/>
          </w:tcPr>
          <w:p w14:paraId="33B6122D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6AE42781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změny:</w:t>
            </w:r>
          </w:p>
          <w:p w14:paraId="4DCC73ED" w14:textId="77777777" w:rsidR="002D1CEC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</w:t>
            </w:r>
            <w:r w:rsidR="002D1CEC">
              <w:rPr>
                <w:sz w:val="20"/>
                <w:szCs w:val="20"/>
              </w:rPr>
              <w:t>o hodnotu:</w:t>
            </w:r>
          </w:p>
          <w:p w14:paraId="378832E0" w14:textId="77777777" w:rsidR="002D1CEC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373 - </w:t>
            </w:r>
            <w:r w:rsidRPr="002D1CEC">
              <w:rPr>
                <w:sz w:val="20"/>
                <w:szCs w:val="20"/>
              </w:rPr>
              <w:t>Výpis OPM dle služby</w:t>
            </w:r>
          </w:p>
          <w:p w14:paraId="7F1484CD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B6157">
              <w:rPr>
                <w:sz w:val="20"/>
                <w:szCs w:val="20"/>
              </w:rPr>
              <w:t xml:space="preserve">- přidání nepovinného atributu </w:t>
            </w:r>
            <w:r w:rsidR="00BD36AD" w:rsidRPr="00BD36AD">
              <w:rPr>
                <w:i/>
                <w:sz w:val="20"/>
                <w:szCs w:val="20"/>
              </w:rPr>
              <w:t>date-time</w:t>
            </w:r>
            <w:r w:rsidR="005B6157"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Workflow</w:t>
            </w:r>
          </w:p>
          <w:p w14:paraId="5137ACF9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.- rozšíření enumerace povolených hodnot u atributu </w:t>
            </w:r>
            <w:r w:rsidR="00BD36AD" w:rsidRPr="00BD36AD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="00BD36AD" w:rsidRPr="00BD36A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FF3BA13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P1 - </w:t>
            </w:r>
            <w:r w:rsidRPr="005B6157">
              <w:rPr>
                <w:sz w:val="20"/>
                <w:szCs w:val="20"/>
              </w:rPr>
              <w:t>Prodloužení dodávek na OPM</w:t>
            </w:r>
          </w:p>
          <w:p w14:paraId="24366124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Z2 - </w:t>
            </w:r>
            <w:r w:rsidRPr="005B6157">
              <w:rPr>
                <w:sz w:val="20"/>
                <w:szCs w:val="20"/>
              </w:rPr>
              <w:t>Zkrácení dodávek na OPM</w:t>
            </w:r>
          </w:p>
          <w:p w14:paraId="55396DAE" w14:textId="77777777" w:rsidR="002D1CEC" w:rsidRDefault="005B6157" w:rsidP="005B615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 </w:t>
            </w:r>
            <w:r w:rsidR="00BD36AD" w:rsidRPr="00BD36AD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elememtu </w:t>
            </w:r>
            <w:r w:rsidR="00BD36AD" w:rsidRPr="00BD36AD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hodnotu</w:t>
            </w:r>
            <w:r w:rsidR="002D1CEC">
              <w:rPr>
                <w:sz w:val="20"/>
                <w:szCs w:val="20"/>
              </w:rPr>
              <w:t>:</w:t>
            </w:r>
          </w:p>
          <w:p w14:paraId="1731909E" w14:textId="77777777" w:rsidR="005B6157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="005B6157">
              <w:rPr>
                <w:sz w:val="20"/>
                <w:szCs w:val="20"/>
              </w:rPr>
              <w:t xml:space="preserve">ARA - </w:t>
            </w:r>
            <w:r w:rsidR="005B6157" w:rsidRPr="005B6157">
              <w:rPr>
                <w:bCs/>
                <w:sz w:val="20"/>
                <w:szCs w:val="20"/>
              </w:rPr>
              <w:t>Nepodání žádosti o připojení</w:t>
            </w:r>
            <w:r w:rsidR="005B6157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385C02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36D2D3C9" w14:textId="77777777" w:rsidTr="007521BA">
        <w:trPr>
          <w:trHeight w:val="255"/>
        </w:trPr>
        <w:tc>
          <w:tcPr>
            <w:tcW w:w="1139" w:type="dxa"/>
          </w:tcPr>
          <w:p w14:paraId="649E2E71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23689957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RESPONSE - byly provedeny následující změny:</w:t>
            </w:r>
          </w:p>
          <w:p w14:paraId="7ECF74D8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77C2854A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372 - </w:t>
            </w:r>
            <w:r w:rsidRPr="002D1CEC">
              <w:rPr>
                <w:sz w:val="20"/>
                <w:szCs w:val="20"/>
              </w:rPr>
              <w:t>Potvrzení/chyba v požadavku na výpis OPM dle služby</w:t>
            </w:r>
          </w:p>
          <w:p w14:paraId="7C806DC7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nepovinného atributu </w:t>
            </w:r>
            <w:r>
              <w:rPr>
                <w:i/>
                <w:sz w:val="20"/>
                <w:szCs w:val="20"/>
              </w:rPr>
              <w:t xml:space="preserve">block.id </w:t>
            </w:r>
            <w:r>
              <w:rPr>
                <w:sz w:val="20"/>
                <w:szCs w:val="20"/>
              </w:rPr>
              <w:t xml:space="preserve">do elementu </w:t>
            </w:r>
            <w:r>
              <w:rPr>
                <w:i/>
                <w:sz w:val="20"/>
                <w:szCs w:val="20"/>
              </w:rPr>
              <w:t>Reason</w:t>
            </w:r>
          </w:p>
        </w:tc>
        <w:tc>
          <w:tcPr>
            <w:tcW w:w="787" w:type="dxa"/>
          </w:tcPr>
          <w:p w14:paraId="66005BE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2EBD7E46" w14:textId="77777777" w:rsidTr="007521BA">
        <w:trPr>
          <w:trHeight w:val="255"/>
        </w:trPr>
        <w:tc>
          <w:tcPr>
            <w:tcW w:w="1139" w:type="dxa"/>
          </w:tcPr>
          <w:p w14:paraId="51138D33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61CCCCB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CDSREQ - byly provedeny následující změny:</w:t>
            </w:r>
          </w:p>
          <w:p w14:paraId="49E97DD5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D8D3869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371 - </w:t>
            </w:r>
            <w:r w:rsidRPr="002D1CEC">
              <w:rPr>
                <w:sz w:val="20"/>
                <w:szCs w:val="20"/>
              </w:rPr>
              <w:t>Požadavek na výpis OPM dle služby</w:t>
            </w:r>
          </w:p>
          <w:p w14:paraId="4DB9DA6D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nepovinných atributů </w:t>
            </w:r>
            <w:r w:rsidR="00BD36AD" w:rsidRPr="00BD36AD">
              <w:rPr>
                <w:i/>
                <w:sz w:val="20"/>
                <w:szCs w:val="20"/>
              </w:rPr>
              <w:t>rut-identification</w:t>
            </w:r>
            <w:r>
              <w:rPr>
                <w:sz w:val="20"/>
                <w:szCs w:val="20"/>
              </w:rPr>
              <w:t xml:space="preserve"> a </w:t>
            </w:r>
            <w:r w:rsidR="00BD36AD" w:rsidRPr="00BD36AD">
              <w:rPr>
                <w:i/>
                <w:sz w:val="20"/>
                <w:szCs w:val="20"/>
              </w:rPr>
              <w:t>service</w:t>
            </w:r>
            <w:r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Location</w:t>
            </w:r>
          </w:p>
        </w:tc>
        <w:tc>
          <w:tcPr>
            <w:tcW w:w="787" w:type="dxa"/>
          </w:tcPr>
          <w:p w14:paraId="6DFD6FF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1A59BE" w14:paraId="08F23092" w14:textId="77777777" w:rsidTr="007521BA">
        <w:trPr>
          <w:trHeight w:val="255"/>
        </w:trPr>
        <w:tc>
          <w:tcPr>
            <w:tcW w:w="1139" w:type="dxa"/>
          </w:tcPr>
          <w:p w14:paraId="36A1FC9A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F646A1F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RoleTypeList byl doplněn o hodnoty:</w:t>
            </w:r>
          </w:p>
          <w:p w14:paraId="4A4820B8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 A36 - </w:t>
            </w:r>
            <w:r w:rsidR="00BD36AD" w:rsidRPr="00BD36AD">
              <w:rPr>
                <w:sz w:val="20"/>
                <w:szCs w:val="20"/>
              </w:rPr>
              <w:t>Coordinated capacity Operator</w:t>
            </w:r>
          </w:p>
          <w:p w14:paraId="4C1C1D9E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C01 -  </w:t>
            </w:r>
            <w:r w:rsidRPr="001A59BE">
              <w:rPr>
                <w:sz w:val="20"/>
                <w:szCs w:val="20"/>
              </w:rPr>
              <w:t>Market Coupling Operator / Price coupling system</w:t>
            </w:r>
          </w:p>
        </w:tc>
        <w:tc>
          <w:tcPr>
            <w:tcW w:w="787" w:type="dxa"/>
          </w:tcPr>
          <w:p w14:paraId="6DA90A0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V1.23</w:t>
            </w:r>
          </w:p>
        </w:tc>
      </w:tr>
      <w:tr w:rsidR="001A59BE" w14:paraId="748A924E" w14:textId="77777777" w:rsidTr="007521BA">
        <w:trPr>
          <w:trHeight w:val="255"/>
        </w:trPr>
        <w:tc>
          <w:tcPr>
            <w:tcW w:w="1139" w:type="dxa"/>
          </w:tcPr>
          <w:p w14:paraId="4E3E00EB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3BB613D5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5323B1C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904 -</w:t>
            </w:r>
            <w:r>
              <w:rPr>
                <w:sz w:val="20"/>
                <w:szCs w:val="20"/>
              </w:rPr>
              <w:t xml:space="preserve"> Zpoždění zveřejnění ATC hodnot</w:t>
            </w:r>
          </w:p>
          <w:p w14:paraId="1B67687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905 - Posunutí uzávěrky příjmu nabídek DT </w:t>
            </w:r>
          </w:p>
          <w:p w14:paraId="691EB8C0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906 - Zpožděn</w:t>
            </w:r>
            <w:r>
              <w:rPr>
                <w:sz w:val="20"/>
                <w:szCs w:val="20"/>
              </w:rPr>
              <w:t>í výsledků DT</w:t>
            </w:r>
          </w:p>
          <w:p w14:paraId="5AA287B3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907 - Zpoždění výsledků DT, možnost rozpojení </w:t>
            </w:r>
          </w:p>
          <w:p w14:paraId="283CB1B9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908 - Rozpojení trhů {Decoupling}</w:t>
            </w:r>
          </w:p>
          <w:p w14:paraId="3B7ADBED" w14:textId="77777777" w:rsidR="001A59BE" w:rsidRDefault="001A59BE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Nové kódy zpráv budou </w:t>
            </w:r>
            <w:r w:rsidR="00E5092C">
              <w:rPr>
                <w:sz w:val="20"/>
                <w:szCs w:val="20"/>
              </w:rPr>
              <w:t>využívány od 1.9.2012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353E52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4A828239" w14:textId="77777777" w:rsidTr="007521BA">
        <w:trPr>
          <w:trHeight w:val="255"/>
        </w:trPr>
        <w:tc>
          <w:tcPr>
            <w:tcW w:w="1139" w:type="dxa"/>
          </w:tcPr>
          <w:p w14:paraId="031BC0D6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5AC18704" w14:textId="77777777" w:rsidR="00E5092C" w:rsidRDefault="00E5092C" w:rsidP="009E26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přidán nepovinný atributu </w:t>
            </w:r>
            <w:r w:rsidR="00EF668F">
              <w:rPr>
                <w:i/>
                <w:sz w:val="20"/>
                <w:szCs w:val="20"/>
              </w:rPr>
              <w:t>rut</w:t>
            </w:r>
            <w:r w:rsidR="0076227C">
              <w:rPr>
                <w:i/>
                <w:sz w:val="20"/>
                <w:szCs w:val="20"/>
              </w:rPr>
              <w:t>-s</w:t>
            </w:r>
            <w:r w:rsidRPr="00BD36AD">
              <w:rPr>
                <w:i/>
                <w:sz w:val="20"/>
                <w:szCs w:val="20"/>
              </w:rPr>
              <w:t>ervice</w:t>
            </w:r>
            <w:r>
              <w:rPr>
                <w:sz w:val="20"/>
                <w:szCs w:val="20"/>
              </w:rPr>
              <w:t xml:space="preserve"> do elementu </w:t>
            </w:r>
            <w:r w:rsidRPr="00BD36AD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>.</w:t>
            </w:r>
            <w:r w:rsidR="009E263C">
              <w:rPr>
                <w:i/>
                <w:sz w:val="20"/>
                <w:szCs w:val="20"/>
              </w:rPr>
              <w:t xml:space="preserve"> </w:t>
            </w:r>
            <w:r w:rsidR="009E263C">
              <w:rPr>
                <w:sz w:val="20"/>
                <w:szCs w:val="20"/>
              </w:rPr>
              <w:t>Příslušný komunikační scénář (msg_codes 371, 372, 373) bude používaný od 1.9.2012.</w:t>
            </w:r>
          </w:p>
        </w:tc>
        <w:tc>
          <w:tcPr>
            <w:tcW w:w="787" w:type="dxa"/>
          </w:tcPr>
          <w:p w14:paraId="4D6583EA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6843F478" w14:textId="77777777" w:rsidTr="007521BA">
        <w:trPr>
          <w:trHeight w:val="255"/>
        </w:trPr>
        <w:tc>
          <w:tcPr>
            <w:tcW w:w="1139" w:type="dxa"/>
          </w:tcPr>
          <w:p w14:paraId="0BCA92DC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7570C6B4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Defice zprávy SFVOTBILLING, SFVOTCLAIM a SFVOTCONFDATA - enumerace povolených hodnot atributu tradeType byla doplněna o hodnoty:</w:t>
            </w:r>
          </w:p>
          <w:p w14:paraId="0283DDDB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SD</w:t>
            </w:r>
            <w:r w:rsidRPr="00E5092C">
              <w:rPr>
                <w:sz w:val="20"/>
                <w:szCs w:val="20"/>
              </w:rPr>
              <w:t>- - Shipping na DT – odběr</w:t>
            </w:r>
          </w:p>
          <w:p w14:paraId="17E2D4C8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E5092C">
              <w:rPr>
                <w:sz w:val="20"/>
                <w:szCs w:val="20"/>
              </w:rPr>
              <w:t>SD+ - Shipping na DT - dodávka</w:t>
            </w:r>
          </w:p>
          <w:p w14:paraId="7409B54D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typy obchodů budou používány od 1.9.2012.</w:t>
            </w:r>
          </w:p>
        </w:tc>
        <w:tc>
          <w:tcPr>
            <w:tcW w:w="787" w:type="dxa"/>
          </w:tcPr>
          <w:p w14:paraId="337D481B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064035" w14:paraId="7991098E" w14:textId="77777777" w:rsidTr="007521BA">
        <w:trPr>
          <w:trHeight w:val="255"/>
        </w:trPr>
        <w:tc>
          <w:tcPr>
            <w:tcW w:w="1139" w:type="dxa"/>
          </w:tcPr>
          <w:p w14:paraId="1206966F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24.8.2012</w:t>
            </w:r>
          </w:p>
        </w:tc>
        <w:tc>
          <w:tcPr>
            <w:tcW w:w="7146" w:type="dxa"/>
          </w:tcPr>
          <w:p w14:paraId="21C5D6F3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3DD3EBB7" w14:textId="77777777" w:rsidR="00064035" w:rsidRPr="001A59BE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909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Pr="00064035">
              <w:rPr>
                <w:sz w:val="20"/>
                <w:szCs w:val="20"/>
              </w:rPr>
              <w:t>Nulové ATC hodnoty</w:t>
            </w:r>
          </w:p>
          <w:p w14:paraId="0606913E" w14:textId="77777777" w:rsidR="00064035" w:rsidRDefault="00064035" w:rsidP="0006403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910</w:t>
            </w:r>
            <w:r w:rsidRPr="001A59BE">
              <w:rPr>
                <w:sz w:val="20"/>
                <w:szCs w:val="20"/>
              </w:rPr>
              <w:t xml:space="preserve"> - </w:t>
            </w: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787" w:type="dxa"/>
          </w:tcPr>
          <w:p w14:paraId="44FEAF1F" w14:textId="77777777" w:rsidR="00064035" w:rsidRDefault="0006403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</w:tc>
      </w:tr>
      <w:tr w:rsidR="00CD731E" w14:paraId="5681751B" w14:textId="77777777" w:rsidTr="007521BA">
        <w:trPr>
          <w:trHeight w:val="255"/>
        </w:trPr>
        <w:tc>
          <w:tcPr>
            <w:tcW w:w="1139" w:type="dxa"/>
          </w:tcPr>
          <w:p w14:paraId="4C288FD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4B23CDC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v souvislosti se změnou legislativy byly provedeny následující úpravy:</w:t>
            </w:r>
          </w:p>
          <w:p w14:paraId="37992EF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 nepovinný atribut </w:t>
            </w:r>
            <w:r w:rsidRPr="00983C1C">
              <w:rPr>
                <w:i/>
                <w:sz w:val="20"/>
                <w:szCs w:val="20"/>
              </w:rPr>
              <w:t>contract-negotiation-type</w:t>
            </w:r>
            <w:r>
              <w:rPr>
                <w:sz w:val="20"/>
                <w:szCs w:val="20"/>
              </w:rPr>
              <w:t xml:space="preserve"> - Z</w:t>
            </w:r>
            <w:r w:rsidRPr="00CD731E">
              <w:rPr>
                <w:sz w:val="20"/>
                <w:szCs w:val="20"/>
              </w:rPr>
              <w:t>působ uzavření smlouvy</w:t>
            </w:r>
            <w:r>
              <w:rPr>
                <w:sz w:val="20"/>
                <w:szCs w:val="20"/>
              </w:rPr>
              <w:t xml:space="preserve"> na úrovni elementu </w:t>
            </w:r>
          </w:p>
          <w:p w14:paraId="0AACA3D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reason elementu Activity byla rozšířena o hodnoty:</w:t>
            </w:r>
          </w:p>
          <w:p w14:paraId="1C1703B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ARB – </w:t>
            </w:r>
            <w:r w:rsidRPr="00CD731E">
              <w:rPr>
                <w:sz w:val="20"/>
                <w:szCs w:val="20"/>
              </w:rPr>
              <w:t>nesprávná výše požadované rezervované kapacity</w:t>
            </w:r>
          </w:p>
          <w:p w14:paraId="39F75B2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ARC – </w:t>
            </w:r>
            <w:r w:rsidRPr="00CD731E">
              <w:rPr>
                <w:sz w:val="20"/>
                <w:szCs w:val="20"/>
              </w:rPr>
              <w:t>dřívější datum počátku distribuce el. než v žádosti</w:t>
            </w:r>
          </w:p>
          <w:p w14:paraId="6171AE4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ARD – </w:t>
            </w:r>
            <w:r w:rsidRPr="00CD731E">
              <w:rPr>
                <w:sz w:val="20"/>
                <w:szCs w:val="20"/>
              </w:rPr>
              <w:t>pozdější datum počátku distribuce el. než v žádosti</w:t>
            </w:r>
          </w:p>
          <w:p w14:paraId="6138C1D2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ARE - </w:t>
            </w:r>
            <w:r w:rsidRPr="00CD731E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59708D2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chs-reason elementu Data byla rozšířena o hodnoty:</w:t>
            </w:r>
          </w:p>
          <w:p w14:paraId="4DE4C2C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P2 - </w:t>
            </w:r>
            <w:r w:rsidRPr="00CD731E">
              <w:rPr>
                <w:sz w:val="20"/>
                <w:szCs w:val="20"/>
              </w:rPr>
              <w:t>Prodloužení dodávek na základě odstoupení zákazníka od jiných smluv dle dle § 11a odst. 2 EZ</w:t>
            </w:r>
          </w:p>
          <w:p w14:paraId="5C1208F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V1 - </w:t>
            </w:r>
            <w:r w:rsidRPr="00CD731E">
              <w:rPr>
                <w:sz w:val="20"/>
                <w:szCs w:val="20"/>
              </w:rPr>
              <w:t>Změna dodavatele v nově připojené výrobně</w:t>
            </w:r>
          </w:p>
          <w:p w14:paraId="3AEDD08E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contract-type elementu Data byla rozšířena o hodnoty:</w:t>
            </w:r>
          </w:p>
          <w:p w14:paraId="5066AA9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GBC - </w:t>
            </w:r>
            <w:r w:rsidRPr="00CD731E">
              <w:rPr>
                <w:sz w:val="20"/>
                <w:szCs w:val="20"/>
              </w:rPr>
              <w:t>Výkup elektřiny formou výkupních cen</w:t>
            </w:r>
          </w:p>
          <w:p w14:paraId="0DABE00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FTC - </w:t>
            </w:r>
            <w:r w:rsidRPr="00CD731E">
              <w:rPr>
                <w:sz w:val="20"/>
                <w:szCs w:val="20"/>
              </w:rPr>
              <w:t>Výkup elektřiny formou vynuceného výkupu při zel. bonusu</w:t>
            </w:r>
          </w:p>
          <w:p w14:paraId="15BEB069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MTC - </w:t>
            </w:r>
            <w:r w:rsidRPr="00CD731E">
              <w:rPr>
                <w:sz w:val="20"/>
                <w:szCs w:val="20"/>
              </w:rPr>
              <w:t>Tržní výkup elektřiny</w:t>
            </w:r>
          </w:p>
        </w:tc>
        <w:tc>
          <w:tcPr>
            <w:tcW w:w="787" w:type="dxa"/>
          </w:tcPr>
          <w:p w14:paraId="4F825847" w14:textId="77777777" w:rsidR="00CD731E" w:rsidRDefault="00CD73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A693D" w14:paraId="5D33A25F" w14:textId="77777777" w:rsidTr="007521BA">
        <w:trPr>
          <w:trHeight w:val="255"/>
        </w:trPr>
        <w:tc>
          <w:tcPr>
            <w:tcW w:w="1139" w:type="dxa"/>
          </w:tcPr>
          <w:p w14:paraId="3F767A6E" w14:textId="77777777" w:rsidR="009A693D" w:rsidRDefault="009A693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3F439DD6" w14:textId="77777777" w:rsidR="009A693D" w:rsidRDefault="009A693D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 nový formát zprávy CDSLDSREPORT. Formát bude využíván pro zasílání měsíční výkazu LDS. Novému formátu je věnována zvláštní kapitola.</w:t>
            </w:r>
          </w:p>
        </w:tc>
        <w:tc>
          <w:tcPr>
            <w:tcW w:w="787" w:type="dxa"/>
          </w:tcPr>
          <w:p w14:paraId="200AE659" w14:textId="77777777" w:rsidR="009A693D" w:rsidRDefault="009A693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CD731E" w14:paraId="4E2DE13D" w14:textId="77777777" w:rsidTr="007521BA">
        <w:trPr>
          <w:trHeight w:val="255"/>
        </w:trPr>
        <w:tc>
          <w:tcPr>
            <w:tcW w:w="1139" w:type="dxa"/>
          </w:tcPr>
          <w:p w14:paraId="20E8FFA3" w14:textId="77777777" w:rsidR="00CD731E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5.11.2012</w:t>
            </w:r>
          </w:p>
        </w:tc>
        <w:tc>
          <w:tcPr>
            <w:tcW w:w="7146" w:type="dxa"/>
          </w:tcPr>
          <w:p w14:paraId="25A3E3FD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B6E173C" w14:textId="77777777" w:rsidR="00F93789" w:rsidRPr="001A59B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278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Odpověď na měsíční výkaz LDS</w:t>
            </w:r>
          </w:p>
          <w:p w14:paraId="697E26B8" w14:textId="77777777" w:rsidR="00CD731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281</w:t>
            </w:r>
            <w:r w:rsidRPr="001A59BE">
              <w:rPr>
                <w:sz w:val="20"/>
                <w:szCs w:val="20"/>
              </w:rPr>
              <w:t xml:space="preserve"> - </w:t>
            </w:r>
            <w:r w:rsidR="009A693D" w:rsidRPr="009A693D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787" w:type="dxa"/>
          </w:tcPr>
          <w:p w14:paraId="27A05D74" w14:textId="77777777" w:rsidR="00CD731E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F93789" w14:paraId="40AE3B01" w14:textId="77777777" w:rsidTr="007521BA">
        <w:trPr>
          <w:trHeight w:val="255"/>
        </w:trPr>
        <w:tc>
          <w:tcPr>
            <w:tcW w:w="1139" w:type="dxa"/>
          </w:tcPr>
          <w:p w14:paraId="5126C08B" w14:textId="77777777" w:rsidR="00F93789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56B5771A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0AA6FBC9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280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787" w:type="dxa"/>
          </w:tcPr>
          <w:p w14:paraId="4316119B" w14:textId="77777777" w:rsidR="00F93789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816A05" w14:paraId="61DF28BF" w14:textId="77777777" w:rsidTr="007521BA">
        <w:trPr>
          <w:trHeight w:val="255"/>
        </w:trPr>
        <w:tc>
          <w:tcPr>
            <w:tcW w:w="1139" w:type="dxa"/>
          </w:tcPr>
          <w:p w14:paraId="771A6B14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4B8AD6AD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285A80CB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674 - </w:t>
            </w:r>
            <w:r w:rsidRPr="00816A0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787" w:type="dxa"/>
          </w:tcPr>
          <w:p w14:paraId="330BAC56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D3E09A0" w14:textId="77777777" w:rsidTr="007521BA">
        <w:trPr>
          <w:trHeight w:val="255"/>
        </w:trPr>
        <w:tc>
          <w:tcPr>
            <w:tcW w:w="1139" w:type="dxa"/>
          </w:tcPr>
          <w:p w14:paraId="492B087E" w14:textId="77777777" w:rsidR="00C371F4" w:rsidRPr="00D56416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12F1B333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D7474CE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57B1F566" w14:textId="77777777" w:rsidR="00C371F4" w:rsidRPr="000C585A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61203FD7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3C559339" w14:textId="77777777" w:rsidTr="007521BA">
        <w:trPr>
          <w:trHeight w:val="255"/>
        </w:trPr>
        <w:tc>
          <w:tcPr>
            <w:tcW w:w="1139" w:type="dxa"/>
          </w:tcPr>
          <w:p w14:paraId="400415E4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77C8B2B4" w14:textId="77777777" w:rsidR="00816A05" w:rsidRDefault="00816A05" w:rsidP="00816A05">
            <w:pPr>
              <w:rPr>
                <w:sz w:val="20"/>
                <w:szCs w:val="20"/>
              </w:rPr>
            </w:pPr>
            <w:r w:rsidRPr="000C585A">
              <w:rPr>
                <w:sz w:val="20"/>
                <w:szCs w:val="20"/>
              </w:rPr>
              <w:t xml:space="preserve">Definice zprávy </w:t>
            </w:r>
            <w:r>
              <w:rPr>
                <w:sz w:val="20"/>
                <w:szCs w:val="20"/>
              </w:rPr>
              <w:t>RESPONSE</w:t>
            </w:r>
            <w:r w:rsidRPr="000C585A">
              <w:rPr>
                <w:sz w:val="20"/>
                <w:szCs w:val="20"/>
              </w:rPr>
              <w:t xml:space="preserve"> - rozšíření enumerace povolených hodnot u atributu </w:t>
            </w:r>
            <w:r w:rsidRPr="000C585A">
              <w:rPr>
                <w:i/>
                <w:sz w:val="20"/>
                <w:szCs w:val="20"/>
              </w:rPr>
              <w:t>msg-code</w:t>
            </w:r>
            <w:r w:rsidRPr="000C585A">
              <w:rPr>
                <w:sz w:val="20"/>
                <w:szCs w:val="20"/>
              </w:rPr>
              <w:t xml:space="preserve"> rootovského elementu o hodnotu:</w:t>
            </w:r>
          </w:p>
          <w:p w14:paraId="697C8C4A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675 - </w:t>
            </w:r>
            <w:r w:rsidRPr="00816A0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787" w:type="dxa"/>
          </w:tcPr>
          <w:p w14:paraId="6A1ED81C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B9A6DCA" w14:textId="77777777" w:rsidTr="007521BA">
        <w:trPr>
          <w:trHeight w:val="255"/>
        </w:trPr>
        <w:tc>
          <w:tcPr>
            <w:tcW w:w="1139" w:type="dxa"/>
          </w:tcPr>
          <w:p w14:paraId="39FDBE82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6826208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62F7C0D2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676</w:t>
            </w:r>
            <w:r w:rsidRPr="000C585A">
              <w:rPr>
                <w:sz w:val="20"/>
                <w:szCs w:val="20"/>
              </w:rPr>
              <w:t xml:space="preserve"> - </w:t>
            </w:r>
            <w:r w:rsidRPr="00816A05">
              <w:rPr>
                <w:sz w:val="20"/>
                <w:szCs w:val="20"/>
              </w:rPr>
              <w:t>TDD korig. na teplotu a zb. bilanci</w:t>
            </w:r>
          </w:p>
        </w:tc>
        <w:tc>
          <w:tcPr>
            <w:tcW w:w="787" w:type="dxa"/>
          </w:tcPr>
          <w:p w14:paraId="55AD120D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484DD50" w14:textId="77777777" w:rsidTr="007521BA">
        <w:trPr>
          <w:trHeight w:val="255"/>
        </w:trPr>
        <w:tc>
          <w:tcPr>
            <w:tcW w:w="1139" w:type="dxa"/>
          </w:tcPr>
          <w:p w14:paraId="1E72BBE5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329F0E0B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090B98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AEA8B46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DBxy - </w:t>
            </w:r>
            <w:r w:rsidRPr="00816A05">
              <w:rPr>
                <w:sz w:val="20"/>
                <w:szCs w:val="20"/>
              </w:rPr>
              <w:t>DBxy-Diagram TDD kor. na teplotu a zb. bil. pro x-tou t. o. a y-tou tř. TDD</w:t>
            </w:r>
          </w:p>
        </w:tc>
        <w:tc>
          <w:tcPr>
            <w:tcW w:w="787" w:type="dxa"/>
          </w:tcPr>
          <w:p w14:paraId="32EDB6A6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03AFE97" w14:textId="77777777" w:rsidTr="007521BA">
        <w:trPr>
          <w:trHeight w:val="255"/>
        </w:trPr>
        <w:tc>
          <w:tcPr>
            <w:tcW w:w="1139" w:type="dxa"/>
          </w:tcPr>
          <w:p w14:paraId="582B2C30" w14:textId="77777777" w:rsidR="00816A05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0B4B1D6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BB2FA50" w14:textId="77777777" w:rsidR="00816A05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7C39B45D" w14:textId="77777777" w:rsidR="00C371F4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4CC943CD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2E122C7" w14:textId="77777777" w:rsidTr="007521BA">
        <w:trPr>
          <w:trHeight w:val="255"/>
        </w:trPr>
        <w:tc>
          <w:tcPr>
            <w:tcW w:w="1139" w:type="dxa"/>
          </w:tcPr>
          <w:p w14:paraId="5245CF01" w14:textId="77777777" w:rsidR="00C371F4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B2345A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rozšíření enumerace povolených hodnot u atributu </w:t>
            </w:r>
            <w:r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3343B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00 – </w:t>
            </w:r>
            <w:r w:rsidRPr="00C371F4">
              <w:rPr>
                <w:sz w:val="20"/>
                <w:szCs w:val="20"/>
              </w:rPr>
              <w:t>Verze dat - data pro denní zúčtování</w:t>
            </w:r>
          </w:p>
          <w:p w14:paraId="10BAE5C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01 – </w:t>
            </w:r>
            <w:r w:rsidRPr="00C371F4">
              <w:rPr>
                <w:sz w:val="20"/>
                <w:szCs w:val="20"/>
              </w:rPr>
              <w:t>Verze dat - data pro předběžné měsíční zúčtování</w:t>
            </w:r>
          </w:p>
          <w:p w14:paraId="6D0EED9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10 – </w:t>
            </w:r>
            <w:r w:rsidRPr="00C371F4">
              <w:rPr>
                <w:sz w:val="20"/>
                <w:szCs w:val="20"/>
              </w:rPr>
              <w:t>Verze dat - data pro měsíční zúčtování</w:t>
            </w:r>
          </w:p>
          <w:p w14:paraId="70BCDCCB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–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186F412C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–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7F23FE56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0AE93AE9" w14:textId="77777777" w:rsidTr="007521BA">
        <w:trPr>
          <w:trHeight w:val="255"/>
        </w:trPr>
        <w:tc>
          <w:tcPr>
            <w:tcW w:w="1139" w:type="dxa"/>
          </w:tcPr>
          <w:p w14:paraId="31FFF7BF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43D030DB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4EF0C90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BC349D">
              <w:rPr>
                <w:sz w:val="20"/>
                <w:szCs w:val="20"/>
              </w:rPr>
              <w:t>Definitivní netting TDD - dotaz</w:t>
            </w:r>
          </w:p>
          <w:p w14:paraId="01C1C356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469 - </w:t>
            </w:r>
            <w:r w:rsidRPr="00BC349D">
              <w:rPr>
                <w:sz w:val="20"/>
                <w:szCs w:val="20"/>
              </w:rPr>
              <w:t xml:space="preserve">Definitivní zúčtování rozdílů z TDD </w:t>
            </w:r>
            <w:r>
              <w:rPr>
                <w:sz w:val="20"/>
                <w:szCs w:val="20"/>
              </w:rPr>
              <w:t>–</w:t>
            </w:r>
            <w:r w:rsidRPr="00BC349D">
              <w:rPr>
                <w:sz w:val="20"/>
                <w:szCs w:val="20"/>
              </w:rPr>
              <w:t xml:space="preserve"> dotaz</w:t>
            </w:r>
          </w:p>
          <w:p w14:paraId="016F779D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472 - </w:t>
            </w:r>
            <w:r w:rsidRPr="00BC349D">
              <w:rPr>
                <w:sz w:val="20"/>
                <w:szCs w:val="20"/>
              </w:rPr>
              <w:t>Definitivní zúčtování rozdílů z TDD OTE - dotaz</w:t>
            </w:r>
          </w:p>
        </w:tc>
        <w:tc>
          <w:tcPr>
            <w:tcW w:w="787" w:type="dxa"/>
          </w:tcPr>
          <w:p w14:paraId="2C4C6C73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29697DF5" w14:textId="77777777" w:rsidTr="007521BA">
        <w:trPr>
          <w:trHeight w:val="255"/>
        </w:trPr>
        <w:tc>
          <w:tcPr>
            <w:tcW w:w="1139" w:type="dxa"/>
          </w:tcPr>
          <w:p w14:paraId="3085B9C0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533C651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E4BDF29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468 - </w:t>
            </w:r>
            <w:r w:rsidRPr="00BC349D">
              <w:rPr>
                <w:sz w:val="20"/>
                <w:szCs w:val="20"/>
              </w:rPr>
              <w:t>Definitivní netting TDD - chyba/potvrzení</w:t>
            </w:r>
          </w:p>
          <w:p w14:paraId="3FBD2643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471 - </w:t>
            </w:r>
            <w:r w:rsidRPr="00BC349D">
              <w:rPr>
                <w:sz w:val="20"/>
                <w:szCs w:val="20"/>
              </w:rPr>
              <w:t>Definitivní zúčtování rozdílů z TDD - chyba/potvrzení</w:t>
            </w:r>
          </w:p>
          <w:p w14:paraId="5671AC09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474 - </w:t>
            </w:r>
            <w:r w:rsidRPr="00BC349D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787" w:type="dxa"/>
          </w:tcPr>
          <w:p w14:paraId="61E1AAFC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lastRenderedPageBreak/>
              <w:t>V1.26</w:t>
            </w:r>
          </w:p>
        </w:tc>
      </w:tr>
      <w:tr w:rsidR="00BC349D" w14:paraId="7021E7CD" w14:textId="77777777" w:rsidTr="007521BA">
        <w:trPr>
          <w:trHeight w:val="255"/>
        </w:trPr>
        <w:tc>
          <w:tcPr>
            <w:tcW w:w="1139" w:type="dxa"/>
          </w:tcPr>
          <w:p w14:paraId="4F11F5DF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7F124BFE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BFA4342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470 - </w:t>
            </w:r>
            <w:r w:rsidRPr="00BC349D">
              <w:rPr>
                <w:sz w:val="20"/>
                <w:szCs w:val="20"/>
              </w:rPr>
              <w:t>Definitivní zúčtování rozdílů z TDD</w:t>
            </w:r>
          </w:p>
          <w:p w14:paraId="4AF34212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473 - </w:t>
            </w:r>
            <w:r w:rsidRPr="00BC349D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787" w:type="dxa"/>
          </w:tcPr>
          <w:p w14:paraId="713A998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6C1E34" w14:textId="77777777" w:rsidTr="007521BA">
        <w:trPr>
          <w:trHeight w:val="255"/>
        </w:trPr>
        <w:tc>
          <w:tcPr>
            <w:tcW w:w="1139" w:type="dxa"/>
          </w:tcPr>
          <w:p w14:paraId="5FC69031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969738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F341D01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467 - </w:t>
            </w:r>
            <w:r w:rsidRPr="00BC349D">
              <w:rPr>
                <w:sz w:val="20"/>
                <w:szCs w:val="20"/>
              </w:rPr>
              <w:t>Definitivní netting TDD</w:t>
            </w:r>
            <w:r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7D498B26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2AECF5B7" w14:textId="77777777" w:rsidTr="007521BA">
        <w:trPr>
          <w:trHeight w:val="255"/>
        </w:trPr>
        <w:tc>
          <w:tcPr>
            <w:tcW w:w="1139" w:type="dxa"/>
          </w:tcPr>
          <w:p w14:paraId="13CF6BDD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769AEE4" w14:textId="77777777" w:rsidR="00BC349D" w:rsidRDefault="00BC349D" w:rsidP="00FD1A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SFVOTTDD– doplnění nového atributu </w:t>
            </w:r>
            <w:r w:rsidRPr="00C53038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</w:t>
            </w:r>
            <w:r w:rsidR="00FD1AFF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elementu </w:t>
            </w:r>
            <w:r w:rsidRPr="00C5303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C53038">
              <w:rPr>
                <w:i/>
                <w:sz w:val="20"/>
                <w:szCs w:val="20"/>
              </w:rPr>
              <w:t>Clearing -&gt; Rut -&gt; Period -&gt; Data</w:t>
            </w:r>
            <w:r>
              <w:rPr>
                <w:sz w:val="20"/>
                <w:szCs w:val="20"/>
              </w:rPr>
              <w:t>)</w:t>
            </w:r>
            <w:r w:rsidR="00FD1AFF">
              <w:rPr>
                <w:sz w:val="20"/>
                <w:szCs w:val="20"/>
              </w:rPr>
              <w:t xml:space="preserve"> a elementu </w:t>
            </w:r>
            <w:r w:rsidR="00FD1AFF" w:rsidRPr="00FD1AFF">
              <w:rPr>
                <w:i/>
                <w:sz w:val="20"/>
                <w:szCs w:val="20"/>
              </w:rPr>
              <w:t>Summary</w:t>
            </w:r>
            <w:r w:rsidR="00FD1AFF">
              <w:rPr>
                <w:sz w:val="20"/>
                <w:szCs w:val="20"/>
              </w:rPr>
              <w:t xml:space="preserve"> (</w:t>
            </w:r>
            <w:r w:rsidR="00FD1AFF" w:rsidRPr="00C53038">
              <w:rPr>
                <w:i/>
                <w:sz w:val="20"/>
                <w:szCs w:val="20"/>
              </w:rPr>
              <w:t xml:space="preserve">Clearing -&gt; Rut -&gt; Period -&gt; </w:t>
            </w:r>
            <w:r w:rsidR="00FD1AFF">
              <w:rPr>
                <w:i/>
                <w:sz w:val="20"/>
                <w:szCs w:val="20"/>
              </w:rPr>
              <w:t>Summary)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C671DB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0BF76E" w14:textId="77777777" w:rsidTr="007521BA">
        <w:trPr>
          <w:trHeight w:val="255"/>
        </w:trPr>
        <w:tc>
          <w:tcPr>
            <w:tcW w:w="1139" w:type="dxa"/>
          </w:tcPr>
          <w:p w14:paraId="5F9B3257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E70AAC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Defince zprávy SFVOTTDDNETT – doplnění nového atributu </w:t>
            </w:r>
            <w:r w:rsidRPr="00FC38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úrovní elementu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3D9144D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C86325" w14:paraId="26C6779B" w14:textId="77777777" w:rsidTr="007521BA">
        <w:trPr>
          <w:trHeight w:val="255"/>
        </w:trPr>
        <w:tc>
          <w:tcPr>
            <w:tcW w:w="1139" w:type="dxa"/>
          </w:tcPr>
          <w:p w14:paraId="2B1FF753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460061F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2D77401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914 -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</w:p>
        </w:tc>
        <w:tc>
          <w:tcPr>
            <w:tcW w:w="787" w:type="dxa"/>
          </w:tcPr>
          <w:p w14:paraId="4E8A32AA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1E63AF23" w14:textId="77777777" w:rsidTr="007521BA">
        <w:trPr>
          <w:trHeight w:val="255"/>
        </w:trPr>
        <w:tc>
          <w:tcPr>
            <w:tcW w:w="1139" w:type="dxa"/>
          </w:tcPr>
          <w:p w14:paraId="26E7329A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E8D07C1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36F275E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915 -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chyba / potvrzení</w:t>
            </w:r>
          </w:p>
        </w:tc>
        <w:tc>
          <w:tcPr>
            <w:tcW w:w="787" w:type="dxa"/>
          </w:tcPr>
          <w:p w14:paraId="6A461A16" w14:textId="77777777" w:rsidR="00C86325" w:rsidRPr="008C500E" w:rsidRDefault="00C86325" w:rsidP="004D7B1E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5F113919" w14:textId="77777777" w:rsidTr="007521BA">
        <w:trPr>
          <w:trHeight w:val="255"/>
        </w:trPr>
        <w:tc>
          <w:tcPr>
            <w:tcW w:w="1139" w:type="dxa"/>
          </w:tcPr>
          <w:p w14:paraId="71428FD4" w14:textId="77777777" w:rsidR="00C86325" w:rsidRPr="00C40ECE" w:rsidRDefault="00C8632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2194A81C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F0209D2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916 -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Opis dat</w:t>
            </w:r>
          </w:p>
        </w:tc>
        <w:tc>
          <w:tcPr>
            <w:tcW w:w="787" w:type="dxa"/>
          </w:tcPr>
          <w:p w14:paraId="6C3F9A59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6C15B87A" w14:textId="77777777" w:rsidTr="007521BA">
        <w:trPr>
          <w:trHeight w:val="255"/>
        </w:trPr>
        <w:tc>
          <w:tcPr>
            <w:tcW w:w="1139" w:type="dxa"/>
          </w:tcPr>
          <w:p w14:paraId="32C85C29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4B844FD5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2DF78E66" w14:textId="77777777" w:rsidR="00C86325" w:rsidRPr="000B3F69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P73 - </w:t>
            </w:r>
            <w:r w:rsidRPr="0093404E">
              <w:rPr>
                <w:sz w:val="20"/>
                <w:lang w:eastAsia="cs-CZ"/>
              </w:rPr>
              <w:t>Sjednaná hodnota ceny poslední akceptované nabídky na VDT</w:t>
            </w:r>
          </w:p>
        </w:tc>
        <w:tc>
          <w:tcPr>
            <w:tcW w:w="787" w:type="dxa"/>
          </w:tcPr>
          <w:p w14:paraId="0D1EA7BD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D25362" w14:paraId="5B76433D" w14:textId="77777777" w:rsidTr="007521BA">
        <w:trPr>
          <w:trHeight w:val="255"/>
        </w:trPr>
        <w:tc>
          <w:tcPr>
            <w:tcW w:w="1139" w:type="dxa"/>
          </w:tcPr>
          <w:p w14:paraId="185310B7" w14:textId="77777777" w:rsidR="00D25362" w:rsidRDefault="00D2536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22.4.2013</w:t>
            </w:r>
          </w:p>
        </w:tc>
        <w:tc>
          <w:tcPr>
            <w:tcW w:w="7146" w:type="dxa"/>
          </w:tcPr>
          <w:p w14:paraId="45B501A4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enumerace povolených hodnot atributu </w:t>
            </w:r>
            <w:r w:rsidRPr="005C7457">
              <w:rPr>
                <w:i/>
                <w:sz w:val="20"/>
                <w:szCs w:val="20"/>
              </w:rPr>
              <w:t>mr-status</w:t>
            </w:r>
            <w:r>
              <w:rPr>
                <w:sz w:val="20"/>
                <w:szCs w:val="20"/>
              </w:rPr>
              <w:t xml:space="preserve"> elementu </w:t>
            </w:r>
            <w:r w:rsidRPr="005C7457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byla doplněna</w:t>
            </w:r>
            <w:r w:rsidR="00E2024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4C0CBD28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CHS – Odečet ke změně dodavatele</w:t>
            </w:r>
          </w:p>
        </w:tc>
        <w:tc>
          <w:tcPr>
            <w:tcW w:w="787" w:type="dxa"/>
          </w:tcPr>
          <w:p w14:paraId="1FC17370" w14:textId="77777777" w:rsidR="00D25362" w:rsidRPr="008C500E" w:rsidRDefault="00D2536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EB5B95" w14:paraId="2B74B097" w14:textId="77777777" w:rsidTr="007521BA">
        <w:trPr>
          <w:trHeight w:val="255"/>
        </w:trPr>
        <w:tc>
          <w:tcPr>
            <w:tcW w:w="1139" w:type="dxa"/>
          </w:tcPr>
          <w:p w14:paraId="62FE53CC" w14:textId="77777777" w:rsidR="00EB5B95" w:rsidRDefault="00EB5B9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25.4.2013</w:t>
            </w:r>
          </w:p>
        </w:tc>
        <w:tc>
          <w:tcPr>
            <w:tcW w:w="7146" w:type="dxa"/>
          </w:tcPr>
          <w:p w14:paraId="51E1B4BE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SFVOTREQ – z enumerace povolených hodnot atributu message-code byly odebrány:</w:t>
            </w:r>
          </w:p>
          <w:p w14:paraId="5ADFAB9F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412 - </w:t>
            </w:r>
            <w:r w:rsidRPr="00EB5B95">
              <w:rPr>
                <w:sz w:val="20"/>
                <w:szCs w:val="20"/>
              </w:rPr>
              <w:t>Zúčtování rozdílů z TDD – požadavek na data</w:t>
            </w:r>
          </w:p>
          <w:p w14:paraId="51C7E15B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415 - </w:t>
            </w:r>
            <w:r w:rsidRPr="00EB5B95">
              <w:rPr>
                <w:sz w:val="20"/>
                <w:szCs w:val="20"/>
              </w:rPr>
              <w:t>Zúčtování rozdílů z TDD OTE – požadavek na data</w:t>
            </w:r>
          </w:p>
          <w:p w14:paraId="7C1D3DCA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bylo změněn význam msg_code</w:t>
            </w:r>
            <w:r w:rsidR="00CB3A88">
              <w:rPr>
                <w:sz w:val="20"/>
                <w:szCs w:val="20"/>
              </w:rPr>
              <w:t>:</w:t>
            </w:r>
          </w:p>
          <w:p w14:paraId="08D87781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</w:t>
            </w:r>
            <w:r w:rsidR="00CB3A88">
              <w:rPr>
                <w:sz w:val="20"/>
                <w:szCs w:val="20"/>
              </w:rPr>
              <w:t xml:space="preserve"> - </w:t>
            </w:r>
            <w:r w:rsidR="00CB3A88" w:rsidRPr="00CB3A88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  <w:r w:rsidR="00CB3A88">
              <w:rPr>
                <w:sz w:val="20"/>
                <w:szCs w:val="20"/>
              </w:rPr>
              <w:t xml:space="preserve"> </w:t>
            </w:r>
          </w:p>
          <w:p w14:paraId="736D52EC" w14:textId="77777777" w:rsidR="00EB5B95" w:rsidRDefault="00CB3A88" w:rsidP="00CB3A8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B5B95">
              <w:rPr>
                <w:sz w:val="20"/>
                <w:szCs w:val="20"/>
              </w:rPr>
              <w:t>472</w:t>
            </w:r>
            <w:r>
              <w:rPr>
                <w:sz w:val="20"/>
                <w:szCs w:val="20"/>
              </w:rPr>
              <w:t xml:space="preserve"> - </w:t>
            </w: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787" w:type="dxa"/>
          </w:tcPr>
          <w:p w14:paraId="44131761" w14:textId="77777777" w:rsidR="00EB5B95" w:rsidRDefault="00EB5B9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D804AF" w14:paraId="31B7925D" w14:textId="77777777" w:rsidTr="007521BA">
        <w:trPr>
          <w:trHeight w:val="255"/>
        </w:trPr>
        <w:tc>
          <w:tcPr>
            <w:tcW w:w="1139" w:type="dxa"/>
          </w:tcPr>
          <w:p w14:paraId="36A76E38" w14:textId="77777777" w:rsidR="00D804AF" w:rsidRDefault="00D804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25.7.2013</w:t>
            </w:r>
          </w:p>
        </w:tc>
        <w:tc>
          <w:tcPr>
            <w:tcW w:w="7146" w:type="dxa"/>
          </w:tcPr>
          <w:p w14:paraId="503C1A42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doplnění enumerace atribut </w:t>
            </w:r>
            <w:r w:rsidRPr="00DE16BD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DE16B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CC82D7F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HST – Změna dodavatele</w:t>
            </w:r>
          </w:p>
        </w:tc>
        <w:tc>
          <w:tcPr>
            <w:tcW w:w="787" w:type="dxa"/>
          </w:tcPr>
          <w:p w14:paraId="16861A9C" w14:textId="77777777" w:rsidR="00D804AF" w:rsidRDefault="00D804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1F4658" w14:paraId="17B7A7F0" w14:textId="77777777" w:rsidTr="007521BA">
        <w:trPr>
          <w:trHeight w:val="255"/>
        </w:trPr>
        <w:tc>
          <w:tcPr>
            <w:tcW w:w="1139" w:type="dxa"/>
          </w:tcPr>
          <w:p w14:paraId="6A76BC65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68265AE3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22799B65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531 - </w:t>
            </w: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787" w:type="dxa"/>
          </w:tcPr>
          <w:p w14:paraId="2E4B3EDE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V1.29</w:t>
            </w:r>
          </w:p>
        </w:tc>
      </w:tr>
      <w:tr w:rsidR="001F4658" w14:paraId="29C77851" w14:textId="77777777" w:rsidTr="007521BA">
        <w:trPr>
          <w:trHeight w:val="255"/>
        </w:trPr>
        <w:tc>
          <w:tcPr>
            <w:tcW w:w="1139" w:type="dxa"/>
          </w:tcPr>
          <w:p w14:paraId="7BB25B21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045F02FE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4C028371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532 - </w:t>
            </w: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787" w:type="dxa"/>
          </w:tcPr>
          <w:p w14:paraId="17797699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877994" w14:paraId="7D265BBB" w14:textId="77777777" w:rsidTr="007521BA">
        <w:trPr>
          <w:trHeight w:val="255"/>
        </w:trPr>
        <w:tc>
          <w:tcPr>
            <w:tcW w:w="1139" w:type="dxa"/>
          </w:tcPr>
          <w:p w14:paraId="645F7FC2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B5287E" w14:textId="77777777" w:rsidR="00877994" w:rsidRDefault="00877994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MASTERDATA – doplnění atributu </w:t>
            </w:r>
            <w:r w:rsidRPr="00877994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na úrovni elementu OPM. Atribut je nepovinný.</w:t>
            </w:r>
          </w:p>
        </w:tc>
        <w:tc>
          <w:tcPr>
            <w:tcW w:w="787" w:type="dxa"/>
          </w:tcPr>
          <w:p w14:paraId="46DF3CA5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74448B0D" w14:textId="77777777" w:rsidTr="007521BA">
        <w:trPr>
          <w:trHeight w:val="255"/>
        </w:trPr>
        <w:tc>
          <w:tcPr>
            <w:tcW w:w="1139" w:type="dxa"/>
          </w:tcPr>
          <w:p w14:paraId="439A1450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090A12D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CDSLDSREPORT – doplnění atributu </w:t>
            </w:r>
            <w:r>
              <w:rPr>
                <w:i/>
                <w:sz w:val="20"/>
                <w:szCs w:val="20"/>
              </w:rPr>
              <w:t>rep</w:t>
            </w:r>
            <w:r w:rsidRPr="00877994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a </w:t>
            </w:r>
            <w:r w:rsidRPr="008779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úrovni elementu Data. Atributy jsou nepovinné.</w:t>
            </w:r>
          </w:p>
        </w:tc>
        <w:tc>
          <w:tcPr>
            <w:tcW w:w="787" w:type="dxa"/>
          </w:tcPr>
          <w:p w14:paraId="62806F8E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64ED481F" w14:textId="77777777" w:rsidTr="007521BA">
        <w:trPr>
          <w:trHeight w:val="255"/>
        </w:trPr>
        <w:tc>
          <w:tcPr>
            <w:tcW w:w="1139" w:type="dxa"/>
          </w:tcPr>
          <w:p w14:paraId="04976438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EC5A7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Oprava příkladu zprávy elektronické agregované faktury (formát CDSINVOICE). Chyba byla v hodnotě atribut</w:t>
            </w:r>
            <w:r w:rsidR="00E3078C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coding-scheme elementu DataProvider.</w:t>
            </w:r>
          </w:p>
        </w:tc>
        <w:tc>
          <w:tcPr>
            <w:tcW w:w="787" w:type="dxa"/>
          </w:tcPr>
          <w:p w14:paraId="0C5646F8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4D7B1E" w14:paraId="1089334B" w14:textId="77777777" w:rsidTr="007521BA">
        <w:trPr>
          <w:trHeight w:val="255"/>
        </w:trPr>
        <w:tc>
          <w:tcPr>
            <w:tcW w:w="1139" w:type="dxa"/>
          </w:tcPr>
          <w:p w14:paraId="7DF4B7A8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3036A58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4D7B1E">
              <w:rPr>
                <w:sz w:val="20"/>
                <w:szCs w:val="20"/>
              </w:rPr>
              <w:t>CLAIM – změna povinnosti atributů:</w:t>
            </w:r>
          </w:p>
          <w:p w14:paraId="3B795C33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action-id elementu Action z povinné na nepovinné</w:t>
            </w:r>
          </w:p>
          <w:p w14:paraId="39D2EBC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date-time elementu Action z povinné na nepovinné</w:t>
            </w:r>
          </w:p>
          <w:p w14:paraId="6BAC875C" w14:textId="77777777" w:rsid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>Změna je provedena na základě podnětu od účastníků trhu.</w:t>
            </w:r>
          </w:p>
        </w:tc>
        <w:tc>
          <w:tcPr>
            <w:tcW w:w="787" w:type="dxa"/>
          </w:tcPr>
          <w:p w14:paraId="54D1D29A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4D7B1E" w14:paraId="7DBD1E86" w14:textId="77777777" w:rsidTr="007521BA">
        <w:trPr>
          <w:trHeight w:val="255"/>
        </w:trPr>
        <w:tc>
          <w:tcPr>
            <w:tcW w:w="1139" w:type="dxa"/>
          </w:tcPr>
          <w:p w14:paraId="7A817373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5336ED40" w14:textId="77777777" w:rsidR="004D7B1E" w:rsidRDefault="004D7B1E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</w:t>
            </w:r>
            <w:r w:rsidRPr="004D7B1E">
              <w:rPr>
                <w:sz w:val="20"/>
                <w:szCs w:val="20"/>
              </w:rPr>
              <w:t>CLAIM – odstranění enumerace atributu content-type elementu Attachment.</w:t>
            </w:r>
          </w:p>
        </w:tc>
        <w:tc>
          <w:tcPr>
            <w:tcW w:w="787" w:type="dxa"/>
          </w:tcPr>
          <w:p w14:paraId="7D388E6E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EF3E64" w14:paraId="583042C3" w14:textId="77777777" w:rsidTr="007521BA">
        <w:trPr>
          <w:trHeight w:val="255"/>
        </w:trPr>
        <w:tc>
          <w:tcPr>
            <w:tcW w:w="1139" w:type="dxa"/>
          </w:tcPr>
          <w:p w14:paraId="5B48F197" w14:textId="77777777" w:rsidR="00EF3E64" w:rsidRDefault="00EF3E6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10.12.2013</w:t>
            </w:r>
          </w:p>
        </w:tc>
        <w:tc>
          <w:tcPr>
            <w:tcW w:w="7146" w:type="dxa"/>
          </w:tcPr>
          <w:p w14:paraId="186911E3" w14:textId="77777777" w:rsidR="00EF3E64" w:rsidRDefault="00EF3E6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doplnění nepovinného atributu </w:t>
            </w:r>
            <w:r w:rsidRPr="00EF3E64">
              <w:rPr>
                <w:i/>
                <w:sz w:val="20"/>
                <w:szCs w:val="20"/>
              </w:rPr>
              <w:t>qty-prod</w:t>
            </w:r>
            <w:r>
              <w:rPr>
                <w:sz w:val="20"/>
                <w:szCs w:val="20"/>
              </w:rPr>
              <w:t xml:space="preserve"> na úrovni elementu </w:t>
            </w:r>
            <w:r w:rsidRPr="00EF3E64">
              <w:rPr>
                <w:i/>
                <w:sz w:val="20"/>
                <w:szCs w:val="20"/>
              </w:rPr>
              <w:t>DataMO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1DFF7C0" w14:textId="77777777" w:rsidR="00EF3E64" w:rsidRDefault="00EF3E6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312CB4" w14:paraId="12D5BFC0" w14:textId="77777777" w:rsidTr="007521BA">
        <w:trPr>
          <w:trHeight w:val="255"/>
        </w:trPr>
        <w:tc>
          <w:tcPr>
            <w:tcW w:w="1139" w:type="dxa"/>
          </w:tcPr>
          <w:p w14:paraId="4E7E0DA7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54DE9F3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7B8E5811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  <w:p w14:paraId="1ED57DA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Tato změna nemá dopad na běžné účastníky.</w:t>
            </w:r>
          </w:p>
        </w:tc>
        <w:tc>
          <w:tcPr>
            <w:tcW w:w="787" w:type="dxa"/>
          </w:tcPr>
          <w:p w14:paraId="7F419A9F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312CB4" w14:paraId="3FBB7AB9" w14:textId="77777777" w:rsidTr="007521BA">
        <w:trPr>
          <w:trHeight w:val="255"/>
        </w:trPr>
        <w:tc>
          <w:tcPr>
            <w:tcW w:w="1139" w:type="dxa"/>
          </w:tcPr>
          <w:p w14:paraId="2D29D123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384901E2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opravapojmenování atributů </w:t>
            </w:r>
            <w:r w:rsidRPr="00312CB4">
              <w:rPr>
                <w:i/>
                <w:sz w:val="20"/>
                <w:szCs w:val="20"/>
              </w:rPr>
              <w:t>rep-type</w:t>
            </w:r>
            <w:r>
              <w:rPr>
                <w:sz w:val="20"/>
                <w:szCs w:val="20"/>
              </w:rPr>
              <w:t xml:space="preserve"> a </w:t>
            </w:r>
            <w:r w:rsidRPr="00312CB4">
              <w:rPr>
                <w:i/>
                <w:sz w:val="20"/>
                <w:szCs w:val="20"/>
              </w:rPr>
              <w:t>version</w:t>
            </w:r>
            <w:r>
              <w:rPr>
                <w:i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3DA1098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953BB5" w14:paraId="7B452B9E" w14:textId="77777777" w:rsidTr="007521BA">
        <w:trPr>
          <w:trHeight w:val="255"/>
        </w:trPr>
        <w:tc>
          <w:tcPr>
            <w:tcW w:w="1139" w:type="dxa"/>
          </w:tcPr>
          <w:p w14:paraId="165FED71" w14:textId="77777777" w:rsidR="00953BB5" w:rsidRDefault="00953BB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28.4.2014</w:t>
            </w:r>
          </w:p>
        </w:tc>
        <w:tc>
          <w:tcPr>
            <w:tcW w:w="7146" w:type="dxa"/>
          </w:tcPr>
          <w:p w14:paraId="7924C08B" w14:textId="77777777" w:rsidR="00953BB5" w:rsidRDefault="00953BB5" w:rsidP="00312CB4">
            <w:pPr>
              <w:rPr>
                <w:sz w:val="20"/>
                <w:szCs w:val="20"/>
              </w:rPr>
            </w:pPr>
            <w:r w:rsidRPr="00953BB5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953BB5">
              <w:rPr>
                <w:sz w:val="20"/>
                <w:szCs w:val="20"/>
              </w:rPr>
              <w:t>INVOICE – změna maximálního počtu výskytů u elementu DocumentTotal (DocumentEnveloppe -&gt; Document -&gt; DocSummary) ze 2 na 10.</w:t>
            </w:r>
          </w:p>
        </w:tc>
        <w:tc>
          <w:tcPr>
            <w:tcW w:w="787" w:type="dxa"/>
          </w:tcPr>
          <w:p w14:paraId="11FB930E" w14:textId="77777777" w:rsidR="00953BB5" w:rsidRDefault="00953BB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E87AC9" w14:paraId="1D460BAB" w14:textId="77777777" w:rsidTr="007521BA">
        <w:trPr>
          <w:trHeight w:val="255"/>
        </w:trPr>
        <w:tc>
          <w:tcPr>
            <w:tcW w:w="1139" w:type="dxa"/>
          </w:tcPr>
          <w:p w14:paraId="27A73AB2" w14:textId="77777777" w:rsidR="00E87AC9" w:rsidRDefault="00E87AC9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5.5.2014</w:t>
            </w:r>
          </w:p>
        </w:tc>
        <w:tc>
          <w:tcPr>
            <w:tcW w:w="7146" w:type="dxa"/>
          </w:tcPr>
          <w:p w14:paraId="55838086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 zaveden nový formát zprávy </w:t>
            </w:r>
            <w:r w:rsidRPr="00E87AC9">
              <w:rPr>
                <w:sz w:val="20"/>
                <w:szCs w:val="20"/>
              </w:rPr>
              <w:t>CDSSYSTSERVREPORT</w:t>
            </w:r>
            <w:r>
              <w:rPr>
                <w:sz w:val="20"/>
                <w:szCs w:val="20"/>
              </w:rPr>
              <w:t xml:space="preserve"> pro výkaz pro zúčtování ceny za systémové služby. Novému formátu zprávy je věnována zvláštní kapitola.</w:t>
            </w:r>
          </w:p>
          <w:p w14:paraId="30E687EC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zavedním formátu byly provedeny následující</w:t>
            </w:r>
            <w:r w:rsidR="009560C9">
              <w:rPr>
                <w:sz w:val="20"/>
                <w:szCs w:val="20"/>
              </w:rPr>
              <w:t xml:space="preserve"> úpravy ostatních formátů zpráv.</w:t>
            </w:r>
          </w:p>
          <w:p w14:paraId="16F92A26" w14:textId="77777777" w:rsidR="009560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CDSREQ</w:t>
            </w:r>
            <w:r w:rsidR="009560C9">
              <w:rPr>
                <w:sz w:val="20"/>
                <w:szCs w:val="20"/>
              </w:rPr>
              <w:t>:</w:t>
            </w:r>
          </w:p>
          <w:p w14:paraId="6FD2BD3B" w14:textId="77777777" w:rsidR="00E87AC9" w:rsidRDefault="009560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</w:t>
            </w:r>
            <w:r w:rsidR="00E87AC9">
              <w:rPr>
                <w:sz w:val="20"/>
                <w:szCs w:val="20"/>
              </w:rPr>
              <w:t xml:space="preserve"> doplnění nepovinného atributu </w:t>
            </w:r>
            <w:r w:rsidR="00E87AC9" w:rsidRPr="009560C9">
              <w:rPr>
                <w:i/>
                <w:sz w:val="20"/>
                <w:szCs w:val="20"/>
              </w:rPr>
              <w:t>syst-</w:t>
            </w:r>
            <w:r w:rsidRPr="009560C9">
              <w:rPr>
                <w:i/>
                <w:sz w:val="20"/>
                <w:szCs w:val="20"/>
              </w:rPr>
              <w:t>serv-status</w:t>
            </w:r>
            <w:r>
              <w:rPr>
                <w:sz w:val="20"/>
                <w:szCs w:val="20"/>
              </w:rPr>
              <w:t xml:space="preserve"> na úrovni elementu </w:t>
            </w:r>
            <w:r w:rsidRPr="009560C9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.</w:t>
            </w:r>
            <w:r w:rsidR="00E87AC9">
              <w:rPr>
                <w:sz w:val="20"/>
                <w:szCs w:val="20"/>
              </w:rPr>
              <w:t xml:space="preserve"> </w:t>
            </w:r>
          </w:p>
          <w:p w14:paraId="02B280F1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5093E72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286 - </w:t>
            </w:r>
            <w:r w:rsidRPr="009560C9">
              <w:rPr>
                <w:sz w:val="20"/>
                <w:szCs w:val="20"/>
              </w:rPr>
              <w:t>Dotaz na výkaz pro zúčtování ceny za systémové služby</w:t>
            </w:r>
          </w:p>
          <w:p w14:paraId="1EAD6B4B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RESPONSE:</w:t>
            </w:r>
          </w:p>
          <w:p w14:paraId="7DF9D87C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4F30EBF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284 - </w:t>
            </w:r>
            <w:r w:rsidRPr="009560C9">
              <w:rPr>
                <w:sz w:val="20"/>
                <w:szCs w:val="20"/>
              </w:rPr>
              <w:t>Potvrzení/chyba ve výkazu pro zúčtování ceny za systémové služby</w:t>
            </w:r>
          </w:p>
          <w:p w14:paraId="2B899F69" w14:textId="77777777" w:rsidR="009560C9" w:rsidRPr="00953BB5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287 - </w:t>
            </w:r>
            <w:r w:rsidRPr="009560C9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787" w:type="dxa"/>
          </w:tcPr>
          <w:p w14:paraId="59B559E2" w14:textId="77777777" w:rsidR="00E87AC9" w:rsidRDefault="009560C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AF3BF5" w14:paraId="16BA7AB6" w14:textId="77777777" w:rsidTr="007521BA">
        <w:trPr>
          <w:trHeight w:val="255"/>
        </w:trPr>
        <w:tc>
          <w:tcPr>
            <w:tcW w:w="1139" w:type="dxa"/>
          </w:tcPr>
          <w:p w14:paraId="233A6D6C" w14:textId="77777777" w:rsidR="00AF3BF5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</w:t>
            </w:r>
            <w:r w:rsidR="00AF3BF5">
              <w:rPr>
                <w:sz w:val="20"/>
                <w:szCs w:val="20"/>
              </w:rPr>
              <w:t>.8.2014</w:t>
            </w:r>
          </w:p>
        </w:tc>
        <w:tc>
          <w:tcPr>
            <w:tcW w:w="7146" w:type="dxa"/>
          </w:tcPr>
          <w:p w14:paraId="13849AF5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– z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odebrána hodnota:</w:t>
            </w:r>
          </w:p>
          <w:p w14:paraId="613970DC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</w:tc>
        <w:tc>
          <w:tcPr>
            <w:tcW w:w="787" w:type="dxa"/>
          </w:tcPr>
          <w:p w14:paraId="73AB892D" w14:textId="77777777" w:rsidR="00AF3BF5" w:rsidRDefault="00AF3BF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V1.34</w:t>
            </w:r>
          </w:p>
        </w:tc>
      </w:tr>
      <w:tr w:rsidR="00133CD8" w14:paraId="3EFA2AE5" w14:textId="77777777" w:rsidTr="007521BA">
        <w:trPr>
          <w:trHeight w:val="255"/>
        </w:trPr>
        <w:tc>
          <w:tcPr>
            <w:tcW w:w="1139" w:type="dxa"/>
          </w:tcPr>
          <w:p w14:paraId="0B02593C" w14:textId="77777777" w:rsidR="00133CD8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29.8.2014</w:t>
            </w:r>
          </w:p>
        </w:tc>
        <w:tc>
          <w:tcPr>
            <w:tcW w:w="7146" w:type="dxa"/>
          </w:tcPr>
          <w:p w14:paraId="7426005A" w14:textId="77777777" w:rsidR="00133CD8" w:rsidRDefault="00133CD8" w:rsidP="00AF3BF5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provedena změna popisku u jedné z enumerací atributu </w:t>
            </w:r>
            <w:r w:rsidRPr="00133CD8">
              <w:rPr>
                <w:i/>
                <w:sz w:val="20"/>
                <w:szCs w:val="20"/>
              </w:rPr>
              <w:t>uob</w:t>
            </w:r>
            <w:r>
              <w:rPr>
                <w:i/>
                <w:sz w:val="20"/>
                <w:szCs w:val="20"/>
              </w:rPr>
              <w:t>:</w:t>
            </w:r>
          </w:p>
          <w:p w14:paraId="70E86751" w14:textId="77777777" w:rsidR="00133CD8" w:rsidRPr="00133CD8" w:rsidRDefault="00133CD8" w:rsidP="00AF3BF5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lastRenderedPageBreak/>
              <w:t xml:space="preserve"> </w:t>
            </w:r>
            <w:r w:rsidRPr="00133CD8">
              <w:rPr>
                <w:sz w:val="20"/>
                <w:szCs w:val="20"/>
              </w:rPr>
              <w:t>CBA - Ano (Ponecháno z důvodu zpětné kompatability. V případě, že CBA bude uvedeno v registrační zprávě 111, bude zpráva odmítnuta.)</w:t>
            </w:r>
          </w:p>
        </w:tc>
        <w:tc>
          <w:tcPr>
            <w:tcW w:w="787" w:type="dxa"/>
          </w:tcPr>
          <w:p w14:paraId="1ED07A8D" w14:textId="77777777" w:rsidR="00133CD8" w:rsidRDefault="00133CD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V1.34</w:t>
            </w:r>
          </w:p>
        </w:tc>
      </w:tr>
      <w:tr w:rsidR="0069502B" w14:paraId="280DA70C" w14:textId="77777777" w:rsidTr="007521BA">
        <w:trPr>
          <w:trHeight w:val="255"/>
        </w:trPr>
        <w:tc>
          <w:tcPr>
            <w:tcW w:w="1139" w:type="dxa"/>
          </w:tcPr>
          <w:p w14:paraId="1E4C6B76" w14:textId="77777777" w:rsidR="0069502B" w:rsidRDefault="006950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9.10.2014</w:t>
            </w:r>
          </w:p>
        </w:tc>
        <w:tc>
          <w:tcPr>
            <w:tcW w:w="7146" w:type="dxa"/>
          </w:tcPr>
          <w:p w14:paraId="74C3404B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</w:t>
            </w:r>
            <w:r w:rsidR="002F78F4">
              <w:rPr>
                <w:sz w:val="20"/>
                <w:szCs w:val="20"/>
              </w:rPr>
              <w:t>y provedeny následující úpravy</w:t>
            </w:r>
            <w:r>
              <w:rPr>
                <w:sz w:val="20"/>
                <w:szCs w:val="20"/>
              </w:rPr>
              <w:t>formátu:</w:t>
            </w:r>
          </w:p>
          <w:p w14:paraId="01866075" w14:textId="77777777" w:rsidR="002F78F4" w:rsidRDefault="002F78F4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Změna pojmenování rolí profilů </w:t>
            </w:r>
            <w:r w:rsidRPr="002F78F4">
              <w:rPr>
                <w:sz w:val="20"/>
                <w:szCs w:val="20"/>
              </w:rPr>
              <w:t>XC03, XC04, XC53, XC54, XP03, XP04, XP53, XP54</w:t>
            </w:r>
            <w:r>
              <w:rPr>
                <w:sz w:val="20"/>
                <w:szCs w:val="20"/>
              </w:rPr>
              <w:t>.</w:t>
            </w:r>
          </w:p>
          <w:p w14:paraId="1B2F0880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XC11, XC12, XC61, XC62, XP11, XP12, XP61, XP62.</w:t>
            </w:r>
          </w:p>
          <w:p w14:paraId="7665DF7A" w14:textId="77777777" w:rsidR="0069502B" w:rsidRDefault="0069502B" w:rsidP="006950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atributů </w:t>
            </w:r>
            <w:r w:rsidRPr="0069502B">
              <w:rPr>
                <w:i/>
                <w:sz w:val="20"/>
                <w:szCs w:val="20"/>
              </w:rPr>
              <w:t>Category</w:t>
            </w:r>
            <w:r>
              <w:rPr>
                <w:sz w:val="20"/>
                <w:szCs w:val="20"/>
              </w:rPr>
              <w:t xml:space="preserve">, </w:t>
            </w:r>
            <w:r w:rsidRPr="0069502B">
              <w:rPr>
                <w:i/>
                <w:sz w:val="20"/>
                <w:szCs w:val="20"/>
              </w:rPr>
              <w:t>AcceptRatio, ParentBlock, ExclsGroup</w:t>
            </w:r>
            <w:r>
              <w:rPr>
                <w:sz w:val="20"/>
                <w:szCs w:val="20"/>
              </w:rPr>
              <w:t xml:space="preserve"> na úrověň elementu </w:t>
            </w:r>
            <w:r w:rsidRPr="0069502B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</w:t>
            </w:r>
            <w:r w:rsidR="002028EB">
              <w:rPr>
                <w:sz w:val="20"/>
                <w:szCs w:val="20"/>
              </w:rPr>
              <w:t xml:space="preserve"> Atributy jsou nepovinné.</w:t>
            </w:r>
          </w:p>
        </w:tc>
        <w:tc>
          <w:tcPr>
            <w:tcW w:w="787" w:type="dxa"/>
          </w:tcPr>
          <w:p w14:paraId="3D3B53E1" w14:textId="77777777" w:rsidR="0069502B" w:rsidRDefault="006950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B53684" w14:paraId="0646AF2F" w14:textId="77777777" w:rsidTr="007521BA">
        <w:trPr>
          <w:trHeight w:val="255"/>
        </w:trPr>
        <w:tc>
          <w:tcPr>
            <w:tcW w:w="1139" w:type="dxa"/>
          </w:tcPr>
          <w:p w14:paraId="2ECE35B3" w14:textId="77777777" w:rsidR="00B53684" w:rsidRDefault="00B5368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24.10.2014</w:t>
            </w:r>
          </w:p>
        </w:tc>
        <w:tc>
          <w:tcPr>
            <w:tcW w:w="7146" w:type="dxa"/>
          </w:tcPr>
          <w:p w14:paraId="37EEF2AA" w14:textId="77777777" w:rsidR="00B53684" w:rsidRDefault="00B53684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BS01 až BS25.</w:t>
            </w:r>
          </w:p>
        </w:tc>
        <w:tc>
          <w:tcPr>
            <w:tcW w:w="787" w:type="dxa"/>
          </w:tcPr>
          <w:p w14:paraId="64E0270B" w14:textId="77777777" w:rsidR="00B53684" w:rsidRDefault="00B5368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51772B" w14:paraId="6CDC6DB1" w14:textId="77777777" w:rsidTr="007521BA">
        <w:trPr>
          <w:trHeight w:val="255"/>
        </w:trPr>
        <w:tc>
          <w:tcPr>
            <w:tcW w:w="1139" w:type="dxa"/>
          </w:tcPr>
          <w:p w14:paraId="60BB5DE9" w14:textId="77777777" w:rsidR="0051772B" w:rsidRDefault="005177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6.11.2014</w:t>
            </w:r>
          </w:p>
        </w:tc>
        <w:tc>
          <w:tcPr>
            <w:tcW w:w="7146" w:type="dxa"/>
          </w:tcPr>
          <w:p w14:paraId="0F0EAA8F" w14:textId="77777777" w:rsidR="0051772B" w:rsidRDefault="0051772B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doplnění enumerace povolených hodnot atributu </w:t>
            </w:r>
            <w:r w:rsidRPr="0051772B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51772B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40B1ED8A" w14:textId="77777777" w:rsidR="0051772B" w:rsidRDefault="0051772B" w:rsidP="005177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51772B">
              <w:rPr>
                <w:sz w:val="20"/>
                <w:szCs w:val="20"/>
              </w:rPr>
              <w:t xml:space="preserve">REVF </w:t>
            </w:r>
            <w:r>
              <w:rPr>
                <w:sz w:val="20"/>
                <w:szCs w:val="20"/>
              </w:rPr>
              <w:t xml:space="preserve">- </w:t>
            </w:r>
            <w:r w:rsidRPr="0051772B">
              <w:rPr>
                <w:sz w:val="20"/>
                <w:szCs w:val="20"/>
              </w:rPr>
              <w:t xml:space="preserve">Utilizace riziková expozice flex/výluč. pokynů DT  </w:t>
            </w:r>
          </w:p>
        </w:tc>
        <w:tc>
          <w:tcPr>
            <w:tcW w:w="787" w:type="dxa"/>
          </w:tcPr>
          <w:p w14:paraId="04F2ACD0" w14:textId="77777777" w:rsidR="0051772B" w:rsidRDefault="00517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954DF2" w14:paraId="51C6F92B" w14:textId="77777777" w:rsidTr="007521BA">
        <w:trPr>
          <w:trHeight w:val="255"/>
        </w:trPr>
        <w:tc>
          <w:tcPr>
            <w:tcW w:w="1139" w:type="dxa"/>
          </w:tcPr>
          <w:p w14:paraId="5F69201A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5F016893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415B527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EMP – Stav nouze - plyn</w:t>
            </w:r>
          </w:p>
        </w:tc>
        <w:tc>
          <w:tcPr>
            <w:tcW w:w="787" w:type="dxa"/>
          </w:tcPr>
          <w:p w14:paraId="5FD38CA1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954DF2" w14:paraId="428C47DC" w14:textId="77777777" w:rsidTr="007521BA">
        <w:trPr>
          <w:trHeight w:val="255"/>
        </w:trPr>
        <w:tc>
          <w:tcPr>
            <w:tcW w:w="1139" w:type="dxa"/>
          </w:tcPr>
          <w:p w14:paraId="5951CA0D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31C12FFD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RESPONSE- doplnění atributu </w:t>
            </w:r>
            <w:r w:rsidRPr="00E047B7">
              <w:rPr>
                <w:i/>
                <w:sz w:val="20"/>
                <w:szCs w:val="20"/>
              </w:rPr>
              <w:t>result-code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047B7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5B5AB987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4C05E0" w14:paraId="10DFD73F" w14:textId="77777777" w:rsidTr="007521BA">
        <w:trPr>
          <w:trHeight w:val="255"/>
        </w:trPr>
        <w:tc>
          <w:tcPr>
            <w:tcW w:w="1139" w:type="dxa"/>
          </w:tcPr>
          <w:p w14:paraId="1AAD9845" w14:textId="77777777" w:rsidR="004C05E0" w:rsidRDefault="004C05E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18.3.2015</w:t>
            </w:r>
          </w:p>
        </w:tc>
        <w:tc>
          <w:tcPr>
            <w:tcW w:w="7146" w:type="dxa"/>
          </w:tcPr>
          <w:p w14:paraId="10B73E46" w14:textId="77777777" w:rsidR="004C05E0" w:rsidRDefault="004C05E0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ETSO zprávy, formát StatusRequest – změna názvu elementu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 xml:space="preserve"> na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0DCC78A" w14:textId="77777777" w:rsidR="004C05E0" w:rsidRDefault="004C05E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V1.37</w:t>
            </w:r>
          </w:p>
        </w:tc>
      </w:tr>
      <w:tr w:rsidR="00D854F7" w14:paraId="7F3937D0" w14:textId="77777777" w:rsidTr="007521BA">
        <w:trPr>
          <w:trHeight w:val="255"/>
        </w:trPr>
        <w:tc>
          <w:tcPr>
            <w:tcW w:w="1139" w:type="dxa"/>
          </w:tcPr>
          <w:p w14:paraId="765144C1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26C79B26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97BE2C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ST18</w:t>
            </w:r>
            <w:r>
              <w:rPr>
                <w:sz w:val="20"/>
                <w:szCs w:val="20"/>
              </w:rPr>
              <w:t xml:space="preserve"> - </w:t>
            </w:r>
            <w:r w:rsidRPr="00D854F7">
              <w:rPr>
                <w:sz w:val="20"/>
                <w:szCs w:val="20"/>
              </w:rPr>
              <w:t>REMIT Fix Fee electricity – měsíční poplatek za zprostředkování dat REMIT pro trhy s elektřinou – záporná částka</w:t>
            </w:r>
          </w:p>
          <w:p w14:paraId="22676EC2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XC65 - </w:t>
            </w:r>
            <w:r w:rsidRPr="00D854F7">
              <w:rPr>
                <w:sz w:val="20"/>
                <w:szCs w:val="20"/>
              </w:rPr>
              <w:t>REMIT Count of reported orders - electricity – počet reportovaných příkazů REMIT pro trhy s elektřinou – kladná hodnota</w:t>
            </w:r>
          </w:p>
          <w:p w14:paraId="7510DAF8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XP65 - </w:t>
            </w:r>
            <w:r w:rsidRPr="00D854F7">
              <w:rPr>
                <w:sz w:val="20"/>
                <w:szCs w:val="20"/>
              </w:rPr>
              <w:t>REMIT Variable Fee order electricity – měsíční poplatek za reportované příkazy REMIT pro trhy s elektřinou – záporná částka</w:t>
            </w:r>
          </w:p>
          <w:p w14:paraId="22AD5BC6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XC</w:t>
            </w:r>
            <w:r>
              <w:rPr>
                <w:sz w:val="20"/>
                <w:szCs w:val="20"/>
              </w:rPr>
              <w:t xml:space="preserve">66 - </w:t>
            </w:r>
            <w:r w:rsidRPr="00D854F7">
              <w:rPr>
                <w:sz w:val="20"/>
                <w:szCs w:val="20"/>
              </w:rPr>
              <w:t>REMIT Count of reported transactions - electricity – počet reportovaných transakcí REMIT pro trhy s elektřinou – kladná hodnota</w:t>
            </w:r>
          </w:p>
          <w:p w14:paraId="6FA6822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XP66 - </w:t>
            </w:r>
            <w:r w:rsidRPr="00D854F7">
              <w:rPr>
                <w:sz w:val="20"/>
                <w:szCs w:val="20"/>
              </w:rPr>
              <w:t>REMIT Variable Fee transaction electricity – měsíční poplatek za reportované transakce REMIT pro trhy s elektřinou – záporná částka</w:t>
            </w:r>
          </w:p>
        </w:tc>
        <w:tc>
          <w:tcPr>
            <w:tcW w:w="787" w:type="dxa"/>
          </w:tcPr>
          <w:p w14:paraId="61DD3B4F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59FEBAA0" w14:textId="77777777" w:rsidTr="007521BA">
        <w:trPr>
          <w:trHeight w:val="255"/>
        </w:trPr>
        <w:tc>
          <w:tcPr>
            <w:tcW w:w="1139" w:type="dxa"/>
          </w:tcPr>
          <w:p w14:paraId="511F18E7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310B36F4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E92B5B">
              <w:rPr>
                <w:sz w:val="20"/>
                <w:szCs w:val="20"/>
              </w:rPr>
              <w:t xml:space="preserve">SFVOTBILLING, </w:t>
            </w:r>
            <w:r w:rsidRPr="00A067A5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SUM, </w:t>
            </w:r>
            <w:r w:rsidRPr="00E92B5B">
              <w:rPr>
                <w:sz w:val="20"/>
                <w:szCs w:val="20"/>
              </w:rPr>
              <w:t>SFVOT</w:t>
            </w:r>
            <w:r>
              <w:rPr>
                <w:sz w:val="20"/>
                <w:szCs w:val="20"/>
              </w:rPr>
              <w:t>C</w:t>
            </w:r>
            <w:r w:rsidRPr="00E92B5B">
              <w:rPr>
                <w:sz w:val="20"/>
                <w:szCs w:val="20"/>
              </w:rPr>
              <w:t>LAIM</w:t>
            </w:r>
            <w:r>
              <w:rPr>
                <w:sz w:val="20"/>
                <w:szCs w:val="20"/>
              </w:rPr>
              <w:t>, SFVOT</w:t>
            </w:r>
            <w:r w:rsidRPr="00A067A5">
              <w:rPr>
                <w:sz w:val="20"/>
                <w:szCs w:val="20"/>
              </w:rPr>
              <w:t>CLAIM</w:t>
            </w:r>
            <w:r>
              <w:rPr>
                <w:sz w:val="20"/>
                <w:szCs w:val="20"/>
              </w:rPr>
              <w:t>SUM</w:t>
            </w:r>
            <w:r>
              <w:rPr>
                <w:color w:val="1F497D"/>
              </w:rPr>
              <w:t xml:space="preserve"> 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647EABC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 w:rsidRPr="00691EFC">
              <w:rPr>
                <w:sz w:val="20"/>
                <w:szCs w:val="20"/>
              </w:rPr>
              <w:t>R0</w:t>
            </w:r>
            <w:r>
              <w:rPr>
                <w:sz w:val="20"/>
                <w:szCs w:val="20"/>
              </w:rPr>
              <w:t>1</w:t>
            </w:r>
            <w:r w:rsidRPr="00691EFC">
              <w:rPr>
                <w:sz w:val="20"/>
                <w:szCs w:val="20"/>
              </w:rPr>
              <w:t xml:space="preserve"> – Fixní poplatek REMIT</w:t>
            </w:r>
          </w:p>
          <w:p w14:paraId="6004FBB2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R02</w:t>
            </w:r>
            <w:r w:rsidRPr="00691EFC">
              <w:rPr>
                <w:sz w:val="20"/>
                <w:szCs w:val="20"/>
              </w:rPr>
              <w:t xml:space="preserve"> - Poplatek REMIT reporting – transakce</w:t>
            </w:r>
          </w:p>
          <w:p w14:paraId="3A38CDDB" w14:textId="77777777" w:rsidR="00D854F7" w:rsidRDefault="00D854F7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R03</w:t>
            </w:r>
            <w:r w:rsidRPr="00691EFC">
              <w:rPr>
                <w:sz w:val="20"/>
                <w:szCs w:val="20"/>
              </w:rPr>
              <w:t xml:space="preserve"> - Poplatek REMIT reporting – příkaz</w:t>
            </w:r>
          </w:p>
        </w:tc>
        <w:tc>
          <w:tcPr>
            <w:tcW w:w="787" w:type="dxa"/>
          </w:tcPr>
          <w:p w14:paraId="303E1D81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4832841E" w14:textId="77777777" w:rsidTr="007521BA">
        <w:trPr>
          <w:trHeight w:val="255"/>
        </w:trPr>
        <w:tc>
          <w:tcPr>
            <w:tcW w:w="1139" w:type="dxa"/>
          </w:tcPr>
          <w:p w14:paraId="1C4A6105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6C78CEE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CDS</w:t>
            </w:r>
            <w:r w:rsidRPr="00AE034E">
              <w:rPr>
                <w:sz w:val="20"/>
                <w:szCs w:val="20"/>
              </w:rPr>
              <w:t xml:space="preserve">INVOICE – změna restrikce atributů </w:t>
            </w:r>
            <w:r w:rsidRPr="00E92B5B">
              <w:rPr>
                <w:i/>
                <w:sz w:val="20"/>
                <w:szCs w:val="20"/>
              </w:rPr>
              <w:t>country</w:t>
            </w:r>
            <w:r w:rsidRPr="00AE034E">
              <w:rPr>
                <w:sz w:val="20"/>
                <w:szCs w:val="20"/>
              </w:rPr>
              <w:t xml:space="preserve"> a </w:t>
            </w:r>
            <w:r w:rsidRPr="00E92B5B">
              <w:rPr>
                <w:i/>
                <w:sz w:val="20"/>
                <w:szCs w:val="20"/>
              </w:rPr>
              <w:t>bank-count</w:t>
            </w:r>
            <w:r>
              <w:rPr>
                <w:i/>
                <w:sz w:val="20"/>
                <w:szCs w:val="20"/>
              </w:rPr>
              <w:t>r</w:t>
            </w:r>
            <w:r w:rsidRPr="00E92B5B">
              <w:rPr>
                <w:i/>
                <w:sz w:val="20"/>
                <w:szCs w:val="20"/>
              </w:rPr>
              <w:t>y</w:t>
            </w:r>
            <w:r w:rsidRPr="00AE034E">
              <w:rPr>
                <w:sz w:val="20"/>
                <w:szCs w:val="20"/>
              </w:rPr>
              <w:t>. Atribut může nabývat 1 až 3 znaky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1A7AA05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6376E8" w14:paraId="2224D130" w14:textId="77777777" w:rsidTr="007521BA">
        <w:trPr>
          <w:trHeight w:val="255"/>
        </w:trPr>
        <w:tc>
          <w:tcPr>
            <w:tcW w:w="1139" w:type="dxa"/>
          </w:tcPr>
          <w:p w14:paraId="550347F1" w14:textId="77777777" w:rsidR="006376E8" w:rsidRDefault="006376E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79EBC89B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6376E8">
              <w:rPr>
                <w:sz w:val="20"/>
                <w:szCs w:val="20"/>
              </w:rPr>
              <w:t xml:space="preserve"> CDSIDIS – byly provedeny níže uvedené změny šablony:</w:t>
            </w:r>
          </w:p>
          <w:p w14:paraId="657BDD44" w14:textId="77777777" w:rsidR="006376E8" w:rsidRDefault="006376E8" w:rsidP="00D854F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1502">
              <w:rPr>
                <w:sz w:val="20"/>
                <w:szCs w:val="20"/>
              </w:rPr>
              <w:t xml:space="preserve">- element </w:t>
            </w:r>
            <w:r w:rsidR="00041502" w:rsidRPr="001541E3">
              <w:rPr>
                <w:i/>
                <w:sz w:val="20"/>
                <w:szCs w:val="20"/>
              </w:rPr>
              <w:t>OPM</w:t>
            </w:r>
            <w:r w:rsidR="00041502">
              <w:rPr>
                <w:sz w:val="20"/>
                <w:szCs w:val="20"/>
              </w:rPr>
              <w:t xml:space="preserve"> - přídány atributy</w:t>
            </w:r>
            <w:r w:rsidR="00041502" w:rsidRPr="001541E3">
              <w:rPr>
                <w:i/>
                <w:sz w:val="20"/>
                <w:szCs w:val="20"/>
              </w:rPr>
              <w:t xml:space="preserve"> inv_id, qty-VT, qty-NT, contract-type</w:t>
            </w:r>
          </w:p>
          <w:p w14:paraId="5BE45663" w14:textId="77777777" w:rsidR="00041502" w:rsidRPr="001541E3" w:rsidRDefault="00041502" w:rsidP="00D854F7">
            <w:pPr>
              <w:rPr>
                <w:sz w:val="20"/>
                <w:szCs w:val="20"/>
              </w:rPr>
            </w:pPr>
            <w:r w:rsidRPr="001541E3">
              <w:rPr>
                <w:sz w:val="20"/>
                <w:szCs w:val="20"/>
              </w:rPr>
              <w:t>Blok DUF VO</w:t>
            </w:r>
          </w:p>
          <w:p w14:paraId="61D30840" w14:textId="77777777" w:rsidR="00EE5385" w:rsidRDefault="00041502" w:rsidP="00D854F7">
            <w:pPr>
              <w:rPr>
                <w:i/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 w:rsidRPr="001541E3">
              <w:rPr>
                <w:sz w:val="20"/>
                <w:szCs w:val="20"/>
              </w:rPr>
              <w:t xml:space="preserve">přidán </w:t>
            </w:r>
            <w:r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PmaxNT </w:t>
            </w:r>
          </w:p>
          <w:p w14:paraId="77F07BDA" w14:textId="77777777" w:rsidR="00041502" w:rsidRDefault="00041502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- </w:t>
            </w:r>
            <w:r w:rsidR="00547A2D"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přidán  element </w:t>
            </w:r>
            <w:r w:rsidRPr="001541E3">
              <w:rPr>
                <w:i/>
                <w:sz w:val="20"/>
                <w:szCs w:val="20"/>
              </w:rPr>
              <w:t>Ereact</w:t>
            </w:r>
          </w:p>
          <w:p w14:paraId="5FCC5D05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041502">
              <w:rPr>
                <w:sz w:val="20"/>
                <w:szCs w:val="20"/>
              </w:rPr>
              <w:t>přidán</w:t>
            </w:r>
            <w:r>
              <w:rPr>
                <w:sz w:val="20"/>
                <w:szCs w:val="20"/>
              </w:rPr>
              <w:t xml:space="preserve"> element </w:t>
            </w:r>
            <w:r w:rsidRPr="001541E3">
              <w:rPr>
                <w:i/>
                <w:sz w:val="20"/>
                <w:szCs w:val="20"/>
              </w:rPr>
              <w:t>Price</w:t>
            </w:r>
          </w:p>
          <w:p w14:paraId="3E19685A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Blok DUF MO</w:t>
            </w:r>
          </w:p>
          <w:p w14:paraId="6FC50EDF" w14:textId="77777777" w:rsidR="003F6BBC" w:rsidRPr="00A03A39" w:rsidRDefault="003F6BBC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B73B98">
              <w:rPr>
                <w:sz w:val="20"/>
                <w:szCs w:val="20"/>
              </w:rPr>
              <w:t>změna popisku atributů</w:t>
            </w:r>
            <w:r>
              <w:rPr>
                <w:sz w:val="20"/>
                <w:szCs w:val="20"/>
              </w:rPr>
              <w:t xml:space="preserve"> </w:t>
            </w:r>
            <w:r w:rsidR="00A03A39">
              <w:rPr>
                <w:i/>
                <w:sz w:val="20"/>
                <w:szCs w:val="20"/>
              </w:rPr>
              <w:t>inv_id, qty-VT, qty-N</w:t>
            </w:r>
            <w:r w:rsidR="00A03A39">
              <w:rPr>
                <w:sz w:val="20"/>
                <w:szCs w:val="20"/>
              </w:rPr>
              <w:t xml:space="preserve"> elementu </w:t>
            </w:r>
            <w:r w:rsidR="00A03A39" w:rsidRPr="00A03A39">
              <w:rPr>
                <w:i/>
                <w:sz w:val="20"/>
                <w:szCs w:val="20"/>
              </w:rPr>
              <w:t>DataMO</w:t>
            </w:r>
          </w:p>
          <w:p w14:paraId="75D87A78" w14:textId="77777777" w:rsidR="006376E8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 element </w:t>
            </w:r>
            <w:r w:rsidRPr="00547A2D">
              <w:rPr>
                <w:sz w:val="20"/>
                <w:szCs w:val="20"/>
              </w:rPr>
              <w:t>P</w:t>
            </w:r>
            <w:r w:rsidRPr="001541E3">
              <w:rPr>
                <w:i/>
                <w:sz w:val="20"/>
                <w:szCs w:val="20"/>
              </w:rPr>
              <w:t>riceMO</w:t>
            </w:r>
            <w:r w:rsidR="00041502">
              <w:rPr>
                <w:sz w:val="20"/>
                <w:szCs w:val="20"/>
              </w:rPr>
              <w:t xml:space="preserve">  </w:t>
            </w:r>
          </w:p>
          <w:p w14:paraId="0CDF385F" w14:textId="77777777" w:rsidR="006376E8" w:rsidRDefault="006376E8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změny byly na účastníky komunikovány separátním dokumentem</w:t>
            </w:r>
            <w:r w:rsidR="00547A2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A8241D7" w14:textId="77777777" w:rsidR="006376E8" w:rsidRDefault="00547A2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6376E8" w14:paraId="1F10B7A5" w14:textId="77777777" w:rsidTr="007521BA">
        <w:trPr>
          <w:trHeight w:val="255"/>
        </w:trPr>
        <w:tc>
          <w:tcPr>
            <w:tcW w:w="1139" w:type="dxa"/>
          </w:tcPr>
          <w:p w14:paraId="7979F07B" w14:textId="77777777" w:rsidR="006376E8" w:rsidRDefault="00547A2D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560B9AEA" w14:textId="77777777" w:rsidR="00547A2D" w:rsidRDefault="008E4B7F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041502">
              <w:rPr>
                <w:sz w:val="20"/>
                <w:szCs w:val="20"/>
              </w:rPr>
              <w:t xml:space="preserve"> </w:t>
            </w:r>
            <w:r w:rsidR="00547A2D">
              <w:rPr>
                <w:sz w:val="20"/>
                <w:szCs w:val="20"/>
              </w:rPr>
              <w:t xml:space="preserve">CSDINVOICE – enumerace povolených hodnot atributu </w:t>
            </w:r>
            <w:r w:rsidR="00547A2D" w:rsidRPr="001541E3">
              <w:rPr>
                <w:i/>
                <w:sz w:val="20"/>
                <w:szCs w:val="20"/>
              </w:rPr>
              <w:t>unit</w:t>
            </w:r>
            <w:r w:rsidR="00547A2D">
              <w:rPr>
                <w:sz w:val="20"/>
                <w:szCs w:val="20"/>
              </w:rPr>
              <w:t xml:space="preserve"> elementu </w:t>
            </w:r>
            <w:r w:rsidR="00547A2D" w:rsidRPr="001541E3">
              <w:rPr>
                <w:i/>
                <w:sz w:val="20"/>
                <w:szCs w:val="20"/>
              </w:rPr>
              <w:t>BaseItemDetail</w:t>
            </w:r>
            <w:r w:rsidR="00670F4C">
              <w:rPr>
                <w:sz w:val="20"/>
                <w:szCs w:val="20"/>
              </w:rPr>
              <w:t xml:space="preserve"> byla rozšířena o ho</w:t>
            </w:r>
            <w:r w:rsidR="00547A2D">
              <w:rPr>
                <w:sz w:val="20"/>
                <w:szCs w:val="20"/>
              </w:rPr>
              <w:t>d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oty „A*mo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th“ a „kW“.</w:t>
            </w:r>
          </w:p>
        </w:tc>
        <w:tc>
          <w:tcPr>
            <w:tcW w:w="787" w:type="dxa"/>
          </w:tcPr>
          <w:p w14:paraId="1642E325" w14:textId="77777777" w:rsidR="006376E8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6376E8" w14:paraId="3FE02045" w14:textId="77777777" w:rsidTr="007521BA">
        <w:trPr>
          <w:trHeight w:val="255"/>
        </w:trPr>
        <w:tc>
          <w:tcPr>
            <w:tcW w:w="1139" w:type="dxa"/>
          </w:tcPr>
          <w:p w14:paraId="5F61E711" w14:textId="77777777" w:rsidR="006376E8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49EA64DF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547A2D">
              <w:rPr>
                <w:sz w:val="20"/>
                <w:szCs w:val="20"/>
              </w:rPr>
              <w:t xml:space="preserve"> MASTERDATA – byly provedeny níže uvedené úpravy:</w:t>
            </w:r>
          </w:p>
          <w:p w14:paraId="402C95D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097DBA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192 – </w:t>
            </w:r>
            <w:r w:rsidRPr="00144380">
              <w:rPr>
                <w:sz w:val="20"/>
                <w:szCs w:val="20"/>
              </w:rPr>
              <w:t>Žádost o hromadnou změnu dodavatele/SZ</w:t>
            </w:r>
          </w:p>
          <w:p w14:paraId="3756F66A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193 - </w:t>
            </w:r>
            <w:r w:rsidRPr="00144380">
              <w:rPr>
                <w:sz w:val="20"/>
                <w:szCs w:val="20"/>
              </w:rPr>
              <w:t>Provedení hromadné změny dodavatele/SZ</w:t>
            </w:r>
          </w:p>
          <w:p w14:paraId="1E37FFC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přidány nové atributy </w:t>
            </w:r>
            <w:r w:rsidRPr="001541E3">
              <w:rPr>
                <w:i/>
                <w:sz w:val="20"/>
                <w:szCs w:val="20"/>
              </w:rPr>
              <w:t>num-phase</w:t>
            </w:r>
            <w:r>
              <w:rPr>
                <w:sz w:val="20"/>
                <w:szCs w:val="20"/>
              </w:rPr>
              <w:t xml:space="preserve">, </w:t>
            </w:r>
            <w:r w:rsidRPr="001541E3">
              <w:rPr>
                <w:i/>
                <w:sz w:val="20"/>
                <w:szCs w:val="20"/>
              </w:rPr>
              <w:t>cir-breaker</w:t>
            </w:r>
            <w:r>
              <w:rPr>
                <w:i/>
                <w:sz w:val="20"/>
                <w:szCs w:val="20"/>
              </w:rPr>
              <w:t>,</w:t>
            </w:r>
            <w:r>
              <w:rPr>
                <w:sz w:val="20"/>
                <w:szCs w:val="20"/>
              </w:rPr>
              <w:t xml:space="preserve"> </w:t>
            </w:r>
            <w:r w:rsidRPr="001541E3">
              <w:rPr>
                <w:i/>
                <w:sz w:val="20"/>
                <w:szCs w:val="20"/>
              </w:rPr>
              <w:t>dist-rate-type</w:t>
            </w:r>
            <w:r w:rsidR="008E4B7F">
              <w:rPr>
                <w:i/>
                <w:sz w:val="20"/>
                <w:szCs w:val="20"/>
              </w:rPr>
              <w:t>,</w:t>
            </w:r>
            <w:r w:rsidR="008A2F31">
              <w:rPr>
                <w:sz w:val="20"/>
                <w:szCs w:val="20"/>
              </w:rPr>
              <w:t xml:space="preserve"> </w:t>
            </w:r>
            <w:r w:rsidR="008A2F31" w:rsidRPr="001541E3">
              <w:rPr>
                <w:i/>
                <w:sz w:val="20"/>
                <w:szCs w:val="20"/>
              </w:rPr>
              <w:t>contract-type</w:t>
            </w:r>
            <w:r w:rsidR="008E4B7F">
              <w:rPr>
                <w:i/>
                <w:sz w:val="20"/>
                <w:szCs w:val="20"/>
              </w:rPr>
              <w:t>, micro-source</w:t>
            </w:r>
            <w:r w:rsidR="008A2F3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do elementu </w:t>
            </w:r>
            <w:r w:rsidRPr="001541E3">
              <w:rPr>
                <w:i/>
                <w:sz w:val="20"/>
                <w:szCs w:val="20"/>
              </w:rPr>
              <w:t>OPM</w:t>
            </w:r>
          </w:p>
          <w:p w14:paraId="655B27EA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</w:t>
            </w:r>
            <w:r w:rsidRPr="001541E3">
              <w:rPr>
                <w:i/>
                <w:sz w:val="20"/>
                <w:szCs w:val="20"/>
              </w:rPr>
              <w:t>disc-reason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doplněna o hodnoty:</w:t>
            </w:r>
          </w:p>
          <w:p w14:paraId="75171A9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07 – Neoprávněný odběr</w:t>
            </w:r>
          </w:p>
          <w:p w14:paraId="12630F5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08 – Neoprávněná distribuce</w:t>
            </w:r>
          </w:p>
          <w:p w14:paraId="7D50F87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09 – Deaktivace</w:t>
            </w:r>
          </w:p>
          <w:p w14:paraId="2657CD7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zatypování atributu </w:t>
            </w:r>
            <w:r w:rsidRPr="001541E3">
              <w:rPr>
                <w:i/>
                <w:sz w:val="20"/>
                <w:szCs w:val="20"/>
              </w:rPr>
              <w:t>mrsend-susp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z boolean na string s výčtem povolených hodnot</w:t>
            </w:r>
          </w:p>
          <w:p w14:paraId="1172DE00" w14:textId="77777777" w:rsidR="00144380" w:rsidRDefault="00144380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chs-reason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„H1“</w:t>
            </w:r>
          </w:p>
          <w:p w14:paraId="7EBB5234" w14:textId="77777777" w:rsidR="00547A2D" w:rsidRDefault="00547A2D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8A2F31">
              <w:rPr>
                <w:sz w:val="20"/>
                <w:szCs w:val="20"/>
              </w:rPr>
              <w:t xml:space="preserve">doplnění enumerace povolených hodnot atributu </w:t>
            </w:r>
            <w:r w:rsidR="00EE5385" w:rsidRPr="001541E3">
              <w:rPr>
                <w:i/>
                <w:sz w:val="20"/>
                <w:szCs w:val="20"/>
              </w:rPr>
              <w:t>chs-</w:t>
            </w:r>
            <w:r w:rsidR="008A2F31">
              <w:rPr>
                <w:i/>
                <w:sz w:val="20"/>
                <w:szCs w:val="20"/>
              </w:rPr>
              <w:t xml:space="preserve">type </w:t>
            </w:r>
            <w:r w:rsidR="008A2F31" w:rsidRPr="00A22F0F">
              <w:rPr>
                <w:sz w:val="20"/>
                <w:szCs w:val="20"/>
              </w:rPr>
              <w:t>elementu</w:t>
            </w:r>
            <w:r w:rsidR="008A2F31">
              <w:rPr>
                <w:i/>
                <w:sz w:val="20"/>
                <w:szCs w:val="20"/>
              </w:rPr>
              <w:t xml:space="preserve"> Data</w:t>
            </w:r>
            <w:r w:rsidR="008A2F31">
              <w:rPr>
                <w:sz w:val="20"/>
                <w:szCs w:val="20"/>
              </w:rPr>
              <w:t xml:space="preserve"> o hodnotu „CTC“</w:t>
            </w:r>
          </w:p>
          <w:p w14:paraId="734D9B8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Activity</w:t>
            </w:r>
            <w:r>
              <w:rPr>
                <w:sz w:val="20"/>
                <w:szCs w:val="20"/>
              </w:rPr>
              <w:t xml:space="preserve"> o hodnotu „CTC“</w:t>
            </w:r>
          </w:p>
          <w:p w14:paraId="0354C05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contract-negotiation-type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„D“</w:t>
            </w:r>
          </w:p>
        </w:tc>
        <w:tc>
          <w:tcPr>
            <w:tcW w:w="787" w:type="dxa"/>
          </w:tcPr>
          <w:p w14:paraId="6563C742" w14:textId="77777777" w:rsidR="006376E8" w:rsidRDefault="006376E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8A2F31" w14:paraId="0D35AE92" w14:textId="77777777" w:rsidTr="007521BA">
        <w:trPr>
          <w:trHeight w:val="255"/>
        </w:trPr>
        <w:tc>
          <w:tcPr>
            <w:tcW w:w="1139" w:type="dxa"/>
          </w:tcPr>
          <w:p w14:paraId="1442DA20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3B6B6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Zpráva CDSCLAIM - doplnění enumerace atributu </w:t>
            </w:r>
            <w:r>
              <w:rPr>
                <w:i/>
                <w:sz w:val="20"/>
                <w:szCs w:val="20"/>
              </w:rPr>
              <w:t>claim</w:t>
            </w:r>
            <w:r w:rsidRPr="009560C9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72BB94" w14:textId="77777777" w:rsidR="008A2F31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CDS6 - </w:t>
            </w:r>
            <w:r w:rsidRPr="00144380">
              <w:rPr>
                <w:sz w:val="20"/>
                <w:szCs w:val="20"/>
              </w:rPr>
              <w:t>Přeměny obchodních společností</w:t>
            </w:r>
          </w:p>
        </w:tc>
        <w:tc>
          <w:tcPr>
            <w:tcW w:w="787" w:type="dxa"/>
          </w:tcPr>
          <w:p w14:paraId="13931913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18AD4612" w14:textId="77777777" w:rsidTr="007521BA">
        <w:trPr>
          <w:trHeight w:val="255"/>
        </w:trPr>
        <w:tc>
          <w:tcPr>
            <w:tcW w:w="1139" w:type="dxa"/>
          </w:tcPr>
          <w:p w14:paraId="5F76C126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9DCABCA" w14:textId="77777777" w:rsidR="008E4B7F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z enumerace atributu </w:t>
            </w:r>
            <w:r w:rsidRPr="00E019A9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E019A9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byly odebrány následující hodnoty:</w:t>
            </w:r>
          </w:p>
          <w:p w14:paraId="51B74E2E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1013B">
              <w:rPr>
                <w:sz w:val="20"/>
                <w:szCs w:val="20"/>
              </w:rPr>
              <w:t xml:space="preserve">SC41 - Block Market – BT / Gas Intraday market – VDT s plynem – Trading Screen – počet kontraktů zobchodovaných v aktuálním dni </w:t>
            </w:r>
          </w:p>
          <w:p w14:paraId="003F26D6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SC44 - Block Market – BT / Gas Intraday market – VDT s plynem – Trading Screen – počet kontraktů zobchodovaných za celé období obchodování produktu</w:t>
            </w:r>
          </w:p>
          <w:p w14:paraId="11C19758" w14:textId="77777777" w:rsidR="008E4B7F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SP41 - Block Market – BT / Gas Intraday market – VDT s plynem – Trading Screen – kl</w:t>
            </w:r>
            <w:r>
              <w:rPr>
                <w:sz w:val="20"/>
                <w:szCs w:val="20"/>
              </w:rPr>
              <w:t>adná cena kladné energie</w:t>
            </w:r>
          </w:p>
          <w:p w14:paraId="4AD7B5E7" w14:textId="77777777" w:rsidR="008A2F31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byly změněny popisky u rolí SC40, SC42, SP40.</w:t>
            </w:r>
          </w:p>
        </w:tc>
        <w:tc>
          <w:tcPr>
            <w:tcW w:w="787" w:type="dxa"/>
          </w:tcPr>
          <w:p w14:paraId="506A4A32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2A705B4A" w14:textId="77777777" w:rsidTr="007521BA">
        <w:trPr>
          <w:trHeight w:val="255"/>
        </w:trPr>
        <w:tc>
          <w:tcPr>
            <w:tcW w:w="1139" w:type="dxa"/>
          </w:tcPr>
          <w:p w14:paraId="4A65D537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3FB16D0E" w14:textId="77777777" w:rsidR="00304BE7" w:rsidRDefault="008E4B7F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304BE7" w:rsidRPr="00E92B5B">
              <w:rPr>
                <w:sz w:val="20"/>
                <w:szCs w:val="20"/>
              </w:rPr>
              <w:t xml:space="preserve">SFVOTBILLING, </w:t>
            </w:r>
            <w:r w:rsidR="00304BE7" w:rsidRPr="00A067A5">
              <w:rPr>
                <w:sz w:val="20"/>
                <w:szCs w:val="20"/>
              </w:rPr>
              <w:t>SFVOTBILLING</w:t>
            </w:r>
            <w:r w:rsidR="00304BE7">
              <w:rPr>
                <w:sz w:val="20"/>
                <w:szCs w:val="20"/>
              </w:rPr>
              <w:t xml:space="preserve">SUM, </w:t>
            </w:r>
            <w:r w:rsidR="00304BE7" w:rsidRPr="00E92B5B">
              <w:rPr>
                <w:sz w:val="20"/>
                <w:szCs w:val="20"/>
              </w:rPr>
              <w:t>SFVOT</w:t>
            </w:r>
            <w:r w:rsidR="00304BE7">
              <w:rPr>
                <w:sz w:val="20"/>
                <w:szCs w:val="20"/>
              </w:rPr>
              <w:t>C</w:t>
            </w:r>
            <w:r w:rsidR="00304BE7" w:rsidRPr="00E92B5B">
              <w:rPr>
                <w:sz w:val="20"/>
                <w:szCs w:val="20"/>
              </w:rPr>
              <w:t>LAIM</w:t>
            </w:r>
            <w:r w:rsidR="00304BE7">
              <w:rPr>
                <w:sz w:val="20"/>
                <w:szCs w:val="20"/>
              </w:rPr>
              <w:t>, SFVOT</w:t>
            </w:r>
            <w:r w:rsidR="00304BE7" w:rsidRPr="00A067A5">
              <w:rPr>
                <w:sz w:val="20"/>
                <w:szCs w:val="20"/>
              </w:rPr>
              <w:t>CLAIM</w:t>
            </w:r>
            <w:r w:rsidR="00304BE7">
              <w:rPr>
                <w:sz w:val="20"/>
                <w:szCs w:val="20"/>
              </w:rPr>
              <w:t>SUM, SFVOTCONFDATA</w:t>
            </w:r>
            <w:r w:rsidR="00304BE7">
              <w:rPr>
                <w:color w:val="1F497D"/>
              </w:rPr>
              <w:t xml:space="preserve"> - </w:t>
            </w:r>
            <w:r w:rsidR="00304BE7">
              <w:rPr>
                <w:sz w:val="20"/>
                <w:szCs w:val="20"/>
              </w:rPr>
              <w:t xml:space="preserve">doplnění enumerace povolených hodnot atributu </w:t>
            </w:r>
            <w:r w:rsidR="00304BE7">
              <w:rPr>
                <w:i/>
                <w:sz w:val="20"/>
                <w:szCs w:val="20"/>
              </w:rPr>
              <w:t xml:space="preserve">tradeType </w:t>
            </w:r>
            <w:r w:rsidR="00304BE7" w:rsidRPr="00A22F0F">
              <w:rPr>
                <w:sz w:val="20"/>
                <w:szCs w:val="20"/>
              </w:rPr>
              <w:t>elementu</w:t>
            </w:r>
            <w:r w:rsidR="00304BE7">
              <w:rPr>
                <w:i/>
                <w:sz w:val="20"/>
                <w:szCs w:val="20"/>
              </w:rPr>
              <w:t xml:space="preserve"> tradeType</w:t>
            </w:r>
            <w:r w:rsidR="00304BE7">
              <w:rPr>
                <w:sz w:val="20"/>
                <w:szCs w:val="20"/>
              </w:rPr>
              <w:t xml:space="preserve"> o hodnoty:</w:t>
            </w:r>
          </w:p>
          <w:p w14:paraId="14B19645" w14:textId="77777777" w:rsidR="00304BE7" w:rsidRDefault="00304BE7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VT+ Dodávka RE+ z VT</w:t>
            </w:r>
          </w:p>
          <w:p w14:paraId="7BDE82EB" w14:textId="77777777" w:rsidR="008A2F31" w:rsidRDefault="00304BE7" w:rsidP="00304BE7">
            <w:pPr>
              <w:rPr>
                <w:sz w:val="20"/>
                <w:szCs w:val="20"/>
              </w:rPr>
            </w:pPr>
            <w:r w:rsidRPr="00304BE7">
              <w:rPr>
                <w:sz w:val="20"/>
                <w:szCs w:val="20"/>
              </w:rPr>
              <w:lastRenderedPageBreak/>
              <w:t>VT- Dodávka RE- z VT</w:t>
            </w:r>
          </w:p>
        </w:tc>
        <w:tc>
          <w:tcPr>
            <w:tcW w:w="787" w:type="dxa"/>
          </w:tcPr>
          <w:p w14:paraId="225177DF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8B5BDD" w14:paraId="3F42D99B" w14:textId="77777777" w:rsidTr="007521BA">
        <w:trPr>
          <w:trHeight w:val="255"/>
        </w:trPr>
        <w:tc>
          <w:tcPr>
            <w:tcW w:w="1139" w:type="dxa"/>
          </w:tcPr>
          <w:p w14:paraId="336ADEFB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25F90665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povinnostu u elementů </w:t>
            </w:r>
            <w:r w:rsidRPr="008B5BDD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. Element je v bloku </w:t>
            </w:r>
            <w:r w:rsidRPr="008B5BD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a </w:t>
            </w:r>
            <w:r w:rsidRPr="008B5BDD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 nepovinný.</w:t>
            </w:r>
          </w:p>
        </w:tc>
        <w:tc>
          <w:tcPr>
            <w:tcW w:w="787" w:type="dxa"/>
          </w:tcPr>
          <w:p w14:paraId="5D7727E8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B5BDD" w14:paraId="071BEC4C" w14:textId="77777777" w:rsidTr="007521BA">
        <w:trPr>
          <w:trHeight w:val="255"/>
        </w:trPr>
        <w:tc>
          <w:tcPr>
            <w:tcW w:w="1139" w:type="dxa"/>
          </w:tcPr>
          <w:p w14:paraId="02A2DF7C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3D645929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 formátu:</w:t>
            </w:r>
          </w:p>
          <w:p w14:paraId="4DBD4DD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u rolí profilů SC40, SF11, SF12, SF61, SF62, SG11, SG12, SG61, SG62, SP40</w:t>
            </w:r>
          </w:p>
          <w:p w14:paraId="725F263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748E26B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XC67 - </w:t>
            </w:r>
            <w:r w:rsidRPr="008B5BDD">
              <w:rPr>
                <w:sz w:val="20"/>
                <w:szCs w:val="20"/>
              </w:rPr>
              <w:t>Auxiliary Services Minus - RE opatřená na VT - záporná energie za kladnou částku (RE- z VT)</w:t>
            </w:r>
          </w:p>
          <w:p w14:paraId="5222FAC3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XC68 - </w:t>
            </w:r>
            <w:r w:rsidRPr="008B5BDD">
              <w:rPr>
                <w:sz w:val="20"/>
                <w:szCs w:val="20"/>
              </w:rPr>
              <w:t>Auxiliary Services Minus - RE opatřená na VT - záporná energie za zápornou částku (RE- z VT, v případě nulové částky)</w:t>
            </w:r>
          </w:p>
          <w:p w14:paraId="22FAE727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XC69 - </w:t>
            </w:r>
            <w:r w:rsidRPr="008B5BDD">
              <w:rPr>
                <w:sz w:val="20"/>
                <w:szCs w:val="20"/>
              </w:rPr>
              <w:t>Auxiliary Services Plus - RE opatřená na VT - kladná energie za kladnou částku (RE+ z VT)</w:t>
            </w:r>
          </w:p>
          <w:p w14:paraId="0E82949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XC70 - </w:t>
            </w:r>
            <w:r w:rsidRPr="008B5BDD">
              <w:rPr>
                <w:sz w:val="20"/>
                <w:szCs w:val="20"/>
              </w:rPr>
              <w:t>Auxiliary Services Plus - RE opatřená na VT - kladná energie za zápornou částku (RE+ z VT, v případě nulové částky)</w:t>
            </w:r>
          </w:p>
          <w:p w14:paraId="428C35E2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XP67 - </w:t>
            </w:r>
            <w:r w:rsidRPr="008B5BDD">
              <w:rPr>
                <w:sz w:val="20"/>
                <w:szCs w:val="20"/>
              </w:rPr>
              <w:t>Auxiliary Services Minus - RE opatřená na VT - kladná částka záporné energie (RE- z VT)</w:t>
            </w:r>
          </w:p>
          <w:p w14:paraId="17FBF9B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XP68 - </w:t>
            </w:r>
            <w:r w:rsidRPr="008B5BDD">
              <w:rPr>
                <w:sz w:val="20"/>
                <w:szCs w:val="20"/>
              </w:rPr>
              <w:t>Auxiliary Services Minus - RE opatřená na VT - záporná částka záporné energie (RE- z VT, v případě nulové částky)</w:t>
            </w:r>
          </w:p>
          <w:p w14:paraId="38A6C5E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XP69 - </w:t>
            </w:r>
            <w:r w:rsidRPr="008B5BDD">
              <w:rPr>
                <w:sz w:val="20"/>
                <w:szCs w:val="20"/>
              </w:rPr>
              <w:t>Auxiliary Services Plus - RE opatřená na VT - kladná částka kladné energie (RE+ z VT)</w:t>
            </w:r>
          </w:p>
          <w:p w14:paraId="7104120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XP70 - </w:t>
            </w:r>
            <w:r w:rsidRPr="008B5BDD">
              <w:rPr>
                <w:sz w:val="20"/>
                <w:szCs w:val="20"/>
              </w:rPr>
              <w:t>Auxiliary Services Plus - RE opatřená na VT - záporná částka kladné energie (RE+ z VT, v případě nulové částky)</w:t>
            </w:r>
          </w:p>
        </w:tc>
        <w:tc>
          <w:tcPr>
            <w:tcW w:w="787" w:type="dxa"/>
          </w:tcPr>
          <w:p w14:paraId="44338256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</w:t>
            </w:r>
            <w:r w:rsidR="005C28F0">
              <w:rPr>
                <w:iCs/>
              </w:rPr>
              <w:t>39</w:t>
            </w:r>
          </w:p>
        </w:tc>
      </w:tr>
      <w:tr w:rsidR="00483B51" w14:paraId="593954B5" w14:textId="77777777" w:rsidTr="007521BA">
        <w:trPr>
          <w:trHeight w:val="255"/>
        </w:trPr>
        <w:tc>
          <w:tcPr>
            <w:tcW w:w="1139" w:type="dxa"/>
          </w:tcPr>
          <w:p w14:paraId="5544C4EC" w14:textId="77777777" w:rsidR="00483B51" w:rsidRDefault="00483B5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18.1.2016</w:t>
            </w:r>
          </w:p>
        </w:tc>
        <w:tc>
          <w:tcPr>
            <w:tcW w:w="7146" w:type="dxa"/>
          </w:tcPr>
          <w:p w14:paraId="4A437D1B" w14:textId="77777777" w:rsidR="00483B51" w:rsidRDefault="00483B51" w:rsidP="00483B5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doplnění elementu  </w:t>
            </w:r>
            <w:r w:rsidRPr="00483B51">
              <w:rPr>
                <w:i/>
                <w:sz w:val="20"/>
                <w:szCs w:val="20"/>
              </w:rPr>
              <w:t>Row</w:t>
            </w:r>
            <w:r>
              <w:rPr>
                <w:sz w:val="20"/>
                <w:szCs w:val="20"/>
              </w:rPr>
              <w:t xml:space="preserve"> na úrovni elememtu </w:t>
            </w:r>
            <w:r w:rsidRPr="00483B5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Element je nepovinný.</w:t>
            </w:r>
            <w:r w:rsidR="001C1DF8">
              <w:rPr>
                <w:sz w:val="20"/>
                <w:szCs w:val="20"/>
              </w:rPr>
              <w:t xml:space="preserve"> Dále byla provedena změna popsiků vybraných atributů.</w:t>
            </w:r>
          </w:p>
        </w:tc>
        <w:tc>
          <w:tcPr>
            <w:tcW w:w="787" w:type="dxa"/>
          </w:tcPr>
          <w:p w14:paraId="1A2359D1" w14:textId="77777777" w:rsidR="00483B51" w:rsidRDefault="00483B5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EF6EDF" w14:paraId="3C269DBF" w14:textId="77777777" w:rsidTr="007521BA">
        <w:trPr>
          <w:trHeight w:val="255"/>
        </w:trPr>
        <w:tc>
          <w:tcPr>
            <w:tcW w:w="1139" w:type="dxa"/>
          </w:tcPr>
          <w:p w14:paraId="07737CEC" w14:textId="77777777" w:rsidR="00EF6EDF" w:rsidRDefault="00EF6ED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26.1.2016</w:t>
            </w:r>
          </w:p>
        </w:tc>
        <w:tc>
          <w:tcPr>
            <w:tcW w:w="7146" w:type="dxa"/>
          </w:tcPr>
          <w:p w14:paraId="748C230D" w14:textId="77777777" w:rsidR="00EF6EDF" w:rsidRDefault="00EF6EDF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omezení u atributů </w:t>
            </w:r>
            <w:r w:rsidR="00F20AA9" w:rsidRPr="00F20AA9">
              <w:rPr>
                <w:i/>
                <w:sz w:val="20"/>
                <w:szCs w:val="20"/>
              </w:rPr>
              <w:t>qty</w:t>
            </w:r>
            <w:r w:rsidR="00F20AA9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EF6EDF">
              <w:rPr>
                <w:i/>
                <w:sz w:val="20"/>
                <w:szCs w:val="20"/>
              </w:rPr>
              <w:t>Item</w:t>
            </w:r>
            <w:r w:rsidR="00F20AA9">
              <w:rPr>
                <w:sz w:val="20"/>
                <w:szCs w:val="20"/>
              </w:rPr>
              <w:t>. Hodnotu je možné zasílat na 4 des. místa.</w:t>
            </w:r>
          </w:p>
        </w:tc>
        <w:tc>
          <w:tcPr>
            <w:tcW w:w="787" w:type="dxa"/>
          </w:tcPr>
          <w:p w14:paraId="3F29A834" w14:textId="77777777" w:rsidR="00EF6EDF" w:rsidRDefault="00EF6ED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3818C3" w14:paraId="0D8AA678" w14:textId="77777777" w:rsidTr="007521BA">
        <w:trPr>
          <w:trHeight w:val="255"/>
        </w:trPr>
        <w:tc>
          <w:tcPr>
            <w:tcW w:w="1139" w:type="dxa"/>
          </w:tcPr>
          <w:p w14:paraId="307E6D79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7D3A8090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 změna omezení u následujících atributů:</w:t>
            </w:r>
          </w:p>
          <w:p w14:paraId="48630AB3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  <w:p w14:paraId="1A9E4E92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total</w:t>
            </w:r>
            <w:r>
              <w:rPr>
                <w:sz w:val="20"/>
                <w:szCs w:val="20"/>
              </w:rPr>
              <w:t xml:space="preserve"> - možno zasílat záporné hodnoty, na 2 des. místa</w:t>
            </w:r>
          </w:p>
          <w:p w14:paraId="4638ECD6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unit-price</w:t>
            </w:r>
            <w:r>
              <w:rPr>
                <w:sz w:val="20"/>
                <w:szCs w:val="20"/>
              </w:rPr>
              <w:t xml:space="preserve"> – možno zasílat záporné hodnoty, na 4 des. místa</w:t>
            </w:r>
          </w:p>
          <w:p w14:paraId="10E2B79E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možno zasílat záporné hondoty, na 2 des. místa </w:t>
            </w:r>
          </w:p>
        </w:tc>
        <w:tc>
          <w:tcPr>
            <w:tcW w:w="787" w:type="dxa"/>
          </w:tcPr>
          <w:p w14:paraId="64AAF520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3818C3" w14:paraId="14D9752D" w14:textId="77777777" w:rsidTr="007521BA">
        <w:trPr>
          <w:trHeight w:val="255"/>
        </w:trPr>
        <w:tc>
          <w:tcPr>
            <w:tcW w:w="1139" w:type="dxa"/>
          </w:tcPr>
          <w:p w14:paraId="1B20F4E8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5A601B4E" w14:textId="77777777" w:rsidR="003818C3" w:rsidRDefault="003818C3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změna omezení u následujících atributů:</w:t>
            </w:r>
          </w:p>
          <w:p w14:paraId="340473ED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</w:tc>
        <w:tc>
          <w:tcPr>
            <w:tcW w:w="787" w:type="dxa"/>
          </w:tcPr>
          <w:p w14:paraId="29E016DA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0242AF" w14:paraId="07394AEA" w14:textId="77777777" w:rsidTr="007521BA">
        <w:trPr>
          <w:trHeight w:val="255"/>
        </w:trPr>
        <w:tc>
          <w:tcPr>
            <w:tcW w:w="1139" w:type="dxa"/>
          </w:tcPr>
          <w:p w14:paraId="7570F9DD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A2E8E2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úpravy:</w:t>
            </w:r>
          </w:p>
          <w:p w14:paraId="3710DD4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D0544C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889 - </w:t>
            </w:r>
            <w:r w:rsidRPr="00EA4A88">
              <w:rPr>
                <w:sz w:val="20"/>
                <w:szCs w:val="20"/>
              </w:rPr>
              <w:t>Výsledné ceny zobchodovaných pokynů na VT</w:t>
            </w:r>
          </w:p>
          <w:p w14:paraId="6E2C86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3D36478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Množství v MWh v dané obchodní hodině u dané nabídky VT (Pro RE+ kladná ho</w:t>
            </w:r>
            <w:r>
              <w:rPr>
                <w:sz w:val="20"/>
                <w:szCs w:val="20"/>
              </w:rPr>
              <w:t>dnota, pro RE- záporná hodnota)</w:t>
            </w:r>
          </w:p>
          <w:p w14:paraId="6663BD5E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Systémová odchylka v dané obchodní hodině v MWh (kladná/záporná hodnota)</w:t>
            </w:r>
          </w:p>
          <w:p w14:paraId="1B64B47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</w:t>
            </w:r>
            <w:r w:rsidRPr="00EA4A88">
              <w:rPr>
                <w:sz w:val="20"/>
                <w:szCs w:val="20"/>
              </w:rPr>
              <w:t>XP13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Cena, za kterou byla nabídka zobchodovaná na VT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016CE420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Výsledná zúčtovací cena RE z VT v dané obchodní hodině v Kč/MWh (kladná/záporná hodnota)</w:t>
            </w:r>
          </w:p>
          <w:p w14:paraId="49784264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XP15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celkové regulační energie v dané obchodní hodině, která vznikne obchodováním na VT a regulační energie z aktivace PpS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2597DAF6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XP16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Vážený průměr zúčtovacích cen (váhou je množství) regulační energie v dané obchodní hodině, která vznikne obchodováním na VT v Kč/MWh (kladná/záporná h</w:t>
            </w:r>
            <w:r>
              <w:rPr>
                <w:sz w:val="20"/>
                <w:szCs w:val="20"/>
              </w:rPr>
              <w:t>odnota)</w:t>
            </w:r>
          </w:p>
          <w:p w14:paraId="4DB7CC22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XP17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regulační energie z aktivace PpS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</w:tc>
        <w:tc>
          <w:tcPr>
            <w:tcW w:w="787" w:type="dxa"/>
          </w:tcPr>
          <w:p w14:paraId="1F1F1A1B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V1.42</w:t>
            </w:r>
          </w:p>
        </w:tc>
      </w:tr>
      <w:tr w:rsidR="000242AF" w14:paraId="4EBB9397" w14:textId="77777777" w:rsidTr="007521BA">
        <w:trPr>
          <w:trHeight w:val="255"/>
        </w:trPr>
        <w:tc>
          <w:tcPr>
            <w:tcW w:w="1139" w:type="dxa"/>
          </w:tcPr>
          <w:p w14:paraId="3BFBA2F6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FA79AC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BEA5F60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888 - </w:t>
            </w:r>
            <w:r w:rsidRPr="00EA4A88">
              <w:rPr>
                <w:sz w:val="20"/>
                <w:szCs w:val="20"/>
              </w:rPr>
              <w:t>Výsledné ceny z VT – Zúčtování VT – potvrzení/chyba</w:t>
            </w:r>
          </w:p>
        </w:tc>
        <w:tc>
          <w:tcPr>
            <w:tcW w:w="787" w:type="dxa"/>
          </w:tcPr>
          <w:p w14:paraId="0959A27F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DD1B4E0" w14:textId="77777777" w:rsidTr="007521BA">
        <w:trPr>
          <w:trHeight w:val="255"/>
        </w:trPr>
        <w:tc>
          <w:tcPr>
            <w:tcW w:w="1139" w:type="dxa"/>
          </w:tcPr>
          <w:p w14:paraId="0D19DD34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447C31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0145A31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887 - </w:t>
            </w:r>
            <w:r w:rsidRPr="00EA4A88">
              <w:rPr>
                <w:sz w:val="20"/>
                <w:szCs w:val="20"/>
              </w:rPr>
              <w:t>Výsledné ceny z VT – Zúčtování VT – dotaz</w:t>
            </w:r>
          </w:p>
        </w:tc>
        <w:tc>
          <w:tcPr>
            <w:tcW w:w="787" w:type="dxa"/>
          </w:tcPr>
          <w:p w14:paraId="67D4E7E9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A65A536" w14:textId="77777777" w:rsidTr="007521BA">
        <w:trPr>
          <w:trHeight w:val="255"/>
        </w:trPr>
        <w:tc>
          <w:tcPr>
            <w:tcW w:w="1139" w:type="dxa"/>
          </w:tcPr>
          <w:p w14:paraId="2114F069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B57A983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D0ED75D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475 - </w:t>
            </w:r>
            <w:r w:rsidRPr="000242AF">
              <w:rPr>
                <w:sz w:val="20"/>
                <w:szCs w:val="20"/>
              </w:rPr>
              <w:t xml:space="preserve">Podklady pro fakturaci RE – ČEPS </w:t>
            </w:r>
            <w:r>
              <w:rPr>
                <w:sz w:val="20"/>
                <w:szCs w:val="20"/>
              </w:rPr>
              <w:t>–</w:t>
            </w:r>
            <w:r w:rsidRPr="000242AF">
              <w:rPr>
                <w:sz w:val="20"/>
                <w:szCs w:val="20"/>
              </w:rPr>
              <w:t xml:space="preserve"> dotaz</w:t>
            </w:r>
          </w:p>
          <w:p w14:paraId="2D68DD48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478 - </w:t>
            </w:r>
            <w:r w:rsidRPr="000242AF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787" w:type="dxa"/>
          </w:tcPr>
          <w:p w14:paraId="2AFDEC7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7E01CCBB" w14:textId="77777777" w:rsidTr="007521BA">
        <w:trPr>
          <w:trHeight w:val="255"/>
        </w:trPr>
        <w:tc>
          <w:tcPr>
            <w:tcW w:w="1139" w:type="dxa"/>
          </w:tcPr>
          <w:p w14:paraId="587FFEDA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4160E32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Zavedení formátu SFVOTPSK. Novému formátu je věnována samostatná kapitola. </w:t>
            </w:r>
          </w:p>
        </w:tc>
        <w:tc>
          <w:tcPr>
            <w:tcW w:w="787" w:type="dxa"/>
          </w:tcPr>
          <w:p w14:paraId="3CF7804D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1675C6BA" w14:textId="77777777" w:rsidTr="007521BA">
        <w:trPr>
          <w:trHeight w:val="255"/>
        </w:trPr>
        <w:tc>
          <w:tcPr>
            <w:tcW w:w="1139" w:type="dxa"/>
          </w:tcPr>
          <w:p w14:paraId="26181C12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5F9950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D66FF3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477 - </w:t>
            </w:r>
            <w:r w:rsidRPr="000242AF">
              <w:rPr>
                <w:sz w:val="20"/>
                <w:szCs w:val="20"/>
              </w:rPr>
              <w:t>Podklady pro fakturaci RE – ČEPS - chyba/potvrzení</w:t>
            </w:r>
          </w:p>
          <w:p w14:paraId="0791B1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242AF">
              <w:rPr>
                <w:sz w:val="20"/>
                <w:szCs w:val="20"/>
              </w:rPr>
              <w:t>480</w:t>
            </w:r>
            <w:r>
              <w:rPr>
                <w:sz w:val="20"/>
                <w:szCs w:val="20"/>
              </w:rPr>
              <w:t xml:space="preserve"> - </w:t>
            </w:r>
            <w:r w:rsidRPr="000242AF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787" w:type="dxa"/>
          </w:tcPr>
          <w:p w14:paraId="7B58BDC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6718A2" w14:paraId="15D1CB04" w14:textId="77777777" w:rsidTr="007521BA">
        <w:trPr>
          <w:trHeight w:val="255"/>
        </w:trPr>
        <w:tc>
          <w:tcPr>
            <w:tcW w:w="1139" w:type="dxa"/>
          </w:tcPr>
          <w:p w14:paraId="3F55870A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4F2A70AF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doplnění enumerace atributu </w:t>
            </w:r>
            <w:r w:rsidRPr="006718A2">
              <w:rPr>
                <w:i/>
                <w:sz w:val="20"/>
                <w:szCs w:val="20"/>
              </w:rPr>
              <w:t>rejection-reason</w:t>
            </w:r>
            <w:r>
              <w:rPr>
                <w:sz w:val="20"/>
                <w:szCs w:val="20"/>
              </w:rPr>
              <w:t xml:space="preserve"> elementu </w:t>
            </w:r>
            <w:r w:rsidRPr="006718A2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A31D28D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98 - </w:t>
            </w:r>
            <w:r w:rsidRPr="006718A2">
              <w:rPr>
                <w:sz w:val="20"/>
                <w:szCs w:val="20"/>
              </w:rPr>
              <w:t>Došlo ke změně původního dodavatele</w:t>
            </w:r>
          </w:p>
        </w:tc>
        <w:tc>
          <w:tcPr>
            <w:tcW w:w="787" w:type="dxa"/>
          </w:tcPr>
          <w:p w14:paraId="5467310E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6718A2" w14:paraId="55E6DCCC" w14:textId="77777777" w:rsidTr="007521BA">
        <w:trPr>
          <w:trHeight w:val="255"/>
        </w:trPr>
        <w:tc>
          <w:tcPr>
            <w:tcW w:w="1139" w:type="dxa"/>
          </w:tcPr>
          <w:p w14:paraId="2C6625A1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65BE6EC6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doplnění atrinutů </w:t>
            </w:r>
            <w:r w:rsidRPr="006718A2">
              <w:rPr>
                <w:i/>
                <w:sz w:val="20"/>
                <w:szCs w:val="20"/>
              </w:rPr>
              <w:t>chs-type</w:t>
            </w:r>
            <w:r>
              <w:rPr>
                <w:sz w:val="20"/>
                <w:szCs w:val="20"/>
              </w:rPr>
              <w:t xml:space="preserve"> a </w:t>
            </w:r>
            <w:r w:rsidRPr="006718A2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na úrovni elementu </w:t>
            </w:r>
            <w:r w:rsidRPr="006718A2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. Atributy jsou nepovinné. </w:t>
            </w:r>
          </w:p>
        </w:tc>
        <w:tc>
          <w:tcPr>
            <w:tcW w:w="787" w:type="dxa"/>
          </w:tcPr>
          <w:p w14:paraId="55AC813D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51232E" w14:paraId="107EF9C3" w14:textId="77777777" w:rsidTr="007521BA">
        <w:trPr>
          <w:trHeight w:val="255"/>
        </w:trPr>
        <w:tc>
          <w:tcPr>
            <w:tcW w:w="1139" w:type="dxa"/>
          </w:tcPr>
          <w:p w14:paraId="14B15D92" w14:textId="77777777" w:rsidR="0051232E" w:rsidRDefault="0051232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15.4.2016</w:t>
            </w:r>
          </w:p>
        </w:tc>
        <w:tc>
          <w:tcPr>
            <w:tcW w:w="7146" w:type="dxa"/>
          </w:tcPr>
          <w:p w14:paraId="735F6D3F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item-type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typů položek o následující:</w:t>
            </w:r>
          </w:p>
          <w:p w14:paraId="2EEF0778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GU029 - </w:t>
            </w:r>
            <w:r w:rsidRPr="0051232E">
              <w:rPr>
                <w:sz w:val="20"/>
                <w:szCs w:val="20"/>
              </w:rPr>
              <w:t>Cena za překročení rezervovaného výkonu</w:t>
            </w:r>
          </w:p>
        </w:tc>
        <w:tc>
          <w:tcPr>
            <w:tcW w:w="787" w:type="dxa"/>
          </w:tcPr>
          <w:p w14:paraId="22FE4A8E" w14:textId="77777777" w:rsidR="0051232E" w:rsidRDefault="0051232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09616C" w14:paraId="377A6F16" w14:textId="77777777" w:rsidTr="007521BA">
        <w:trPr>
          <w:trHeight w:val="255"/>
        </w:trPr>
        <w:tc>
          <w:tcPr>
            <w:tcW w:w="1139" w:type="dxa"/>
          </w:tcPr>
          <w:p w14:paraId="72406EF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CED5A90" w14:textId="77777777" w:rsidR="0009616C" w:rsidRDefault="0009616C" w:rsidP="00D0618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  </w:t>
            </w:r>
            <w:r w:rsidRPr="00666609">
              <w:rPr>
                <w:sz w:val="20"/>
                <w:szCs w:val="20"/>
              </w:rPr>
              <w:t>DVM</w:t>
            </w:r>
            <w:r>
              <w:rPr>
                <w:sz w:val="20"/>
                <w:szCs w:val="20"/>
              </w:rPr>
              <w:t>, DV4, FL+, FL-, které se použvají pouze pro komoditu plyn.</w:t>
            </w:r>
          </w:p>
        </w:tc>
        <w:tc>
          <w:tcPr>
            <w:tcW w:w="787" w:type="dxa"/>
          </w:tcPr>
          <w:p w14:paraId="28B80A93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15E5180F" w14:textId="77777777" w:rsidTr="007521BA">
        <w:trPr>
          <w:trHeight w:val="255"/>
        </w:trPr>
        <w:tc>
          <w:tcPr>
            <w:tcW w:w="1139" w:type="dxa"/>
          </w:tcPr>
          <w:p w14:paraId="6F0475FB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192F19F8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 FLP a DVP, které se použvají pouze pro komoditu plyn.</w:t>
            </w:r>
          </w:p>
        </w:tc>
        <w:tc>
          <w:tcPr>
            <w:tcW w:w="787" w:type="dxa"/>
          </w:tcPr>
          <w:p w14:paraId="3F03F544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39C426CD" w14:textId="77777777" w:rsidTr="007521BA">
        <w:trPr>
          <w:trHeight w:val="255"/>
        </w:trPr>
        <w:tc>
          <w:tcPr>
            <w:tcW w:w="1139" w:type="dxa"/>
          </w:tcPr>
          <w:p w14:paraId="10D8AF9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63D44FC0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doplnění atributu </w:t>
            </w:r>
            <w:r w:rsidRPr="00EA5910"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A5910">
              <w:rPr>
                <w:i/>
                <w:sz w:val="20"/>
                <w:szCs w:val="20"/>
              </w:rPr>
              <w:t>Profile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63045F2D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43E057A5" w14:textId="77777777" w:rsidTr="007521BA">
        <w:trPr>
          <w:trHeight w:val="255"/>
        </w:trPr>
        <w:tc>
          <w:tcPr>
            <w:tcW w:w="1139" w:type="dxa"/>
          </w:tcPr>
          <w:p w14:paraId="35115E11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7652729C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Pr="009C3796">
              <w:rPr>
                <w:sz w:val="20"/>
                <w:szCs w:val="20"/>
              </w:rPr>
              <w:t xml:space="preserve"> ISOTEDATA</w:t>
            </w: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9C3796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403D2F7" w14:textId="77777777" w:rsidR="0009616C" w:rsidRDefault="0009616C" w:rsidP="0009616C">
            <w:pPr>
              <w:rPr>
                <w:sz w:val="20"/>
                <w:szCs w:val="20"/>
              </w:rPr>
            </w:pPr>
            <w:r w:rsidRPr="009C3796">
              <w:rPr>
                <w:sz w:val="20"/>
                <w:szCs w:val="20"/>
              </w:rPr>
              <w:t>SC41</w:t>
            </w:r>
            <w:r>
              <w:rPr>
                <w:sz w:val="20"/>
                <w:szCs w:val="20"/>
              </w:rPr>
              <w:t xml:space="preserve"> - </w:t>
            </w:r>
            <w:r w:rsidRPr="009C3796">
              <w:rPr>
                <w:sz w:val="20"/>
                <w:szCs w:val="20"/>
              </w:rPr>
              <w:t>Poslední známá cena obchodu na VDT dle PTP</w:t>
            </w:r>
          </w:p>
          <w:p w14:paraId="31C13728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a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2D5248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C6DC2CF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GVP - </w:t>
            </w:r>
            <w:r w:rsidRPr="0067688A">
              <w:rPr>
                <w:sz w:val="20"/>
                <w:szCs w:val="20"/>
              </w:rPr>
              <w:t>Data poslední známé ceny obchodu na VDT dle PTP - Opis dat</w:t>
            </w:r>
          </w:p>
          <w:p w14:paraId="79D771C3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59343BA0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V1.44</w:t>
            </w:r>
          </w:p>
        </w:tc>
      </w:tr>
      <w:tr w:rsidR="0009616C" w14:paraId="53D46D25" w14:textId="77777777" w:rsidTr="007521BA">
        <w:trPr>
          <w:trHeight w:val="255"/>
        </w:trPr>
        <w:tc>
          <w:tcPr>
            <w:tcW w:w="1139" w:type="dxa"/>
          </w:tcPr>
          <w:p w14:paraId="108F2BB6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5F8CA5A1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2D5248">
              <w:rPr>
                <w:sz w:val="20"/>
                <w:szCs w:val="20"/>
              </w:rPr>
              <w:t xml:space="preserve">ISOTEREQ </w:t>
            </w:r>
            <w:r>
              <w:rPr>
                <w:b/>
                <w:u w:val="single"/>
              </w:rPr>
              <w:t xml:space="preserve">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31BAFA64" w14:textId="77777777" w:rsidR="0009616C" w:rsidRDefault="0009616C" w:rsidP="00F302EB">
            <w:pPr>
              <w:rPr>
                <w:sz w:val="20"/>
                <w:szCs w:val="20"/>
              </w:rPr>
            </w:pPr>
            <w:r w:rsidRPr="00BA6E10">
              <w:rPr>
                <w:sz w:val="20"/>
                <w:szCs w:val="20"/>
              </w:rPr>
              <w:t>GVN</w:t>
            </w:r>
            <w:r>
              <w:rPr>
                <w:sz w:val="20"/>
                <w:szCs w:val="20"/>
              </w:rPr>
              <w:t xml:space="preserve"> - </w:t>
            </w:r>
            <w:r w:rsidRPr="00BA6E10">
              <w:rPr>
                <w:sz w:val="20"/>
                <w:szCs w:val="20"/>
              </w:rPr>
              <w:t>Dotaz - poslední známá cena obchodu na VDT dle PTP</w:t>
            </w:r>
          </w:p>
          <w:p w14:paraId="6D248D31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2E4979DA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5F76288E" w14:textId="77777777" w:rsidTr="007521BA">
        <w:trPr>
          <w:trHeight w:val="255"/>
        </w:trPr>
        <w:tc>
          <w:tcPr>
            <w:tcW w:w="1139" w:type="dxa"/>
          </w:tcPr>
          <w:p w14:paraId="176C1330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828DDBF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42CFC2E6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GVO -</w:t>
            </w:r>
            <w:r w:rsidRPr="00BA6E10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Odpověď</w:t>
            </w:r>
            <w:r w:rsidRPr="00BA6E10">
              <w:rPr>
                <w:sz w:val="20"/>
                <w:szCs w:val="20"/>
              </w:rPr>
              <w:t xml:space="preserve"> - poslední známá cena obchodu na VDT dle PTP</w:t>
            </w:r>
          </w:p>
          <w:p w14:paraId="3774DB94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1918976E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E16731" w14:paraId="7C781678" w14:textId="77777777" w:rsidTr="007521BA">
        <w:trPr>
          <w:trHeight w:val="255"/>
        </w:trPr>
        <w:tc>
          <w:tcPr>
            <w:tcW w:w="1139" w:type="dxa"/>
          </w:tcPr>
          <w:p w14:paraId="52FEC85F" w14:textId="77777777" w:rsidR="00E16731" w:rsidRDefault="00C5774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</w:t>
            </w:r>
            <w:r w:rsidR="00E16731">
              <w:rPr>
                <w:sz w:val="20"/>
                <w:szCs w:val="20"/>
              </w:rPr>
              <w:t>.6.2016</w:t>
            </w:r>
          </w:p>
        </w:tc>
        <w:tc>
          <w:tcPr>
            <w:tcW w:w="7146" w:type="dxa"/>
          </w:tcPr>
          <w:p w14:paraId="1359B6DC" w14:textId="77777777" w:rsidR="00E16731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 w:rsidRPr="00C577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73C8E14C" w14:textId="77777777" w:rsidR="00E16731" w:rsidRDefault="00E1673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C5774F" w14:paraId="747969AE" w14:textId="77777777" w:rsidTr="007521BA">
        <w:trPr>
          <w:trHeight w:val="255"/>
        </w:trPr>
        <w:tc>
          <w:tcPr>
            <w:tcW w:w="1139" w:type="dxa"/>
          </w:tcPr>
          <w:p w14:paraId="2602EF28" w14:textId="77777777" w:rsidR="00C5774F" w:rsidRDefault="00C5774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16.6.2016</w:t>
            </w:r>
          </w:p>
        </w:tc>
        <w:tc>
          <w:tcPr>
            <w:tcW w:w="7146" w:type="dxa"/>
          </w:tcPr>
          <w:p w14:paraId="599DAB38" w14:textId="77777777" w:rsidR="00C5774F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10BE6D72" w14:textId="77777777" w:rsidR="00C5774F" w:rsidRDefault="00C5774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B17486" w14:paraId="2A3727DE" w14:textId="77777777" w:rsidTr="007521BA">
        <w:trPr>
          <w:trHeight w:val="255"/>
        </w:trPr>
        <w:tc>
          <w:tcPr>
            <w:tcW w:w="1139" w:type="dxa"/>
          </w:tcPr>
          <w:p w14:paraId="70D82C0C" w14:textId="77777777" w:rsidR="00B17486" w:rsidRDefault="00B1748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14.7.2016</w:t>
            </w:r>
          </w:p>
        </w:tc>
        <w:tc>
          <w:tcPr>
            <w:tcW w:w="7146" w:type="dxa"/>
          </w:tcPr>
          <w:p w14:paraId="301EC1AB" w14:textId="77777777" w:rsidR="0076251A" w:rsidRDefault="00A76A31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 REVF - </w:t>
            </w:r>
            <w:r w:rsidRPr="00A76A31">
              <w:rPr>
                <w:sz w:val="20"/>
                <w:szCs w:val="20"/>
              </w:rPr>
              <w:t>utilizace riziková expozice flex/výluč. pokynů DT</w:t>
            </w:r>
          </w:p>
        </w:tc>
        <w:tc>
          <w:tcPr>
            <w:tcW w:w="787" w:type="dxa"/>
          </w:tcPr>
          <w:p w14:paraId="26F899F6" w14:textId="77777777" w:rsidR="00B17486" w:rsidRDefault="00B1748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V1.45</w:t>
            </w:r>
          </w:p>
        </w:tc>
      </w:tr>
      <w:tr w:rsidR="00461815" w14:paraId="25CDAC73" w14:textId="77777777" w:rsidTr="007521BA">
        <w:trPr>
          <w:trHeight w:val="255"/>
        </w:trPr>
        <w:tc>
          <w:tcPr>
            <w:tcW w:w="1139" w:type="dxa"/>
          </w:tcPr>
          <w:p w14:paraId="21013DA7" w14:textId="77777777" w:rsidR="00461815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7A6E684" w14:textId="77777777" w:rsidR="007624BB" w:rsidRDefault="0076251A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>mes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age-code </w:t>
            </w:r>
            <w:r w:rsidRPr="0007686E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  <w:r w:rsidR="007624BB">
              <w:rPr>
                <w:sz w:val="20"/>
                <w:szCs w:val="20"/>
              </w:rPr>
              <w:t xml:space="preserve"> </w:t>
            </w:r>
          </w:p>
          <w:p w14:paraId="68E62E4B" w14:textId="77777777" w:rsidR="00461815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="0076251A">
              <w:rPr>
                <w:sz w:val="20"/>
                <w:szCs w:val="20"/>
              </w:rPr>
              <w:t xml:space="preserve">Aktuální stav limitu VDT/VT </w:t>
            </w:r>
          </w:p>
        </w:tc>
        <w:tc>
          <w:tcPr>
            <w:tcW w:w="787" w:type="dxa"/>
          </w:tcPr>
          <w:p w14:paraId="618AD301" w14:textId="77777777" w:rsidR="00461815" w:rsidRDefault="00461815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6A732722" w14:textId="77777777" w:rsidTr="007521BA">
        <w:trPr>
          <w:trHeight w:val="255"/>
        </w:trPr>
        <w:tc>
          <w:tcPr>
            <w:tcW w:w="1139" w:type="dxa"/>
          </w:tcPr>
          <w:p w14:paraId="5E5D7E82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3CB2D0C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– doplnění enumerace atributu </w:t>
            </w:r>
            <w:r>
              <w:rPr>
                <w:i/>
                <w:sz w:val="20"/>
                <w:szCs w:val="20"/>
              </w:rPr>
              <w:t>me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sage-code </w:t>
            </w:r>
            <w:r w:rsidRPr="005C39FF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648C0DCF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483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nastavení limitu VDT/VT</w:t>
            </w:r>
          </w:p>
          <w:p w14:paraId="6BFA9FFA" w14:textId="77777777" w:rsidR="007624BB" w:rsidRDefault="007624BB" w:rsidP="007624BB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4</w:t>
            </w:r>
            <w:r>
              <w:rPr>
                <w:sz w:val="20"/>
                <w:szCs w:val="20"/>
              </w:rPr>
              <w:t xml:space="preserve">85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zaslání automatické změně limitu VDT/VT</w:t>
            </w:r>
          </w:p>
        </w:tc>
        <w:tc>
          <w:tcPr>
            <w:tcW w:w="787" w:type="dxa"/>
          </w:tcPr>
          <w:p w14:paraId="08D83B9A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3E9D9198" w14:textId="77777777" w:rsidTr="007521BA">
        <w:trPr>
          <w:trHeight w:val="255"/>
        </w:trPr>
        <w:tc>
          <w:tcPr>
            <w:tcW w:w="1139" w:type="dxa"/>
          </w:tcPr>
          <w:p w14:paraId="5EB1394A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FEFA1FA" w14:textId="77777777" w:rsidR="007624BB" w:rsidRDefault="0008284F" w:rsidP="0056685D">
            <w:pPr>
              <w:rPr>
                <w:sz w:val="20"/>
                <w:szCs w:val="20"/>
              </w:rPr>
            </w:pPr>
            <w:r w:rsidRPr="0007686E">
              <w:rPr>
                <w:sz w:val="20"/>
                <w:szCs w:val="20"/>
              </w:rPr>
              <w:t>Zavedení nového formátu zprávy  SFVOTSETTINGS,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7686E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3725C259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2BEFFF97" w14:textId="77777777" w:rsidTr="007521BA">
        <w:trPr>
          <w:trHeight w:val="255"/>
        </w:trPr>
        <w:tc>
          <w:tcPr>
            <w:tcW w:w="1139" w:type="dxa"/>
          </w:tcPr>
          <w:p w14:paraId="3DE75613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6EDDF948" w14:textId="77777777" w:rsidR="007624BB" w:rsidRPr="0076251A" w:rsidRDefault="00A63D7D" w:rsidP="00A63D7D">
            <w:pPr>
              <w:rPr>
                <w:sz w:val="20"/>
                <w:szCs w:val="20"/>
              </w:rPr>
            </w:pPr>
            <w:r w:rsidRPr="000B1252">
              <w:rPr>
                <w:sz w:val="20"/>
                <w:szCs w:val="20"/>
              </w:rPr>
              <w:t xml:space="preserve">Zavedení nového formátu zprávy  </w:t>
            </w:r>
            <w:r>
              <w:rPr>
                <w:sz w:val="20"/>
                <w:szCs w:val="20"/>
              </w:rPr>
              <w:t>SFVOTLIMITCHANGE</w:t>
            </w:r>
            <w:r w:rsidRPr="000B1252">
              <w:rPr>
                <w:sz w:val="20"/>
                <w:szCs w:val="20"/>
              </w:rPr>
              <w:t>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B1252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54B12BF4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2C3011" w14:paraId="296A903A" w14:textId="77777777" w:rsidTr="007521BA">
        <w:trPr>
          <w:trHeight w:val="255"/>
        </w:trPr>
        <w:tc>
          <w:tcPr>
            <w:tcW w:w="1139" w:type="dxa"/>
          </w:tcPr>
          <w:p w14:paraId="312D166D" w14:textId="77777777" w:rsidR="002C3011" w:rsidRDefault="002C301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6.9.2016</w:t>
            </w:r>
          </w:p>
        </w:tc>
        <w:tc>
          <w:tcPr>
            <w:tcW w:w="7146" w:type="dxa"/>
          </w:tcPr>
          <w:p w14:paraId="29C233E2" w14:textId="77777777" w:rsidR="002C3011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 </w:t>
            </w:r>
            <w:r w:rsidRPr="002C3011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 </w:t>
            </w:r>
            <w:r w:rsidRPr="007B7C86">
              <w:rPr>
                <w:sz w:val="20"/>
                <w:szCs w:val="20"/>
              </w:rPr>
              <w:t xml:space="preserve">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1A4D283D" w14:textId="77777777" w:rsidR="002C3011" w:rsidRPr="000B1252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DV - </w:t>
            </w:r>
            <w:r>
              <w:t>služba vyrovnání</w:t>
            </w:r>
          </w:p>
        </w:tc>
        <w:tc>
          <w:tcPr>
            <w:tcW w:w="787" w:type="dxa"/>
          </w:tcPr>
          <w:p w14:paraId="1D0D7C69" w14:textId="77777777" w:rsidR="002C3011" w:rsidRDefault="002C301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C5181B" w14:paraId="12A50A7A" w14:textId="77777777" w:rsidTr="007521BA">
        <w:trPr>
          <w:trHeight w:val="255"/>
        </w:trPr>
        <w:tc>
          <w:tcPr>
            <w:tcW w:w="1139" w:type="dxa"/>
          </w:tcPr>
          <w:p w14:paraId="782BD0DE" w14:textId="77777777" w:rsidR="00C5181B" w:rsidRDefault="00C518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14.9.2016</w:t>
            </w:r>
          </w:p>
        </w:tc>
        <w:tc>
          <w:tcPr>
            <w:tcW w:w="7146" w:type="dxa"/>
          </w:tcPr>
          <w:p w14:paraId="43F8BFA5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změna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 w:rsidR="004E3956">
              <w:rPr>
                <w:sz w:val="20"/>
                <w:szCs w:val="20"/>
              </w:rPr>
              <w:t xml:space="preserve">: </w:t>
            </w:r>
            <w:r w:rsidR="00DD0910">
              <w:rPr>
                <w:sz w:val="20"/>
                <w:szCs w:val="20"/>
              </w:rPr>
              <w:t xml:space="preserve"> přejmenování</w:t>
            </w:r>
          </w:p>
          <w:p w14:paraId="38DD0578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4E3956">
              <w:rPr>
                <w:sz w:val="20"/>
                <w:szCs w:val="20"/>
              </w:rPr>
              <w:t>p</w:t>
            </w:r>
            <w:r w:rsidR="00DD0910">
              <w:rPr>
                <w:sz w:val="20"/>
                <w:szCs w:val="20"/>
              </w:rPr>
              <w:t>oložky</w:t>
            </w:r>
            <w:r w:rsidR="004E3956"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 xml:space="preserve">OFF_V </w:t>
            </w:r>
            <w:r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>na VDT/VT</w:t>
            </w:r>
            <w:r>
              <w:rPr>
                <w:sz w:val="20"/>
                <w:szCs w:val="20"/>
              </w:rPr>
              <w:t xml:space="preserve"> (</w:t>
            </w:r>
            <w:r w:rsidRPr="00C5181B">
              <w:rPr>
                <w:sz w:val="20"/>
                <w:szCs w:val="20"/>
              </w:rPr>
              <w:t>Utilizace limitu pro VDT/VT</w:t>
            </w:r>
            <w:r>
              <w:rPr>
                <w:sz w:val="20"/>
                <w:szCs w:val="20"/>
              </w:rPr>
              <w:t>)</w:t>
            </w:r>
          </w:p>
        </w:tc>
        <w:tc>
          <w:tcPr>
            <w:tcW w:w="787" w:type="dxa"/>
          </w:tcPr>
          <w:p w14:paraId="12278EFC" w14:textId="77777777" w:rsidR="00C5181B" w:rsidRDefault="00C518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855CAB" w14:paraId="13B4C00E" w14:textId="77777777" w:rsidTr="007521BA">
        <w:trPr>
          <w:trHeight w:val="255"/>
        </w:trPr>
        <w:tc>
          <w:tcPr>
            <w:tcW w:w="1139" w:type="dxa"/>
          </w:tcPr>
          <w:p w14:paraId="608FB53F" w14:textId="77777777" w:rsidR="00855CAB" w:rsidRDefault="00855CA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5.10.2016</w:t>
            </w:r>
          </w:p>
        </w:tc>
        <w:tc>
          <w:tcPr>
            <w:tcW w:w="7146" w:type="dxa"/>
          </w:tcPr>
          <w:p w14:paraId="0429244E" w14:textId="77777777" w:rsidR="001C5830" w:rsidRPr="00B636DE" w:rsidRDefault="00855CAB" w:rsidP="00C5181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855CAB">
              <w:rPr>
                <w:sz w:val="20"/>
                <w:szCs w:val="20"/>
              </w:rPr>
              <w:t>SFVOTEXCHRATE</w:t>
            </w:r>
            <w:r>
              <w:rPr>
                <w:sz w:val="20"/>
                <w:szCs w:val="20"/>
              </w:rPr>
              <w:t xml:space="preserve"> – rozšíření elementu </w:t>
            </w:r>
            <w:r w:rsidRPr="00B636DE">
              <w:rPr>
                <w:i/>
                <w:sz w:val="20"/>
                <w:szCs w:val="20"/>
              </w:rPr>
              <w:t>ExchRates</w:t>
            </w:r>
            <w:r>
              <w:rPr>
                <w:sz w:val="20"/>
                <w:szCs w:val="20"/>
              </w:rPr>
              <w:t xml:space="preserve"> o element </w:t>
            </w:r>
            <w:r w:rsidRPr="00B636DE">
              <w:rPr>
                <w:i/>
                <w:sz w:val="20"/>
                <w:szCs w:val="20"/>
              </w:rPr>
              <w:t>OteFinalVdtRate</w:t>
            </w:r>
          </w:p>
        </w:tc>
        <w:tc>
          <w:tcPr>
            <w:tcW w:w="787" w:type="dxa"/>
          </w:tcPr>
          <w:p w14:paraId="396285D3" w14:textId="77777777" w:rsidR="00855CAB" w:rsidRDefault="00855CA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D96A61" w14:paraId="46C810E4" w14:textId="77777777" w:rsidTr="007521BA">
        <w:trPr>
          <w:trHeight w:val="255"/>
        </w:trPr>
        <w:tc>
          <w:tcPr>
            <w:tcW w:w="1139" w:type="dxa"/>
          </w:tcPr>
          <w:p w14:paraId="183888BE" w14:textId="77777777" w:rsidR="00D96A61" w:rsidRDefault="00D96A6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21.10.2016</w:t>
            </w:r>
          </w:p>
        </w:tc>
        <w:tc>
          <w:tcPr>
            <w:tcW w:w="7146" w:type="dxa"/>
          </w:tcPr>
          <w:p w14:paraId="4BE2A894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16A2183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FX3 - </w:t>
            </w:r>
            <w:r w:rsidRPr="00D96A61">
              <w:rPr>
                <w:sz w:val="20"/>
                <w:szCs w:val="20"/>
              </w:rPr>
              <w:t>Ověření schopnosti PpS - Skutečné hodnoty - RE+</w:t>
            </w:r>
          </w:p>
          <w:p w14:paraId="6F948012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FX4 - </w:t>
            </w:r>
            <w:r w:rsidRPr="00D96A61">
              <w:rPr>
                <w:sz w:val="20"/>
                <w:szCs w:val="20"/>
              </w:rPr>
              <w:t>Ověření schopnosti PpS - Skutečné hodnoty - RE-</w:t>
            </w:r>
          </w:p>
          <w:p w14:paraId="2F021871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GX3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(RE+), Cena</w:t>
            </w:r>
          </w:p>
          <w:p w14:paraId="7E70821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GX4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(RE-), Cena</w:t>
            </w:r>
          </w:p>
          <w:p w14:paraId="3D3B7A6E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lastRenderedPageBreak/>
              <w:t>VVN1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VVN</w:t>
            </w:r>
          </w:p>
          <w:p w14:paraId="2DD4B24B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VVN</w:t>
            </w:r>
          </w:p>
          <w:p w14:paraId="53C8A30A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VN</w:t>
            </w:r>
          </w:p>
          <w:p w14:paraId="53238E8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VN</w:t>
            </w:r>
          </w:p>
          <w:p w14:paraId="161F86FF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NN</w:t>
            </w:r>
          </w:p>
          <w:p w14:paraId="528A8FB8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</w:t>
            </w:r>
            <w:r>
              <w:rPr>
                <w:sz w:val="20"/>
                <w:szCs w:val="20"/>
              </w:rPr>
              <w:t xml:space="preserve">2 - </w:t>
            </w:r>
            <w:r w:rsidRPr="00D96A61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787" w:type="dxa"/>
          </w:tcPr>
          <w:p w14:paraId="28B870B1" w14:textId="77777777" w:rsidR="00D96A61" w:rsidRDefault="00D96A6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V1.47</w:t>
            </w:r>
          </w:p>
        </w:tc>
      </w:tr>
      <w:tr w:rsidR="007B38EE" w14:paraId="03FD5D4F" w14:textId="77777777" w:rsidTr="007521BA">
        <w:trPr>
          <w:trHeight w:val="255"/>
        </w:trPr>
        <w:tc>
          <w:tcPr>
            <w:tcW w:w="1139" w:type="dxa"/>
          </w:tcPr>
          <w:p w14:paraId="043CC576" w14:textId="77777777" w:rsidR="007B38EE" w:rsidRDefault="007B38EE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9.11.2016</w:t>
            </w:r>
          </w:p>
        </w:tc>
        <w:tc>
          <w:tcPr>
            <w:tcW w:w="7146" w:type="dxa"/>
          </w:tcPr>
          <w:p w14:paraId="2A6FF00C" w14:textId="77777777" w:rsidR="007B38EE" w:rsidRDefault="007B38EE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358CE55" w14:textId="77777777" w:rsidR="007B38EE" w:rsidRDefault="007B38EE" w:rsidP="00D96A61">
            <w:pPr>
              <w:rPr>
                <w:sz w:val="20"/>
                <w:szCs w:val="20"/>
              </w:rPr>
            </w:pPr>
          </w:p>
          <w:p w14:paraId="20F061C8" w14:textId="77777777" w:rsidR="007B38EE" w:rsidRDefault="007B38EE" w:rsidP="00D96A61">
            <w:pPr>
              <w:rPr>
                <w:sz w:val="20"/>
                <w:szCs w:val="20"/>
              </w:rPr>
            </w:pPr>
            <w:r w:rsidRPr="007B38EE">
              <w:rPr>
                <w:sz w:val="20"/>
                <w:szCs w:val="20"/>
              </w:rPr>
              <w:t>S5 – Změna dodavatele z DPI včetně změny/přepisu zákazníka v odběrném místě</w:t>
            </w:r>
          </w:p>
        </w:tc>
        <w:tc>
          <w:tcPr>
            <w:tcW w:w="787" w:type="dxa"/>
          </w:tcPr>
          <w:p w14:paraId="40E3F366" w14:textId="77777777" w:rsidR="007B38EE" w:rsidRDefault="007B38EE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B86FC7" w14:paraId="63254B14" w14:textId="77777777" w:rsidTr="007521BA">
        <w:trPr>
          <w:trHeight w:val="255"/>
        </w:trPr>
        <w:tc>
          <w:tcPr>
            <w:tcW w:w="1139" w:type="dxa"/>
          </w:tcPr>
          <w:p w14:paraId="29F15D97" w14:textId="77777777" w:rsidR="00B86FC7" w:rsidRDefault="00B86FC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16.11.2016</w:t>
            </w:r>
          </w:p>
        </w:tc>
        <w:tc>
          <w:tcPr>
            <w:tcW w:w="7146" w:type="dxa"/>
          </w:tcPr>
          <w:p w14:paraId="2BA0450B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DA1ED3">
              <w:rPr>
                <w:sz w:val="20"/>
                <w:szCs w:val="20"/>
              </w:rPr>
              <w:t>inice zprávy CDSDATA - změna</w:t>
            </w:r>
            <w:r>
              <w:rPr>
                <w:sz w:val="20"/>
                <w:szCs w:val="20"/>
              </w:rPr>
              <w:t xml:space="preserve">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 w:rsidR="00DA1ED3">
              <w:rPr>
                <w:sz w:val="20"/>
                <w:szCs w:val="20"/>
              </w:rPr>
              <w:t>. Hodnoty</w:t>
            </w:r>
            <w:r w:rsidR="00726A16">
              <w:rPr>
                <w:sz w:val="20"/>
                <w:szCs w:val="20"/>
              </w:rPr>
              <w:t xml:space="preserve"> (9)</w:t>
            </w:r>
            <w:r w:rsidR="00DA1ED3">
              <w:rPr>
                <w:sz w:val="20"/>
                <w:szCs w:val="20"/>
              </w:rPr>
              <w:t>:</w:t>
            </w:r>
          </w:p>
          <w:p w14:paraId="3E859302" w14:textId="77777777" w:rsidR="00726A16" w:rsidRDefault="00726A16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J71- J79 </w:t>
            </w:r>
            <w:r w:rsidRPr="00726A16">
              <w:rPr>
                <w:sz w:val="20"/>
                <w:szCs w:val="20"/>
              </w:rPr>
              <w:t xml:space="preserve"> Ko</w:t>
            </w:r>
            <w:r>
              <w:rPr>
                <w:sz w:val="20"/>
                <w:szCs w:val="20"/>
              </w:rPr>
              <w:t>rekční koeficient na teplotu TO1-</w:t>
            </w:r>
            <w:r w:rsidRPr="00726A16">
              <w:rPr>
                <w:sz w:val="20"/>
                <w:szCs w:val="20"/>
              </w:rPr>
              <w:t>TO9</w:t>
            </w:r>
          </w:p>
          <w:p w14:paraId="25658FAA" w14:textId="77777777" w:rsidR="00DA1ED3" w:rsidRDefault="00DA1ED3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nahrazeny hodnotami</w:t>
            </w:r>
            <w:r w:rsidR="00726A16">
              <w:rPr>
                <w:sz w:val="20"/>
                <w:szCs w:val="20"/>
              </w:rPr>
              <w:t xml:space="preserve"> (72)</w:t>
            </w:r>
            <w:r>
              <w:rPr>
                <w:sz w:val="20"/>
                <w:szCs w:val="20"/>
              </w:rPr>
              <w:t>:</w:t>
            </w:r>
          </w:p>
          <w:p w14:paraId="444541BA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J711</w:t>
            </w:r>
            <w:r w:rsidR="00DA1ED3">
              <w:rPr>
                <w:sz w:val="20"/>
                <w:szCs w:val="20"/>
              </w:rPr>
              <w:t xml:space="preserve">-J718 </w:t>
            </w:r>
            <w:r>
              <w:rPr>
                <w:sz w:val="20"/>
                <w:szCs w:val="20"/>
              </w:rPr>
              <w:t xml:space="preserve"> </w:t>
            </w:r>
            <w:r w:rsidRPr="00B86FC7">
              <w:rPr>
                <w:sz w:val="20"/>
                <w:szCs w:val="20"/>
              </w:rPr>
              <w:t>Korekční koeficient na teplotu, tepl. obl. 1, třída TDD 1</w:t>
            </w:r>
            <w:r w:rsidR="00DA1ED3">
              <w:rPr>
                <w:sz w:val="20"/>
                <w:szCs w:val="20"/>
              </w:rPr>
              <w:t>-8</w:t>
            </w:r>
          </w:p>
          <w:p w14:paraId="2FF755A9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J721-J728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2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E9E0D1C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J731-J738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3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5069C768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J741-J748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4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0513D1A1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J751-J75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5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645DAFBB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J761-J76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6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792B7325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J771-J77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7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12ED46F5" w14:textId="77777777" w:rsidR="00726A16" w:rsidRDefault="00726A16" w:rsidP="00726A1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J781-J788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8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3C7E9DD" w14:textId="77777777" w:rsidR="00B86FC7" w:rsidRDefault="00726A16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J791-J798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9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</w:tc>
        <w:tc>
          <w:tcPr>
            <w:tcW w:w="787" w:type="dxa"/>
          </w:tcPr>
          <w:p w14:paraId="17639A5B" w14:textId="77777777" w:rsidR="00B86FC7" w:rsidRDefault="00B86FC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AB5652" w14:paraId="20F04018" w14:textId="77777777" w:rsidTr="007521BA">
        <w:trPr>
          <w:trHeight w:val="255"/>
        </w:trPr>
        <w:tc>
          <w:tcPr>
            <w:tcW w:w="1139" w:type="dxa"/>
          </w:tcPr>
          <w:p w14:paraId="28BE3D0C" w14:textId="77777777" w:rsidR="00AB5652" w:rsidRDefault="00AB5652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23.11.2016</w:t>
            </w:r>
          </w:p>
        </w:tc>
        <w:tc>
          <w:tcPr>
            <w:tcW w:w="7146" w:type="dxa"/>
          </w:tcPr>
          <w:p w14:paraId="2538B5BA" w14:textId="77777777" w:rsidR="00AB5652" w:rsidRDefault="00AB5652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E34ABF">
              <w:rPr>
                <w:sz w:val="20"/>
                <w:szCs w:val="20"/>
              </w:rPr>
              <w:t>inice ISOTEDATA - doplnění atrib</w:t>
            </w:r>
            <w:r>
              <w:rPr>
                <w:sz w:val="20"/>
                <w:szCs w:val="20"/>
              </w:rPr>
              <w:t>ut</w:t>
            </w:r>
            <w:r w:rsidR="00E34ABF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0BA0552C" w14:textId="77777777" w:rsidR="00AB5652" w:rsidRDefault="00B87B9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V1.49</w:t>
            </w:r>
          </w:p>
        </w:tc>
      </w:tr>
      <w:tr w:rsidR="006B4116" w14:paraId="03383FBD" w14:textId="77777777" w:rsidTr="007521BA">
        <w:trPr>
          <w:trHeight w:val="255"/>
        </w:trPr>
        <w:tc>
          <w:tcPr>
            <w:tcW w:w="1139" w:type="dxa"/>
          </w:tcPr>
          <w:p w14:paraId="3BD79AA8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5954F2E0" w14:textId="77777777" w:rsid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povolených hodnot rootovského elemntu atributu </w:t>
            </w:r>
            <w:r w:rsidRPr="006A0C4D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2AF65F08" w14:textId="77777777" w:rsidR="00575D8A" w:rsidRP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316 - </w:t>
            </w:r>
            <w:r w:rsidR="00237801"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787" w:type="dxa"/>
          </w:tcPr>
          <w:p w14:paraId="48A87FB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76679D59" w14:textId="77777777" w:rsidTr="007521BA">
        <w:trPr>
          <w:trHeight w:val="255"/>
        </w:trPr>
        <w:tc>
          <w:tcPr>
            <w:tcW w:w="1139" w:type="dxa"/>
          </w:tcPr>
          <w:p w14:paraId="1FF1E83D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1E6736F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CDSREQ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78B390AB" w14:textId="77777777" w:rsidR="006B4116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314 - </w:t>
            </w:r>
            <w:r w:rsidR="00237801"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787" w:type="dxa"/>
          </w:tcPr>
          <w:p w14:paraId="1BC1D72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39F987F8" w14:textId="77777777" w:rsidTr="007521BA">
        <w:trPr>
          <w:trHeight w:val="255"/>
        </w:trPr>
        <w:tc>
          <w:tcPr>
            <w:tcW w:w="1139" w:type="dxa"/>
          </w:tcPr>
          <w:p w14:paraId="000C69A7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773DEB2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1D724B6D" w14:textId="77777777" w:rsidR="006B4116" w:rsidRDefault="00575D8A" w:rsidP="00BA20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315 - </w:t>
            </w:r>
            <w:r w:rsidR="00237801"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787" w:type="dxa"/>
          </w:tcPr>
          <w:p w14:paraId="44C44E38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32791B" w14:paraId="5F45884C" w14:textId="77777777" w:rsidTr="007521BA">
        <w:trPr>
          <w:trHeight w:val="255"/>
        </w:trPr>
        <w:tc>
          <w:tcPr>
            <w:tcW w:w="1139" w:type="dxa"/>
          </w:tcPr>
          <w:p w14:paraId="34E215D4" w14:textId="77777777" w:rsidR="0032791B" w:rsidRDefault="003279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606C2C99" w14:textId="77777777" w:rsidR="00364157" w:rsidRDefault="00136566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</w:t>
            </w:r>
            <w:r w:rsidR="006A0C4D">
              <w:rPr>
                <w:sz w:val="20"/>
                <w:szCs w:val="20"/>
              </w:rPr>
              <w:t xml:space="preserve"> </w:t>
            </w:r>
            <w:r w:rsidR="00364157">
              <w:rPr>
                <w:sz w:val="20"/>
                <w:szCs w:val="20"/>
              </w:rPr>
              <w:t>Došlo k zredukování maximálního počtu des. míst ze 3 na 2 u těchto atributů:</w:t>
            </w:r>
          </w:p>
          <w:p w14:paraId="30F7C778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-  atributy: </w:t>
            </w:r>
            <w:r w:rsidRPr="006A0C4D">
              <w:rPr>
                <w:i/>
                <w:sz w:val="20"/>
                <w:szCs w:val="20"/>
              </w:rPr>
              <w:t>qty, qty-VT, qty-NT, supplyDS-qty</w:t>
            </w:r>
          </w:p>
          <w:p w14:paraId="2CAC10ED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RecCap</w:t>
            </w:r>
            <w:r w:rsidRPr="006A0C4D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rescap-month, rescap-year</w:t>
            </w:r>
          </w:p>
          <w:p w14:paraId="60120EC4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SysServices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cons-PSDS, cons-own</w:t>
            </w:r>
          </w:p>
          <w:p w14:paraId="2FCD57A9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 w:rsidRPr="00364157">
              <w:rPr>
                <w:i/>
                <w:sz w:val="20"/>
                <w:szCs w:val="20"/>
              </w:rPr>
              <w:t>qty</w:t>
            </w:r>
          </w:p>
          <w:p w14:paraId="73A8BBCB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element </w:t>
            </w:r>
            <w:r>
              <w:rPr>
                <w:i/>
                <w:sz w:val="20"/>
                <w:szCs w:val="20"/>
              </w:rPr>
              <w:t xml:space="preserve">DataMO </w:t>
            </w:r>
            <w:r>
              <w:rPr>
                <w:sz w:val="20"/>
                <w:szCs w:val="20"/>
              </w:rPr>
              <w:t>– atribut</w:t>
            </w:r>
            <w:r w:rsidR="00E55A9E">
              <w:rPr>
                <w:sz w:val="20"/>
                <w:szCs w:val="20"/>
              </w:rPr>
              <w:t>y</w:t>
            </w:r>
            <w:r>
              <w:rPr>
                <w:sz w:val="20"/>
                <w:szCs w:val="20"/>
              </w:rPr>
              <w:t xml:space="preserve">: </w:t>
            </w:r>
            <w:r w:rsidRPr="00364157">
              <w:rPr>
                <w:i/>
                <w:sz w:val="20"/>
                <w:szCs w:val="20"/>
              </w:rPr>
              <w:t>qty-VT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364157">
              <w:rPr>
                <w:i/>
                <w:sz w:val="20"/>
                <w:szCs w:val="20"/>
              </w:rPr>
              <w:t>qty-NT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cir-breaker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am-enVT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am-rescap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am-renresource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am-comresource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am-distservice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am-sysservice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am-oteservice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am-mrdservice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qty-prod</w:t>
            </w:r>
          </w:p>
          <w:p w14:paraId="2B394CF0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METER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prim-multiplier, qtyVT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qtyNT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mr-addbillNT</w:t>
            </w:r>
          </w:p>
          <w:p w14:paraId="50496622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ereact_type</w:t>
            </w:r>
            <w:r w:rsidR="00421226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AE0031D" w14:textId="77777777" w:rsidR="00370F53" w:rsidRDefault="00370F53" w:rsidP="00E55A9E">
            <w:pPr>
              <w:rPr>
                <w:i/>
                <w:sz w:val="20"/>
                <w:szCs w:val="20"/>
              </w:rPr>
            </w:pPr>
          </w:p>
          <w:p w14:paraId="6EE4446D" w14:textId="77777777" w:rsidR="00421226" w:rsidRDefault="00421226" w:rsidP="00E55A9E">
            <w:pPr>
              <w:rPr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a </w:t>
            </w:r>
            <w:r>
              <w:rPr>
                <w:sz w:val="20"/>
                <w:szCs w:val="20"/>
              </w:rPr>
              <w:t>maximálního počtu des. míst ze 3 na 0 u těchto atributu:</w:t>
            </w:r>
          </w:p>
          <w:p w14:paraId="46220215" w14:textId="77777777" w:rsidR="00421226" w:rsidRDefault="00421226" w:rsidP="004212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6A0C4D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1B6BC78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7A68FD17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PmaxNT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8C24FB9" w14:textId="77777777" w:rsidR="00A27031" w:rsidRPr="006A0C4D" w:rsidRDefault="00165093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PmaxMO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</w:tc>
        <w:tc>
          <w:tcPr>
            <w:tcW w:w="787" w:type="dxa"/>
          </w:tcPr>
          <w:p w14:paraId="41792321" w14:textId="77777777" w:rsidR="0032791B" w:rsidRDefault="003279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V1.50</w:t>
            </w:r>
          </w:p>
        </w:tc>
      </w:tr>
      <w:tr w:rsidR="00370F53" w14:paraId="19568A00" w14:textId="77777777" w:rsidTr="007521BA">
        <w:trPr>
          <w:trHeight w:val="255"/>
        </w:trPr>
        <w:tc>
          <w:tcPr>
            <w:tcW w:w="1139" w:type="dxa"/>
          </w:tcPr>
          <w:p w14:paraId="098AA740" w14:textId="77777777" w:rsidR="00370F53" w:rsidRDefault="00370F5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273EFB59" w14:textId="77777777" w:rsidR="008F26CA" w:rsidRDefault="00370F53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</w:t>
            </w:r>
            <w:r w:rsidR="008F26CA">
              <w:rPr>
                <w:sz w:val="20"/>
                <w:szCs w:val="20"/>
              </w:rPr>
              <w:t>datum pouze jako den lze zasílat u těchto atributů:</w:t>
            </w:r>
          </w:p>
          <w:p w14:paraId="363D488B" w14:textId="77777777" w:rsidR="001E0526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atribut: </w:t>
            </w:r>
            <w:r w:rsidRPr="006A0C4D">
              <w:rPr>
                <w:i/>
                <w:sz w:val="20"/>
                <w:szCs w:val="20"/>
              </w:rPr>
              <w:t>inv-per-from</w:t>
            </w:r>
          </w:p>
          <w:p w14:paraId="6814D3B6" w14:textId="77777777" w:rsidR="001E0526" w:rsidRDefault="001E0526" w:rsidP="001E05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020AD772" w14:textId="77777777" w:rsidR="00370F53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74F7DA39" w14:textId="77777777" w:rsidR="008F26CA" w:rsidRPr="008F26CA" w:rsidRDefault="008F26CA" w:rsidP="008F26C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(byla možnost zasílat datum jako měsíc v roce)</w:t>
            </w:r>
          </w:p>
        </w:tc>
        <w:tc>
          <w:tcPr>
            <w:tcW w:w="787" w:type="dxa"/>
          </w:tcPr>
          <w:p w14:paraId="637BA42F" w14:textId="77777777" w:rsidR="00370F53" w:rsidRDefault="006A0C4D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CB7B90" w14:paraId="5494BAF5" w14:textId="77777777" w:rsidTr="007521BA">
        <w:trPr>
          <w:trHeight w:val="255"/>
        </w:trPr>
        <w:tc>
          <w:tcPr>
            <w:tcW w:w="1139" w:type="dxa"/>
          </w:tcPr>
          <w:p w14:paraId="27F8DD3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114A8DAD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element</w:t>
            </w:r>
            <w:r w:rsidRPr="00B80CF7">
              <w:rPr>
                <w:i/>
                <w:sz w:val="20"/>
                <w:szCs w:val="20"/>
              </w:rPr>
              <w:t xml:space="preserve"> OPM</w:t>
            </w:r>
            <w:r>
              <w:rPr>
                <w:sz w:val="20"/>
                <w:szCs w:val="20"/>
              </w:rPr>
              <w:t xml:space="preserve"> –změna těchto atributu:</w:t>
            </w:r>
          </w:p>
          <w:p w14:paraId="7429D666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  <w:sz w:val="20"/>
                <w:szCs w:val="20"/>
              </w:rPr>
              <w:t>disc-reason</w:t>
            </w:r>
            <w:r>
              <w:rPr>
                <w:i/>
                <w:sz w:val="20"/>
                <w:szCs w:val="20"/>
              </w:rPr>
              <w:t xml:space="preserve"> – </w:t>
            </w:r>
            <w:r w:rsidRPr="00DE220B">
              <w:rPr>
                <w:sz w:val="20"/>
                <w:szCs w:val="20"/>
              </w:rPr>
              <w:t>rozšíření enumerace o hodnotu 10</w:t>
            </w:r>
            <w:r>
              <w:rPr>
                <w:sz w:val="20"/>
                <w:szCs w:val="20"/>
              </w:rPr>
              <w:t xml:space="preserve"> „Bez elektroměru“,</w:t>
            </w:r>
          </w:p>
          <w:p w14:paraId="0412FBDF" w14:textId="77777777" w:rsidR="00CB7B90" w:rsidRDefault="00CB7B90" w:rsidP="00CB7B90">
            <w:r w:rsidRPr="00B80CF7">
              <w:rPr>
                <w:i/>
              </w:rPr>
              <w:t>mrsend-susp</w:t>
            </w:r>
            <w:r w:rsidRPr="00B80CF7">
              <w:t xml:space="preserve"> </w:t>
            </w:r>
            <w:r>
              <w:t>– změna popisu enumerace hodnoty 2 „</w:t>
            </w:r>
            <w:r w:rsidRPr="00DE220B">
              <w:t xml:space="preserve">Pozastaveno zasílání měření </w:t>
            </w:r>
            <w:r>
              <w:t xml:space="preserve">  </w:t>
            </w:r>
            <w:r w:rsidRPr="00DE220B">
              <w:t>i DÚF (deaktivováno)</w:t>
            </w:r>
            <w:r>
              <w:t>“ a přidána nová hodnota 3 „Pozastaveno zasílání měření i DÚF (bez elektroměru)“,</w:t>
            </w:r>
          </w:p>
          <w:p w14:paraId="67555461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</w:rPr>
              <w:t xml:space="preserve">micro-source </w:t>
            </w:r>
            <w:r>
              <w:t>– změna popisu na „</w:t>
            </w:r>
            <w:r w:rsidRPr="00B80CF7">
              <w:t>Mikrozdroj/Výroba do 10 kW</w:t>
            </w:r>
            <w:r>
              <w:t>“</w:t>
            </w:r>
          </w:p>
        </w:tc>
        <w:tc>
          <w:tcPr>
            <w:tcW w:w="787" w:type="dxa"/>
          </w:tcPr>
          <w:p w14:paraId="4F92FA2F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38E98D70" w14:textId="77777777" w:rsidTr="007521BA">
        <w:trPr>
          <w:trHeight w:val="255"/>
        </w:trPr>
        <w:tc>
          <w:tcPr>
            <w:tcW w:w="1139" w:type="dxa"/>
          </w:tcPr>
          <w:p w14:paraId="68D539B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571342B2" w14:textId="77777777" w:rsidR="00CB7B90" w:rsidRDefault="00CB7B90" w:rsidP="00CB7B90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–rozšíření enumerace atributu </w:t>
            </w:r>
            <w:r w:rsidRPr="00B80CF7">
              <w:rPr>
                <w:i/>
                <w:sz w:val="20"/>
                <w:szCs w:val="20"/>
              </w:rPr>
              <w:t>reason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B80CF7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hodnoty:</w:t>
            </w:r>
            <w:r>
              <w:rPr>
                <w:i/>
                <w:sz w:val="20"/>
                <w:szCs w:val="20"/>
              </w:rPr>
              <w:t xml:space="preserve"> </w:t>
            </w:r>
          </w:p>
          <w:p w14:paraId="18F2891F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sz w:val="20"/>
                <w:szCs w:val="20"/>
              </w:rPr>
              <w:t>ARF -</w:t>
            </w:r>
            <w:r w:rsidRPr="00B80CF7">
              <w:t xml:space="preserve"> </w:t>
            </w:r>
            <w:r w:rsidRPr="00B80CF7">
              <w:rPr>
                <w:sz w:val="20"/>
                <w:szCs w:val="20"/>
              </w:rPr>
              <w:t>Neuzavřena smlouva o zajištění služeb PS/DS</w:t>
            </w:r>
          </w:p>
          <w:p w14:paraId="2B8337AA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ARG - </w:t>
            </w:r>
            <w:r w:rsidRPr="00B80CF7">
              <w:rPr>
                <w:sz w:val="20"/>
                <w:szCs w:val="20"/>
              </w:rPr>
              <w:t>Sdružená smlouva u výrobny na VN/VVN</w:t>
            </w:r>
          </w:p>
        </w:tc>
        <w:tc>
          <w:tcPr>
            <w:tcW w:w="787" w:type="dxa"/>
          </w:tcPr>
          <w:p w14:paraId="63FB4095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5D0A1504" w14:textId="77777777" w:rsidTr="007521BA">
        <w:trPr>
          <w:trHeight w:val="255"/>
        </w:trPr>
        <w:tc>
          <w:tcPr>
            <w:tcW w:w="1139" w:type="dxa"/>
          </w:tcPr>
          <w:p w14:paraId="72E3DE7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2AD9B6AC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přidání nového atributu </w:t>
            </w:r>
            <w:r w:rsidRPr="00523F76">
              <w:rPr>
                <w:i/>
                <w:sz w:val="20"/>
                <w:szCs w:val="20"/>
              </w:rPr>
              <w:t>planned</w:t>
            </w:r>
            <w:r>
              <w:rPr>
                <w:sz w:val="20"/>
                <w:szCs w:val="20"/>
              </w:rPr>
              <w:t xml:space="preserve"> do elementu </w:t>
            </w:r>
            <w:r w:rsidRPr="00523F76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523F76">
              <w:rPr>
                <w:sz w:val="20"/>
                <w:szCs w:val="20"/>
              </w:rPr>
              <w:t>Atribut je typu bolean a je nepovinný.</w:t>
            </w:r>
          </w:p>
        </w:tc>
        <w:tc>
          <w:tcPr>
            <w:tcW w:w="787" w:type="dxa"/>
          </w:tcPr>
          <w:p w14:paraId="7D41B6AD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1B122B" w14:paraId="31A97364" w14:textId="77777777" w:rsidTr="007521BA">
        <w:trPr>
          <w:trHeight w:val="255"/>
        </w:trPr>
        <w:tc>
          <w:tcPr>
            <w:tcW w:w="1139" w:type="dxa"/>
          </w:tcPr>
          <w:p w14:paraId="66D5123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1727D68B" w14:textId="77777777" w:rsidR="001B122B" w:rsidRDefault="001B122B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atribut </w:t>
            </w:r>
            <w:r w:rsidRPr="00F44F4B">
              <w:rPr>
                <w:i/>
                <w:sz w:val="20"/>
                <w:szCs w:val="20"/>
              </w:rPr>
              <w:t>date-from</w:t>
            </w:r>
            <w:r>
              <w:rPr>
                <w:sz w:val="20"/>
                <w:szCs w:val="20"/>
              </w:rPr>
              <w:t xml:space="preserve"> elementu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je změněn na nepovinný.</w:t>
            </w:r>
          </w:p>
        </w:tc>
        <w:tc>
          <w:tcPr>
            <w:tcW w:w="787" w:type="dxa"/>
          </w:tcPr>
          <w:p w14:paraId="6E5E45D2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5C188D1F" w14:textId="77777777" w:rsidTr="007521BA">
        <w:trPr>
          <w:trHeight w:val="255"/>
        </w:trPr>
        <w:tc>
          <w:tcPr>
            <w:tcW w:w="1139" w:type="dxa"/>
          </w:tcPr>
          <w:p w14:paraId="4CBC7E99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7651810E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 nový atribut </w:t>
            </w:r>
            <w:r w:rsidRPr="00F44F4B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2FD0EF3F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  <w:r w:rsidRPr="00A86635">
              <w:rPr>
                <w:i/>
                <w:sz w:val="20"/>
                <w:szCs w:val="20"/>
              </w:rPr>
              <w:t xml:space="preserve"> cons-categ</w:t>
            </w:r>
            <w:r>
              <w:rPr>
                <w:i/>
                <w:sz w:val="20"/>
                <w:szCs w:val="20"/>
              </w:rPr>
              <w:t xml:space="preserve"> (kategorie odběru)</w:t>
            </w:r>
          </w:p>
        </w:tc>
        <w:tc>
          <w:tcPr>
            <w:tcW w:w="787" w:type="dxa"/>
          </w:tcPr>
          <w:p w14:paraId="7D7712C8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4DB857EB" w14:textId="77777777" w:rsidTr="007521BA">
        <w:trPr>
          <w:trHeight w:val="255"/>
        </w:trPr>
        <w:tc>
          <w:tcPr>
            <w:tcW w:w="1139" w:type="dxa"/>
          </w:tcPr>
          <w:p w14:paraId="34EAD1E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F8262A1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380E95A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194 - </w:t>
            </w:r>
            <w:r w:rsidRPr="001B122B">
              <w:rPr>
                <w:sz w:val="20"/>
                <w:szCs w:val="20"/>
              </w:rPr>
              <w:t>Zpětná registrace OPM</w:t>
            </w:r>
          </w:p>
          <w:p w14:paraId="2290E9D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196 - </w:t>
            </w:r>
            <w:r w:rsidRPr="001B122B">
              <w:rPr>
                <w:sz w:val="20"/>
                <w:szCs w:val="20"/>
              </w:rPr>
              <w:t>Opis zpětné registrace OPM</w:t>
            </w:r>
          </w:p>
          <w:p w14:paraId="2C6878D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199 - </w:t>
            </w:r>
            <w:r w:rsidRPr="001B122B">
              <w:rPr>
                <w:sz w:val="20"/>
                <w:szCs w:val="20"/>
              </w:rPr>
              <w:t>Stav OPM</w:t>
            </w:r>
          </w:p>
        </w:tc>
        <w:tc>
          <w:tcPr>
            <w:tcW w:w="787" w:type="dxa"/>
          </w:tcPr>
          <w:p w14:paraId="3EF164E4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D5F0241" w14:textId="77777777" w:rsidTr="007521BA">
        <w:trPr>
          <w:trHeight w:val="255"/>
        </w:trPr>
        <w:tc>
          <w:tcPr>
            <w:tcW w:w="1139" w:type="dxa"/>
          </w:tcPr>
          <w:p w14:paraId="3411AB16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4DD473B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58026CE9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197 - </w:t>
            </w:r>
            <w:r w:rsidRPr="001B122B">
              <w:rPr>
                <w:sz w:val="20"/>
                <w:szCs w:val="20"/>
              </w:rPr>
              <w:t>Dotaz na stav OPM</w:t>
            </w:r>
          </w:p>
        </w:tc>
        <w:tc>
          <w:tcPr>
            <w:tcW w:w="787" w:type="dxa"/>
          </w:tcPr>
          <w:p w14:paraId="7019159C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C67F7E5" w14:textId="77777777" w:rsidTr="007521BA">
        <w:trPr>
          <w:trHeight w:val="255"/>
        </w:trPr>
        <w:tc>
          <w:tcPr>
            <w:tcW w:w="1139" w:type="dxa"/>
          </w:tcPr>
          <w:p w14:paraId="10E61F67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5.10.2017</w:t>
            </w:r>
          </w:p>
        </w:tc>
        <w:tc>
          <w:tcPr>
            <w:tcW w:w="7146" w:type="dxa"/>
          </w:tcPr>
          <w:p w14:paraId="674F7733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6E9CD5F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195 - </w:t>
            </w:r>
            <w:r w:rsidRPr="001B122B">
              <w:rPr>
                <w:sz w:val="20"/>
                <w:szCs w:val="20"/>
              </w:rPr>
              <w:t>Odpověď na zpětnou registraci OPM</w:t>
            </w:r>
          </w:p>
          <w:p w14:paraId="11CA2B6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198 - </w:t>
            </w:r>
            <w:r w:rsidRPr="001B122B">
              <w:rPr>
                <w:sz w:val="20"/>
                <w:szCs w:val="20"/>
              </w:rPr>
              <w:t>Odpověď na dotaz na stav OPM</w:t>
            </w:r>
          </w:p>
        </w:tc>
        <w:tc>
          <w:tcPr>
            <w:tcW w:w="787" w:type="dxa"/>
          </w:tcPr>
          <w:p w14:paraId="13F07FEA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4308F4" w14:paraId="2C39C52F" w14:textId="77777777" w:rsidTr="007521BA">
        <w:trPr>
          <w:trHeight w:val="255"/>
        </w:trPr>
        <w:tc>
          <w:tcPr>
            <w:tcW w:w="1139" w:type="dxa"/>
          </w:tcPr>
          <w:p w14:paraId="0B9DD566" w14:textId="77777777" w:rsidR="004308F4" w:rsidRDefault="004308F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23.11.2017</w:t>
            </w:r>
          </w:p>
        </w:tc>
        <w:tc>
          <w:tcPr>
            <w:tcW w:w="7146" w:type="dxa"/>
          </w:tcPr>
          <w:p w14:paraId="41106F4A" w14:textId="77777777" w:rsidR="004308F4" w:rsidRDefault="004308F4" w:rsidP="001B122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přidány </w:t>
            </w:r>
            <w:r w:rsidRPr="004308F4">
              <w:rPr>
                <w:sz w:val="20"/>
                <w:szCs w:val="20"/>
              </w:rPr>
              <w:t>atributy</w:t>
            </w:r>
            <w:r>
              <w:rPr>
                <w:sz w:val="20"/>
                <w:szCs w:val="20"/>
              </w:rPr>
              <w:t xml:space="preserve"> </w:t>
            </w:r>
            <w:r w:rsidRPr="004308F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a </w:t>
            </w:r>
            <w:r w:rsidRPr="004308F4">
              <w:rPr>
                <w:i/>
                <w:sz w:val="20"/>
                <w:szCs w:val="20"/>
              </w:rPr>
              <w:t>template-id</w:t>
            </w:r>
            <w:r>
              <w:rPr>
                <w:sz w:val="20"/>
                <w:szCs w:val="20"/>
              </w:rPr>
              <w:t xml:space="preserve"> elementru </w:t>
            </w:r>
            <w:r w:rsidRPr="004308F4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>:</w:t>
            </w:r>
          </w:p>
          <w:p w14:paraId="2E8A3D6E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version - Interní verze zprávy OTE</w:t>
            </w:r>
          </w:p>
          <w:p w14:paraId="08636CBF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template-id - Interní identifikátor šablony zprávy</w:t>
            </w:r>
          </w:p>
        </w:tc>
        <w:tc>
          <w:tcPr>
            <w:tcW w:w="787" w:type="dxa"/>
          </w:tcPr>
          <w:p w14:paraId="694F8F4F" w14:textId="77777777" w:rsidR="004308F4" w:rsidRDefault="004308F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V1.53</w:t>
            </w:r>
          </w:p>
        </w:tc>
      </w:tr>
      <w:tr w:rsidR="006E1C09" w14:paraId="49A07833" w14:textId="77777777" w:rsidTr="007521BA">
        <w:trPr>
          <w:trHeight w:val="255"/>
        </w:trPr>
        <w:tc>
          <w:tcPr>
            <w:tcW w:w="1139" w:type="dxa"/>
          </w:tcPr>
          <w:p w14:paraId="3F4E5CBD" w14:textId="77777777" w:rsidR="006E1C09" w:rsidRDefault="006E1C09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</w:t>
            </w:r>
            <w:r w:rsidR="00421107">
              <w:rPr>
                <w:sz w:val="20"/>
                <w:szCs w:val="20"/>
              </w:rPr>
              <w:t>8</w:t>
            </w:r>
          </w:p>
        </w:tc>
        <w:tc>
          <w:tcPr>
            <w:tcW w:w="7146" w:type="dxa"/>
          </w:tcPr>
          <w:p w14:paraId="3C488F22" w14:textId="77777777" w:rsidR="006E1C09" w:rsidRDefault="006E1C09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přidány nové atributy </w:t>
            </w:r>
            <w:r w:rsidRPr="006E1C09">
              <w:rPr>
                <w:i/>
                <w:sz w:val="20"/>
                <w:szCs w:val="20"/>
              </w:rPr>
              <w:t>monitor-code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6E1C09">
              <w:rPr>
                <w:i/>
                <w:sz w:val="20"/>
                <w:szCs w:val="20"/>
              </w:rPr>
              <w:t>monitor-to</w:t>
            </w:r>
            <w:r>
              <w:rPr>
                <w:i/>
                <w:sz w:val="20"/>
                <w:szCs w:val="20"/>
              </w:rPr>
              <w:t xml:space="preserve"> a </w:t>
            </w:r>
            <w:r w:rsidRPr="006E1C09">
              <w:rPr>
                <w:i/>
                <w:sz w:val="20"/>
                <w:szCs w:val="20"/>
              </w:rPr>
              <w:t>monitor-from</w:t>
            </w:r>
            <w:r>
              <w:rPr>
                <w:sz w:val="20"/>
                <w:szCs w:val="20"/>
              </w:rPr>
              <w:t xml:space="preserve">  elementu </w:t>
            </w:r>
            <w:r w:rsidRPr="006E1C09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:</w:t>
            </w:r>
          </w:p>
          <w:p w14:paraId="46A7E856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monitor-code - Hodnota monitor kódu</w:t>
            </w:r>
          </w:p>
          <w:p w14:paraId="3289150B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monitor-to - Datum do</w:t>
            </w:r>
          </w:p>
          <w:p w14:paraId="4FF90CC1" w14:textId="77777777" w:rsid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monitor-from - Datum od</w:t>
            </w:r>
          </w:p>
        </w:tc>
        <w:tc>
          <w:tcPr>
            <w:tcW w:w="787" w:type="dxa"/>
          </w:tcPr>
          <w:p w14:paraId="206B2613" w14:textId="77777777" w:rsidR="006E1C09" w:rsidRDefault="006E1C09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V1.54</w:t>
            </w:r>
          </w:p>
        </w:tc>
      </w:tr>
      <w:tr w:rsidR="001013A4" w14:paraId="6718E191" w14:textId="77777777" w:rsidTr="007521BA">
        <w:trPr>
          <w:trHeight w:val="255"/>
        </w:trPr>
        <w:tc>
          <w:tcPr>
            <w:tcW w:w="1139" w:type="dxa"/>
          </w:tcPr>
          <w:p w14:paraId="2C301971" w14:textId="77777777" w:rsidR="001013A4" w:rsidRDefault="001013A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C4CC084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37827832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486 - Notifikace o vypršení garance/ratingu pro finanční zajištění</w:t>
            </w:r>
          </w:p>
        </w:tc>
        <w:tc>
          <w:tcPr>
            <w:tcW w:w="787" w:type="dxa"/>
          </w:tcPr>
          <w:p w14:paraId="2349F3C0" w14:textId="77777777" w:rsidR="001013A4" w:rsidRDefault="001013A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2718" w14:paraId="5AB6F340" w14:textId="77777777" w:rsidTr="007521BA">
        <w:trPr>
          <w:trHeight w:val="255"/>
        </w:trPr>
        <w:tc>
          <w:tcPr>
            <w:tcW w:w="1139" w:type="dxa"/>
          </w:tcPr>
          <w:p w14:paraId="40926931" w14:textId="77777777" w:rsidR="001E2718" w:rsidRDefault="001E271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BDA5DC2" w14:textId="77777777" w:rsidR="001E2718" w:rsidRDefault="001E2718" w:rsidP="001E271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atribut </w:t>
            </w:r>
            <w:r w:rsidRPr="001E2718">
              <w:rPr>
                <w:i/>
                <w:sz w:val="20"/>
                <w:szCs w:val="20"/>
              </w:rPr>
              <w:t>claim-subject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1E2718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E2718">
              <w:rPr>
                <w:sz w:val="20"/>
                <w:szCs w:val="20"/>
              </w:rPr>
              <w:t xml:space="preserve">– definice typu </w:t>
            </w:r>
            <w:r>
              <w:rPr>
                <w:sz w:val="20"/>
                <w:szCs w:val="20"/>
              </w:rPr>
              <w:t>string rozšířena z  max 100 na 128 znaků</w:t>
            </w:r>
          </w:p>
        </w:tc>
        <w:tc>
          <w:tcPr>
            <w:tcW w:w="787" w:type="dxa"/>
          </w:tcPr>
          <w:p w14:paraId="134BB6F8" w14:textId="77777777" w:rsidR="001E2718" w:rsidRDefault="001E271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7750EF" w14:paraId="5A720CEF" w14:textId="77777777" w:rsidTr="007521BA">
        <w:trPr>
          <w:trHeight w:val="255"/>
        </w:trPr>
        <w:tc>
          <w:tcPr>
            <w:tcW w:w="1139" w:type="dxa"/>
          </w:tcPr>
          <w:p w14:paraId="379ED011" w14:textId="77777777" w:rsidR="007750EF" w:rsidRDefault="007750E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62A0F2A4" w14:textId="77777777" w:rsidR="007750EF" w:rsidRDefault="007750EF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některé popisky </w:t>
            </w:r>
            <w:r w:rsidR="0004083C">
              <w:rPr>
                <w:sz w:val="20"/>
                <w:szCs w:val="20"/>
              </w:rPr>
              <w:t>upravené</w:t>
            </w:r>
            <w:r>
              <w:rPr>
                <w:sz w:val="20"/>
                <w:szCs w:val="20"/>
              </w:rPr>
              <w:t xml:space="preserve"> dle XSD</w:t>
            </w:r>
            <w:r w:rsidR="00AA0B23">
              <w:rPr>
                <w:sz w:val="20"/>
                <w:szCs w:val="20"/>
              </w:rPr>
              <w:t xml:space="preserve"> (Tab. 3)</w:t>
            </w:r>
          </w:p>
        </w:tc>
        <w:tc>
          <w:tcPr>
            <w:tcW w:w="787" w:type="dxa"/>
          </w:tcPr>
          <w:p w14:paraId="53896EF2" w14:textId="77777777" w:rsidR="007750EF" w:rsidRDefault="007750E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6248" w14:paraId="72DC87AF" w14:textId="77777777" w:rsidTr="007521BA">
        <w:trPr>
          <w:trHeight w:val="255"/>
        </w:trPr>
        <w:tc>
          <w:tcPr>
            <w:tcW w:w="1139" w:type="dxa"/>
          </w:tcPr>
          <w:p w14:paraId="6467108D" w14:textId="77777777" w:rsidR="001E6248" w:rsidRDefault="001E624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23.5.2018</w:t>
            </w:r>
          </w:p>
        </w:tc>
        <w:tc>
          <w:tcPr>
            <w:tcW w:w="7146" w:type="dxa"/>
          </w:tcPr>
          <w:p w14:paraId="60F2E85B" w14:textId="77777777" w:rsidR="001E6248" w:rsidRDefault="001E6248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doplnění atributu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(oprava chyby)</w:t>
            </w:r>
          </w:p>
        </w:tc>
        <w:tc>
          <w:tcPr>
            <w:tcW w:w="787" w:type="dxa"/>
          </w:tcPr>
          <w:p w14:paraId="61C8E3EB" w14:textId="77777777" w:rsidR="001E6248" w:rsidRDefault="001E624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V1.56</w:t>
            </w:r>
          </w:p>
        </w:tc>
      </w:tr>
      <w:tr w:rsidR="00DB5337" w14:paraId="12CDC33F" w14:textId="77777777" w:rsidTr="007521BA">
        <w:trPr>
          <w:trHeight w:val="255"/>
        </w:trPr>
        <w:tc>
          <w:tcPr>
            <w:tcW w:w="1139" w:type="dxa"/>
          </w:tcPr>
          <w:p w14:paraId="114E3233" w14:textId="77777777" w:rsidR="00DB5337" w:rsidRDefault="00DB533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7FE8781C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rozšíření enumerace povolených hodnot 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 w:rsidRPr="00DB5337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položku  </w:t>
            </w:r>
            <w:r w:rsidRPr="00DB5337">
              <w:rPr>
                <w:i/>
                <w:sz w:val="20"/>
                <w:szCs w:val="20"/>
              </w:rPr>
              <w:t>VDP</w:t>
            </w:r>
          </w:p>
        </w:tc>
        <w:tc>
          <w:tcPr>
            <w:tcW w:w="787" w:type="dxa"/>
          </w:tcPr>
          <w:p w14:paraId="1454C31C" w14:textId="77777777" w:rsidR="00DB5337" w:rsidRDefault="00DB533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0C9EEC58" w14:textId="77777777" w:rsidTr="007521BA">
        <w:trPr>
          <w:trHeight w:val="255"/>
        </w:trPr>
        <w:tc>
          <w:tcPr>
            <w:tcW w:w="1139" w:type="dxa"/>
          </w:tcPr>
          <w:p w14:paraId="7AC7F298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3B29F96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 (CS) popisek v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>
              <w:rPr>
                <w:i/>
                <w:sz w:val="20"/>
                <w:szCs w:val="20"/>
              </w:rPr>
              <w:t>moved</w:t>
            </w:r>
            <w:r>
              <w:rPr>
                <w:sz w:val="20"/>
                <w:szCs w:val="20"/>
              </w:rPr>
              <w:t xml:space="preserve">: </w:t>
            </w:r>
          </w:p>
          <w:p w14:paraId="56A12CC2" w14:textId="77777777" w:rsidR="00DB5337" w:rsidRDefault="00DB5337" w:rsidP="00DB5337">
            <w:pPr>
              <w:rPr>
                <w:sz w:val="20"/>
                <w:szCs w:val="20"/>
              </w:rPr>
            </w:pPr>
            <w:r w:rsidRPr="00DB5337">
              <w:rPr>
                <w:sz w:val="20"/>
                <w:szCs w:val="20"/>
              </w:rPr>
              <w:t>Prostředky přesunuté to jiného typu v CZK (do online utilizace krátkodobých obchodů)</w:t>
            </w:r>
          </w:p>
        </w:tc>
        <w:tc>
          <w:tcPr>
            <w:tcW w:w="787" w:type="dxa"/>
          </w:tcPr>
          <w:p w14:paraId="003F0491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1AF0B0EA" w14:textId="77777777" w:rsidTr="007521BA">
        <w:trPr>
          <w:trHeight w:val="255"/>
        </w:trPr>
        <w:tc>
          <w:tcPr>
            <w:tcW w:w="1139" w:type="dxa"/>
          </w:tcPr>
          <w:p w14:paraId="47DDB241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F0C3801" w14:textId="77777777" w:rsidR="00DB5337" w:rsidRDefault="00617006" w:rsidP="00DB533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 w:rsidRPr="00617006">
              <w:rPr>
                <w:i/>
                <w:sz w:val="20"/>
                <w:szCs w:val="20"/>
              </w:rPr>
              <w:t>484</w:t>
            </w:r>
            <w:r>
              <w:rPr>
                <w:i/>
                <w:sz w:val="20"/>
                <w:szCs w:val="20"/>
              </w:rPr>
              <w:t>:</w:t>
            </w:r>
          </w:p>
          <w:p w14:paraId="32CD4519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Automatická změna limitu VDT/VT pro elektřinu nebo VDT pro plyn</w:t>
            </w:r>
          </w:p>
          <w:p w14:paraId="07E0958B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 change limit IM/BAlM for elektricity or IM for gas</w:t>
            </w:r>
          </w:p>
        </w:tc>
        <w:tc>
          <w:tcPr>
            <w:tcW w:w="787" w:type="dxa"/>
          </w:tcPr>
          <w:p w14:paraId="4DD5B795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552636AE" w14:textId="77777777" w:rsidTr="007521BA">
        <w:trPr>
          <w:trHeight w:val="255"/>
        </w:trPr>
        <w:tc>
          <w:tcPr>
            <w:tcW w:w="1139" w:type="dxa"/>
          </w:tcPr>
          <w:p w14:paraId="1EBFB60F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BB82801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rozšířena enumerace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2E37DF0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LIM_VDP - </w:t>
            </w:r>
            <w:r w:rsidRPr="001F2FDD">
              <w:rPr>
                <w:sz w:val="20"/>
                <w:szCs w:val="20"/>
              </w:rPr>
              <w:t>Utilizace limitu pro VDT - plyn</w:t>
            </w:r>
          </w:p>
        </w:tc>
        <w:tc>
          <w:tcPr>
            <w:tcW w:w="787" w:type="dxa"/>
          </w:tcPr>
          <w:p w14:paraId="0C63364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34B248F0" w14:textId="77777777" w:rsidTr="007521BA">
        <w:trPr>
          <w:trHeight w:val="255"/>
        </w:trPr>
        <w:tc>
          <w:tcPr>
            <w:tcW w:w="1139" w:type="dxa"/>
          </w:tcPr>
          <w:p w14:paraId="360C98D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C502B9A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</w:t>
            </w:r>
            <w:r w:rsidR="00294509">
              <w:rPr>
                <w:sz w:val="20"/>
                <w:szCs w:val="20"/>
              </w:rPr>
              <w:t>změněny</w:t>
            </w:r>
            <w:r>
              <w:rPr>
                <w:sz w:val="20"/>
                <w:szCs w:val="20"/>
              </w:rPr>
              <w:t xml:space="preserve"> popisky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4AA56EF6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limitIMBalM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Limit financniho zajisteni pro trhy VDT a VT s elektřinou nebo VDT s plynem </w:t>
            </w:r>
          </w:p>
          <w:p w14:paraId="479EC02A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utilizationIMBalM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Celková utilizace VDT a VT s elektřinou nebo VDT s plynem </w:t>
            </w:r>
          </w:p>
          <w:p w14:paraId="303EDB35" w14:textId="77777777" w:rsid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 xml:space="preserve">freeResourcesIMBalM </w:t>
            </w:r>
            <w:r>
              <w:rPr>
                <w:sz w:val="20"/>
                <w:szCs w:val="20"/>
              </w:rPr>
              <w:t>-</w:t>
            </w:r>
            <w:r w:rsidRPr="001F2FDD">
              <w:rPr>
                <w:sz w:val="20"/>
                <w:szCs w:val="20"/>
              </w:rPr>
              <w:t>Volne prostredky pro VDT VT elektřina nebo VDT plyn</w:t>
            </w:r>
          </w:p>
        </w:tc>
        <w:tc>
          <w:tcPr>
            <w:tcW w:w="787" w:type="dxa"/>
          </w:tcPr>
          <w:p w14:paraId="766C52D2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2A5D20C8" w14:textId="77777777" w:rsidTr="007521BA">
        <w:trPr>
          <w:trHeight w:val="255"/>
        </w:trPr>
        <w:tc>
          <w:tcPr>
            <w:tcW w:w="1139" w:type="dxa"/>
          </w:tcPr>
          <w:p w14:paraId="36A4E26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E8E3A45" w14:textId="77777777" w:rsidR="00F82DF3" w:rsidRDefault="001F2FDD" w:rsidP="001F2FD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>
              <w:rPr>
                <w:i/>
                <w:sz w:val="20"/>
                <w:szCs w:val="20"/>
              </w:rPr>
              <w:t>482</w:t>
            </w:r>
            <w:r w:rsidR="00F82DF3">
              <w:rPr>
                <w:i/>
                <w:sz w:val="20"/>
                <w:szCs w:val="20"/>
              </w:rPr>
              <w:t>:</w:t>
            </w:r>
          </w:p>
          <w:p w14:paraId="615E5363" w14:textId="77777777" w:rsidR="001F2FDD" w:rsidRPr="00F82DF3" w:rsidRDefault="00F82DF3" w:rsidP="001F2FDD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Aktuální stav limitu VDT/VT elektrina nebo VDT plyn</w:t>
            </w:r>
          </w:p>
          <w:p w14:paraId="7AB1F393" w14:textId="77777777" w:rsidR="001F2FDD" w:rsidRDefault="00F82DF3" w:rsidP="00DB5337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Current value of limit IM/BalM electricity or IM gas</w:t>
            </w:r>
          </w:p>
        </w:tc>
        <w:tc>
          <w:tcPr>
            <w:tcW w:w="787" w:type="dxa"/>
          </w:tcPr>
          <w:p w14:paraId="17DA3CD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29196E" w14:paraId="13204C6A" w14:textId="77777777" w:rsidTr="007521BA">
        <w:trPr>
          <w:trHeight w:val="255"/>
        </w:trPr>
        <w:tc>
          <w:tcPr>
            <w:tcW w:w="1139" w:type="dxa"/>
          </w:tcPr>
          <w:p w14:paraId="51BF6B3A" w14:textId="77777777" w:rsidR="0029196E" w:rsidRDefault="0029196E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781705B" w14:textId="77777777" w:rsidR="0029196E" w:rsidRDefault="0029196E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SFVOTSETTINGS – rozšířena enumerace povolených hodnot atributu </w:t>
            </w:r>
            <w:r w:rsidRPr="0029196E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29196E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o hodnotu: VDP</w:t>
            </w:r>
          </w:p>
        </w:tc>
        <w:tc>
          <w:tcPr>
            <w:tcW w:w="787" w:type="dxa"/>
          </w:tcPr>
          <w:p w14:paraId="7BC01631" w14:textId="77777777" w:rsidR="0029196E" w:rsidRDefault="004A4BF2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986D3A" w14:paraId="08676D7C" w14:textId="77777777" w:rsidTr="007521BA">
        <w:trPr>
          <w:trHeight w:val="255"/>
        </w:trPr>
        <w:tc>
          <w:tcPr>
            <w:tcW w:w="1139" w:type="dxa"/>
          </w:tcPr>
          <w:p w14:paraId="592046AA" w14:textId="77777777" w:rsidR="00986D3A" w:rsidRDefault="00986D3A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28.5.2019</w:t>
            </w:r>
          </w:p>
          <w:p w14:paraId="4643BE86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2FF1018F" w14:textId="77777777" w:rsidR="00986D3A" w:rsidRDefault="00671F2A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doplněno jazykové rozlišení anotace atributu </w:t>
            </w:r>
            <w:r w:rsidRPr="00671F2A">
              <w:rPr>
                <w:i/>
                <w:sz w:val="20"/>
                <w:szCs w:val="20"/>
              </w:rPr>
              <w:t>sopm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D58D7C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V1.58</w:t>
            </w:r>
          </w:p>
          <w:p w14:paraId="5AA1B346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86D3A" w14:paraId="6E95A2C9" w14:textId="77777777" w:rsidTr="007521BA">
        <w:trPr>
          <w:trHeight w:val="255"/>
        </w:trPr>
        <w:tc>
          <w:tcPr>
            <w:tcW w:w="1139" w:type="dxa"/>
          </w:tcPr>
          <w:p w14:paraId="02DFD47D" w14:textId="77777777" w:rsidR="00986D3A" w:rsidRDefault="00986D3A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28.5.2019</w:t>
            </w:r>
          </w:p>
          <w:p w14:paraId="5FE779DA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4E3A941C" w14:textId="77777777" w:rsidR="00986D3A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šablon ETSO – byly aktualizovány globální šablony šablon ETSO</w:t>
            </w:r>
            <w:r w:rsidR="00A45A2E">
              <w:rPr>
                <w:sz w:val="20"/>
                <w:szCs w:val="20"/>
              </w:rPr>
              <w:t xml:space="preserve"> s dopadem do všech dalších šablon typu ETSO</w:t>
            </w:r>
            <w:r>
              <w:rPr>
                <w:sz w:val="20"/>
                <w:szCs w:val="20"/>
              </w:rPr>
              <w:t>.</w:t>
            </w:r>
          </w:p>
          <w:p w14:paraId="3850E6F1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Staré verze:</w:t>
            </w:r>
          </w:p>
          <w:p w14:paraId="12B86D31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etso-code-lists-v6r4</w:t>
            </w:r>
            <w:r>
              <w:rPr>
                <w:sz w:val="20"/>
                <w:szCs w:val="20"/>
              </w:rPr>
              <w:t>.xsd</w:t>
            </w:r>
          </w:p>
          <w:p w14:paraId="4841A8C6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etso-core-cmpts-v8r0</w:t>
            </w:r>
            <w:r>
              <w:rPr>
                <w:sz w:val="20"/>
                <w:szCs w:val="20"/>
              </w:rPr>
              <w:t>.xsd</w:t>
            </w:r>
          </w:p>
          <w:p w14:paraId="19F481B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Nové verze:</w:t>
            </w:r>
          </w:p>
          <w:p w14:paraId="5420C50F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etso-code-lists-v27r0</w:t>
            </w:r>
            <w:r>
              <w:rPr>
                <w:sz w:val="20"/>
                <w:szCs w:val="20"/>
              </w:rPr>
              <w:t>.xsd</w:t>
            </w:r>
          </w:p>
          <w:p w14:paraId="0834B528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>.xsd</w:t>
            </w:r>
          </w:p>
          <w:p w14:paraId="691677CD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Hlavní změna v šabloně </w:t>
            </w: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 xml:space="preserve">.xsd se týká datového typu </w:t>
            </w:r>
            <w:r w:rsidRPr="001861AF">
              <w:rPr>
                <w:i/>
                <w:sz w:val="20"/>
                <w:szCs w:val="20"/>
              </w:rPr>
              <w:t>TimeIntervalType</w:t>
            </w:r>
            <w:r w:rsidRPr="001861AF">
              <w:rPr>
                <w:sz w:val="20"/>
                <w:szCs w:val="20"/>
              </w:rPr>
              <w:t>, kde je změna restrikce (původní vyhovovala pouze do roku 2019</w:t>
            </w:r>
            <w:r>
              <w:rPr>
                <w:sz w:val="20"/>
                <w:szCs w:val="20"/>
              </w:rPr>
              <w:t xml:space="preserve">). Dále byla upravena restrikce typu </w:t>
            </w:r>
            <w:r w:rsidRPr="00E7560B">
              <w:rPr>
                <w:i/>
                <w:sz w:val="20"/>
                <w:szCs w:val="20"/>
              </w:rPr>
              <w:t>QuantityType</w:t>
            </w:r>
            <w:r>
              <w:rPr>
                <w:sz w:val="20"/>
                <w:szCs w:val="20"/>
              </w:rPr>
              <w:t xml:space="preserve"> na decimal(16,4).</w:t>
            </w:r>
          </w:p>
          <w:p w14:paraId="1DFEDD20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Změny v šabloně </w:t>
            </w:r>
            <w:r w:rsidRPr="001861AF">
              <w:rPr>
                <w:sz w:val="20"/>
                <w:szCs w:val="20"/>
              </w:rPr>
              <w:t>etso-code-lists-v27r0.xsd</w:t>
            </w:r>
            <w:r>
              <w:rPr>
                <w:sz w:val="20"/>
                <w:szCs w:val="20"/>
              </w:rPr>
              <w:t xml:space="preserve"> se týkají rozšíření enumerace typu </w:t>
            </w:r>
            <w:r w:rsidRPr="00E7560B">
              <w:rPr>
                <w:i/>
                <w:sz w:val="20"/>
                <w:szCs w:val="20"/>
              </w:rPr>
              <w:t>ReasonCodeTypeList</w:t>
            </w:r>
            <w:r>
              <w:rPr>
                <w:sz w:val="20"/>
                <w:szCs w:val="20"/>
              </w:rPr>
              <w:t xml:space="preserve"> o tyto hodnoty:</w:t>
            </w:r>
          </w:p>
          <w:tbl>
            <w:tblPr>
              <w:tblW w:w="9087" w:type="dxa"/>
              <w:tblInd w:w="3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709"/>
              <w:gridCol w:w="5240"/>
              <w:gridCol w:w="3138"/>
            </w:tblGrid>
            <w:tr w:rsidR="001861AF" w:rsidRPr="001861AF" w14:paraId="6A869FDE" w14:textId="77777777" w:rsidTr="001861AF">
              <w:trPr>
                <w:trHeight w:val="15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5575CC72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Value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</w:tcPr>
                <w:p w14:paraId="2331179E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 xml:space="preserve">Tittle 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2D63D8F3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Definition</w:t>
                  </w:r>
                </w:p>
              </w:tc>
            </w:tr>
            <w:tr w:rsidR="001861AF" w:rsidRPr="001861AF" w14:paraId="6DE6CB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9AFED5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Z01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D3075A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is not a subject of settlement and there is no relation to any party responsible for its imbalancies.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71E3BB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64DA4A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0C7CE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Z02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C2136F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RRD not alowed by balance responsible party of In/Out party %s1.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14745C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AF375D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BB2C36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3FF543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without valid contract to access RRD (from %s2 to %s3).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54ECBF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DA2EE1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8FC419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06C6C0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 user does not have the required permission to realize this operation.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A79619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BACF97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E960D00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D7DAF0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An invalid request (ESR) data -  duplicity or no document found.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9AFE33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30F88C3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5EA47E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7D6542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Final external schedule can not be replaced by intermediate one.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467E63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7520C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284D4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729B68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RD annulled by the system due to finish of participant' s registration.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64CE83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59181D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B7859B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316F4B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 subject party is to be either In party or Out party.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72B6B02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B20EC0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A2E16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518819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A sender of zeroing schedule is to </w:t>
                  </w:r>
                  <w:r w:rsidRPr="001861AF">
                    <w:rPr>
                      <w:color w:val="0D0D0D" w:themeColor="text1" w:themeTint="F2"/>
                      <w:sz w:val="18"/>
                    </w:rPr>
                    <w:pgNum/>
                  </w:r>
                  <w:r w:rsidRPr="001861AF">
                    <w:rPr>
                      <w:color w:val="0D0D0D" w:themeColor="text1" w:themeTint="F2"/>
                      <w:sz w:val="18"/>
                    </w:rPr>
                    <w:t>et he same in the being zeroed schedule.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30971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811CF29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90AA10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7CF778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There is no shedule to be cancelled. Zeroing schedule has been rejected.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D288F6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73F355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E453E0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16935C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Receiver role is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6C403BB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901247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EEE396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41DD6F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Classification type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7CC05A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FF23B6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BE1CD4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08D6FB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Subject role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D03A58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24978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ADCE46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37345B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product.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E9D99D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5E0F68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29D6647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D9398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object agregation.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815D3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BCAA54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25E1E5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FBFABA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Unexpected measurement unit.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72905A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71166A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8340EF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2F79C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Invalid/not supported coding scheme.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85F321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F55C622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519D28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52BA4C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Guarantee limits have not been met.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65CC0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C4AE39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89EFFA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Z21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6C2D33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Meets guarantee: Guarantee limits are almost used up.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B2E5A4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87704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00AB4E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lastRenderedPageBreak/>
                    <w:t>Z22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5CA1A7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Other anomaly.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56540E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E3FD29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8E7352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8EE924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Schedule has been accepted and is waiting for FS calculation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36E6C5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</w:tbl>
          <w:p w14:paraId="417F14DE" w14:textId="77777777" w:rsidR="001861AF" w:rsidRPr="001861AF" w:rsidRDefault="001861AF" w:rsidP="001861AF">
            <w:pPr>
              <w:rPr>
                <w:sz w:val="20"/>
                <w:szCs w:val="20"/>
              </w:rPr>
            </w:pPr>
          </w:p>
          <w:p w14:paraId="435067F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Změnny </w:t>
            </w:r>
            <w:r w:rsidR="00A169B4">
              <w:rPr>
                <w:sz w:val="20"/>
                <w:szCs w:val="20"/>
              </w:rPr>
              <w:t xml:space="preserve">globálních </w:t>
            </w:r>
            <w:r>
              <w:rPr>
                <w:sz w:val="20"/>
                <w:szCs w:val="20"/>
              </w:rPr>
              <w:t>šablon jsou</w:t>
            </w:r>
            <w:r w:rsidR="00A169B4">
              <w:rPr>
                <w:sz w:val="20"/>
                <w:szCs w:val="20"/>
              </w:rPr>
              <w:t xml:space="preserve"> dále</w:t>
            </w:r>
            <w:r>
              <w:rPr>
                <w:sz w:val="20"/>
                <w:szCs w:val="20"/>
              </w:rPr>
              <w:t xml:space="preserve"> promítnuty ve všech šablonách, kde se vykytují </w:t>
            </w:r>
            <w:r w:rsidR="002218C2">
              <w:rPr>
                <w:sz w:val="20"/>
                <w:szCs w:val="20"/>
              </w:rPr>
              <w:t xml:space="preserve">tato </w:t>
            </w:r>
            <w:r>
              <w:rPr>
                <w:sz w:val="20"/>
                <w:szCs w:val="20"/>
              </w:rPr>
              <w:t>naimportovaná globální schémata</w:t>
            </w:r>
            <w:r w:rsidR="00A45A2E">
              <w:rPr>
                <w:sz w:val="20"/>
                <w:szCs w:val="20"/>
              </w:rPr>
              <w:t xml:space="preserve"> tzn.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Style w:val="Mkatabulky"/>
              <w:tblW w:w="7652" w:type="dxa"/>
              <w:tblLayout w:type="fixed"/>
              <w:tblLook w:val="04A0" w:firstRow="1" w:lastRow="0" w:firstColumn="1" w:lastColumn="0" w:noHBand="0" w:noVBand="1"/>
            </w:tblPr>
            <w:tblGrid>
              <w:gridCol w:w="2125"/>
              <w:gridCol w:w="2410"/>
              <w:gridCol w:w="3117"/>
            </w:tblGrid>
            <w:tr w:rsidR="002218C2" w14:paraId="16982B6E" w14:textId="77777777" w:rsidTr="002218C2">
              <w:tc>
                <w:tcPr>
                  <w:tcW w:w="2125" w:type="dxa"/>
                </w:tcPr>
                <w:p w14:paraId="7EB0FDA3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>
                    <w:rPr>
                      <w:b/>
                      <w:sz w:val="20"/>
                      <w:szCs w:val="20"/>
                    </w:rPr>
                    <w:t>Dokument ERD</w:t>
                  </w:r>
                </w:p>
              </w:tc>
              <w:tc>
                <w:tcPr>
                  <w:tcW w:w="2410" w:type="dxa"/>
                </w:tcPr>
                <w:p w14:paraId="66FF5C09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Šablona</w:t>
                  </w:r>
                  <w:r>
                    <w:rPr>
                      <w:b/>
                      <w:sz w:val="20"/>
                      <w:szCs w:val="20"/>
                    </w:rPr>
                    <w:t xml:space="preserve"> ERD</w:t>
                  </w:r>
                </w:p>
              </w:tc>
              <w:tc>
                <w:tcPr>
                  <w:tcW w:w="3117" w:type="dxa"/>
                </w:tcPr>
                <w:p w14:paraId="6D7AAEFE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Importuje globální šablony</w:t>
                  </w:r>
                </w:p>
              </w:tc>
            </w:tr>
            <w:tr w:rsidR="002218C2" w14:paraId="0109DA94" w14:textId="77777777" w:rsidTr="002218C2">
              <w:tc>
                <w:tcPr>
                  <w:tcW w:w="2125" w:type="dxa"/>
                </w:tcPr>
                <w:p w14:paraId="66C6D6D4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AcknowledgementDocument</w:t>
                  </w:r>
                </w:p>
              </w:tc>
              <w:tc>
                <w:tcPr>
                  <w:tcW w:w="2410" w:type="dxa"/>
                </w:tcPr>
                <w:p w14:paraId="752C61D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acknowledgement-v5r0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2B3A69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292DB74E" w14:textId="77777777" w:rsidTr="002218C2">
              <w:tc>
                <w:tcPr>
                  <w:tcW w:w="2125" w:type="dxa"/>
                </w:tcPr>
                <w:p w14:paraId="72130155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AnomalyReport</w:t>
                  </w:r>
                </w:p>
              </w:tc>
              <w:tc>
                <w:tcPr>
                  <w:tcW w:w="2410" w:type="dxa"/>
                </w:tcPr>
                <w:p w14:paraId="5E27021B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anomaly-v3r1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9889E4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67B8F55E" w14:textId="77777777" w:rsidTr="002218C2">
              <w:tc>
                <w:tcPr>
                  <w:tcW w:w="2125" w:type="dxa"/>
                </w:tcPr>
                <w:p w14:paraId="59DE022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>
                    <w:rPr>
                      <w:sz w:val="20"/>
                    </w:rPr>
                    <w:t>CapacityDocument</w:t>
                  </w:r>
                </w:p>
              </w:tc>
              <w:tc>
                <w:tcPr>
                  <w:tcW w:w="2410" w:type="dxa"/>
                </w:tcPr>
                <w:p w14:paraId="35066632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capacity-document-v4r0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518B4A94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DCC782C" w14:textId="77777777" w:rsidTr="002218C2">
              <w:tc>
                <w:tcPr>
                  <w:tcW w:w="2125" w:type="dxa"/>
                </w:tcPr>
                <w:p w14:paraId="3DA9FCA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ConfirmationReport</w:t>
                  </w:r>
                </w:p>
              </w:tc>
              <w:tc>
                <w:tcPr>
                  <w:tcW w:w="2410" w:type="dxa"/>
                </w:tcPr>
                <w:p w14:paraId="3D4F5768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confirmation-v3r1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27D91377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1B4C652B" w14:textId="77777777" w:rsidTr="002218C2">
              <w:tc>
                <w:tcPr>
                  <w:tcW w:w="2125" w:type="dxa"/>
                </w:tcPr>
                <w:p w14:paraId="382B15D0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ScheduleMessage</w:t>
                  </w:r>
                </w:p>
              </w:tc>
              <w:tc>
                <w:tcPr>
                  <w:tcW w:w="2410" w:type="dxa"/>
                </w:tcPr>
                <w:p w14:paraId="67F0A0A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schedule-v3r1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54F390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2D379A6" w14:textId="77777777" w:rsidTr="002218C2">
              <w:tc>
                <w:tcPr>
                  <w:tcW w:w="2125" w:type="dxa"/>
                </w:tcPr>
                <w:p w14:paraId="5CD1D3FF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StatusRequest</w:t>
                  </w:r>
                </w:p>
              </w:tc>
              <w:tc>
                <w:tcPr>
                  <w:tcW w:w="2410" w:type="dxa"/>
                </w:tcPr>
                <w:p w14:paraId="78BED25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status-request-ote-v1r1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B998690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  <w:p w14:paraId="5BCC2C7C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etso-code-lists-v27r0.xsd</w:t>
                  </w:r>
                </w:p>
              </w:tc>
            </w:tr>
          </w:tbl>
          <w:p w14:paraId="45EE9EA9" w14:textId="77777777" w:rsidR="00B56E5F" w:rsidRPr="00235680" w:rsidRDefault="00B56E5F" w:rsidP="00235680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E498C90" w14:textId="77777777" w:rsidR="00671F2A" w:rsidRDefault="00671F2A" w:rsidP="00671F2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V1.58</w:t>
            </w:r>
          </w:p>
          <w:p w14:paraId="16A261FB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F6358" w14:paraId="72A253F7" w14:textId="77777777" w:rsidTr="007521BA">
        <w:trPr>
          <w:trHeight w:val="255"/>
        </w:trPr>
        <w:tc>
          <w:tcPr>
            <w:tcW w:w="1139" w:type="dxa"/>
          </w:tcPr>
          <w:p w14:paraId="7D92F998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A7E30BC" w14:textId="77777777" w:rsidR="009F6358" w:rsidRDefault="009F6358" w:rsidP="009F63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 odstraněn atributu </w:t>
            </w:r>
            <w:r>
              <w:rPr>
                <w:i/>
                <w:sz w:val="20"/>
                <w:szCs w:val="20"/>
              </w:rPr>
              <w:t>name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6206128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  <w:r w:rsidR="007404C5">
              <w:rPr>
                <w:iCs/>
              </w:rPr>
              <w:t>9</w:t>
            </w:r>
          </w:p>
          <w:p w14:paraId="433C1299" w14:textId="77777777" w:rsidR="009F6358" w:rsidRDefault="009F6358" w:rsidP="009F6358">
            <w:pPr>
              <w:pStyle w:val="TableNormal1"/>
              <w:ind w:left="0"/>
              <w:rPr>
                <w:iCs/>
              </w:rPr>
            </w:pPr>
          </w:p>
        </w:tc>
      </w:tr>
      <w:tr w:rsidR="009F6358" w14:paraId="75B520E9" w14:textId="77777777" w:rsidTr="007521BA">
        <w:trPr>
          <w:trHeight w:val="255"/>
        </w:trPr>
        <w:tc>
          <w:tcPr>
            <w:tcW w:w="1139" w:type="dxa"/>
          </w:tcPr>
          <w:p w14:paraId="587C2982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E5146F4" w14:textId="77777777" w:rsidR="009F6358" w:rsidRDefault="009F6358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7404C5" w:rsidRPr="007404C5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="007404C5">
              <w:rPr>
                <w:i/>
                <w:sz w:val="20"/>
                <w:szCs w:val="20"/>
              </w:rPr>
              <w:t xml:space="preserve">OPM </w:t>
            </w:r>
            <w:r w:rsidR="007404C5">
              <w:rPr>
                <w:sz w:val="20"/>
                <w:szCs w:val="20"/>
              </w:rPr>
              <w:t>o hodnotu:</w:t>
            </w:r>
          </w:p>
          <w:p w14:paraId="7F1BD99A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TER - </w:t>
            </w:r>
            <w:r w:rsidRPr="007404C5">
              <w:rPr>
                <w:sz w:val="20"/>
                <w:szCs w:val="20"/>
              </w:rPr>
              <w:t>Virtuální OPM pro TERRE (použití pouze pro PPS)</w:t>
            </w:r>
          </w:p>
        </w:tc>
        <w:tc>
          <w:tcPr>
            <w:tcW w:w="787" w:type="dxa"/>
          </w:tcPr>
          <w:p w14:paraId="6A77D66A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26988E3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</w:p>
        </w:tc>
      </w:tr>
      <w:tr w:rsidR="007404C5" w14:paraId="013BEA64" w14:textId="77777777" w:rsidTr="007521BA">
        <w:trPr>
          <w:trHeight w:val="255"/>
        </w:trPr>
        <w:tc>
          <w:tcPr>
            <w:tcW w:w="1139" w:type="dxa"/>
          </w:tcPr>
          <w:p w14:paraId="40BC908B" w14:textId="77777777" w:rsidR="007404C5" w:rsidRDefault="007404C5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1D01EEC1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491CC7">
              <w:rPr>
                <w:sz w:val="20"/>
                <w:szCs w:val="20"/>
              </w:rPr>
              <w:t>CDSDATA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491CC7">
              <w:rPr>
                <w:i/>
                <w:sz w:val="20"/>
                <w:szCs w:val="20"/>
              </w:rPr>
              <w:t xml:space="preserve">profile-role </w:t>
            </w:r>
            <w:r>
              <w:rPr>
                <w:sz w:val="20"/>
                <w:szCs w:val="20"/>
              </w:rPr>
              <w:t xml:space="preserve">elementu </w:t>
            </w:r>
            <w:r w:rsidR="00491CC7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 xml:space="preserve"> </w:t>
            </w:r>
            <w:r w:rsidR="00491CC7">
              <w:rPr>
                <w:sz w:val="20"/>
                <w:szCs w:val="20"/>
              </w:rPr>
              <w:t>o hodnoty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10180" w:type="dxa"/>
              <w:tblBorders>
                <w:top w:val="single" w:sz="2" w:space="0" w:color="auto"/>
                <w:left w:val="single" w:sz="2" w:space="0" w:color="auto"/>
                <w:bottom w:val="single" w:sz="2" w:space="0" w:color="auto"/>
                <w:right w:val="single" w:sz="2" w:space="0" w:color="auto"/>
                <w:insideH w:val="single" w:sz="2" w:space="0" w:color="auto"/>
                <w:insideV w:val="single" w:sz="2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60"/>
              <w:gridCol w:w="9220"/>
            </w:tblGrid>
            <w:tr w:rsidR="00491CC7" w:rsidRPr="00491CC7" w14:paraId="70CB39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3115D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C1EB32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pro řešení stavů nerovnováhy v ČR</w:t>
                  </w:r>
                </w:p>
              </w:tc>
            </w:tr>
            <w:tr w:rsidR="00491CC7" w:rsidRPr="00491CC7" w14:paraId="3B12387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5D701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EA27F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pro řešení stavů nerovnováhy v ČR</w:t>
                  </w:r>
                </w:p>
              </w:tc>
            </w:tr>
            <w:tr w:rsidR="00491CC7" w:rsidRPr="00491CC7" w14:paraId="02D24C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50DA5E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7A2FD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pro řešení stavů nerovnováhy v ČR</w:t>
                  </w:r>
                </w:p>
              </w:tc>
            </w:tr>
            <w:tr w:rsidR="00491CC7" w:rsidRPr="00491CC7" w14:paraId="4AB2E1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C29C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D06D8A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pro řešení stavů nerovnováhy v ČR</w:t>
                  </w:r>
                </w:p>
              </w:tc>
            </w:tr>
            <w:tr w:rsidR="00491CC7" w:rsidRPr="00491CC7" w14:paraId="3248986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7B18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C7151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pro řešení stavů nerovnováhy v ČR</w:t>
                  </w:r>
                </w:p>
              </w:tc>
            </w:tr>
            <w:tr w:rsidR="00491CC7" w:rsidRPr="00491CC7" w14:paraId="5CB3E6F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60B0E9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13C988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pro řešení stavů nerovnováhy v ČR</w:t>
                  </w:r>
                </w:p>
              </w:tc>
            </w:tr>
            <w:tr w:rsidR="00491CC7" w:rsidRPr="00491CC7" w14:paraId="729F38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B0FBA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B3390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pro řešení stavů nerovnováhy v ČR</w:t>
                  </w:r>
                </w:p>
              </w:tc>
            </w:tr>
            <w:tr w:rsidR="00491CC7" w:rsidRPr="00491CC7" w14:paraId="665FA87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140BB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B5C135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pro řešení stavů nerovnováhy v ČR</w:t>
                  </w:r>
                </w:p>
              </w:tc>
            </w:tr>
            <w:tr w:rsidR="00491CC7" w:rsidRPr="00491CC7" w14:paraId="446A88A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CE69E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FC144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neobstarána pro řešení stavů nerovnováhy v ČR</w:t>
                  </w:r>
                </w:p>
              </w:tc>
            </w:tr>
            <w:tr w:rsidR="00491CC7" w:rsidRPr="00491CC7" w14:paraId="45F7770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6082E1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2DD7C5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neobstarána pro řešení stavů nerovnováhy v ČR</w:t>
                  </w:r>
                </w:p>
              </w:tc>
            </w:tr>
            <w:tr w:rsidR="00491CC7" w:rsidRPr="00491CC7" w14:paraId="660082F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9E69E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55201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neobstarána pro řešení stavů nerovnováhy v ČR</w:t>
                  </w:r>
                </w:p>
              </w:tc>
            </w:tr>
            <w:tr w:rsidR="00491CC7" w:rsidRPr="00491CC7" w14:paraId="00D43C1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CADB6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F4D3AC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neobstarána pro řešení stavů nerovnováhy v ČR</w:t>
                  </w:r>
                </w:p>
              </w:tc>
            </w:tr>
            <w:tr w:rsidR="00491CC7" w:rsidRPr="00491CC7" w14:paraId="6DAC179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910D0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51FBD4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neobstarána pro řešení stavů nerovnováhy v ČR</w:t>
                  </w:r>
                </w:p>
              </w:tc>
            </w:tr>
            <w:tr w:rsidR="00491CC7" w:rsidRPr="00491CC7" w14:paraId="170D3F4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12DA4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44D5D9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neobstarána pro řešení stavů nerovnováhy v ČR</w:t>
                  </w:r>
                </w:p>
              </w:tc>
            </w:tr>
            <w:tr w:rsidR="00491CC7" w:rsidRPr="00491CC7" w14:paraId="4507A70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24263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DF1A7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neobstarána pro řešení stavů nerovnováhy v ČR</w:t>
                  </w:r>
                </w:p>
              </w:tc>
            </w:tr>
            <w:tr w:rsidR="00491CC7" w:rsidRPr="00491CC7" w14:paraId="524385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1A01A0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61442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neobstarána pro řešení stavů nerovnováhy v ČR</w:t>
                  </w:r>
                </w:p>
              </w:tc>
            </w:tr>
            <w:tr w:rsidR="00491CC7" w:rsidRPr="00491CC7" w14:paraId="28123A1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361145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E56EEC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aktivací nabídky RR pro následující čtvrthodinu</w:t>
                  </w:r>
                </w:p>
              </w:tc>
            </w:tr>
            <w:tr w:rsidR="00491CC7" w:rsidRPr="00491CC7" w14:paraId="6507324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4AF48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946C2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aktivací nabídky RR pro následující čtvrthodinu</w:t>
                  </w:r>
                </w:p>
              </w:tc>
            </w:tr>
            <w:tr w:rsidR="00491CC7" w:rsidRPr="00491CC7" w14:paraId="6554C91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2164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22FD1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aktivací nabídky RR pro následující čtvrthodinu</w:t>
                  </w:r>
                </w:p>
              </w:tc>
            </w:tr>
            <w:tr w:rsidR="00491CC7" w:rsidRPr="00491CC7" w14:paraId="27502FB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B3D1A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D7D9F2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aktivací nabídky RR pro následující čtvrthodinu</w:t>
                  </w:r>
                </w:p>
              </w:tc>
            </w:tr>
            <w:tr w:rsidR="00491CC7" w:rsidRPr="00491CC7" w14:paraId="70DF4C2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A43E89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TV35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A3FE92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aktivací nabídky RR pro následující čtvrthodinu</w:t>
                  </w:r>
                </w:p>
              </w:tc>
            </w:tr>
            <w:tr w:rsidR="00491CC7" w:rsidRPr="00491CC7" w14:paraId="3CA9BC7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7AA5E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93C62D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aktivací nabídky RR pro následující čtvrthodinu</w:t>
                  </w:r>
                </w:p>
              </w:tc>
            </w:tr>
            <w:tr w:rsidR="00491CC7" w:rsidRPr="00491CC7" w14:paraId="377318C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6AFBE3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219C3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aktivací nabídky RR pro následující čtvrthodinu</w:t>
                  </w:r>
                </w:p>
              </w:tc>
            </w:tr>
            <w:tr w:rsidR="00491CC7" w:rsidRPr="00491CC7" w14:paraId="6E8864A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58ACE4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91966C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aktivací nabídky RR pro následující čtvrthodinu</w:t>
                  </w:r>
                </w:p>
              </w:tc>
            </w:tr>
            <w:tr w:rsidR="00491CC7" w:rsidRPr="00491CC7" w14:paraId="1F2AD6C8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189AF9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A21D66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deaktivací nabídky RR z předcházející čtvrthodiny</w:t>
                  </w:r>
                </w:p>
              </w:tc>
            </w:tr>
            <w:tr w:rsidR="00491CC7" w:rsidRPr="00491CC7" w14:paraId="6C6FB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97E7FD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4FA969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deaktivací nabídky RR z předcházející čtvrthodiny</w:t>
                  </w:r>
                </w:p>
              </w:tc>
            </w:tr>
            <w:tr w:rsidR="00491CC7" w:rsidRPr="00491CC7" w14:paraId="20728FA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561210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3CFAE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deaktivací nabídky RR z předcházející čtvrthodiny</w:t>
                  </w:r>
                </w:p>
              </w:tc>
            </w:tr>
            <w:tr w:rsidR="00491CC7" w:rsidRPr="00491CC7" w14:paraId="2A0E89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5FE507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8629C2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deaktivací nabídky RR z předcházející čtvrthodiny</w:t>
                  </w:r>
                </w:p>
              </w:tc>
            </w:tr>
            <w:tr w:rsidR="00491CC7" w:rsidRPr="00491CC7" w14:paraId="2F542C4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AC07F5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5E28D5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deaktivací nabídky RR z předcházející čtvrthodiny</w:t>
                  </w:r>
                </w:p>
              </w:tc>
            </w:tr>
            <w:tr w:rsidR="00491CC7" w:rsidRPr="00491CC7" w14:paraId="409DBFF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34519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12A58C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deaktivací nabídky RR z předcházející čtvrthodiny</w:t>
                  </w:r>
                </w:p>
              </w:tc>
            </w:tr>
            <w:tr w:rsidR="00491CC7" w:rsidRPr="00491CC7" w14:paraId="26AFC0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DA142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F435F6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deaktivací nabídky RR z předcházející čtvrthodiny</w:t>
                  </w:r>
                </w:p>
              </w:tc>
            </w:tr>
            <w:tr w:rsidR="00491CC7" w:rsidRPr="00491CC7" w14:paraId="587C48D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75A61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F714BF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deaktivací nabídky RR z předcházející čtvrthodiny</w:t>
                  </w:r>
                </w:p>
              </w:tc>
            </w:tr>
            <w:tr w:rsidR="00491CC7" w:rsidRPr="00491CC7" w14:paraId="086F024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303B24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DB3AE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nedodané v požadované kvalitě</w:t>
                  </w:r>
                </w:p>
              </w:tc>
            </w:tr>
            <w:tr w:rsidR="00491CC7" w:rsidRPr="00491CC7" w14:paraId="7BEA0DC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5B792F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E8E15E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nedodané v požadované kvalitě</w:t>
                  </w:r>
                </w:p>
              </w:tc>
            </w:tr>
            <w:tr w:rsidR="00491CC7" w:rsidRPr="00491CC7" w14:paraId="05E4E4C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D1FC8E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76C6ED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pro řešení stavů nerovnováhy v ČR</w:t>
                  </w:r>
                </w:p>
              </w:tc>
            </w:tr>
            <w:tr w:rsidR="00491CC7" w:rsidRPr="00491CC7" w14:paraId="3B82843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92A7D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E13752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pro řešení stavů nerovnováhy v ČR</w:t>
                  </w:r>
                </w:p>
              </w:tc>
            </w:tr>
            <w:tr w:rsidR="00491CC7" w:rsidRPr="00491CC7" w14:paraId="515B667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17993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95D74E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pro řešení stavů nerovnováhy v ČR</w:t>
                  </w:r>
                </w:p>
              </w:tc>
            </w:tr>
            <w:tr w:rsidR="00491CC7" w:rsidRPr="00491CC7" w14:paraId="08E34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A75B5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B9F47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pro řešení stavů nerovnováhy v ČR</w:t>
                  </w:r>
                </w:p>
              </w:tc>
            </w:tr>
            <w:tr w:rsidR="00491CC7" w:rsidRPr="00491CC7" w14:paraId="46463FF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BC333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90595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pro řešení stavů nerovnováhy v ČR</w:t>
                  </w:r>
                </w:p>
              </w:tc>
            </w:tr>
            <w:tr w:rsidR="00491CC7" w:rsidRPr="00491CC7" w14:paraId="4E2924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011FF5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D7C8C9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pro řešení stavů nerovnováhy v ČR</w:t>
                  </w:r>
                </w:p>
              </w:tc>
            </w:tr>
            <w:tr w:rsidR="00491CC7" w:rsidRPr="00491CC7" w14:paraId="12D1402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B65CD0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B77179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pro řešení stavů nerovnováhy v ČR</w:t>
                  </w:r>
                </w:p>
              </w:tc>
            </w:tr>
            <w:tr w:rsidR="00491CC7" w:rsidRPr="00491CC7" w14:paraId="2383A83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97879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38864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pro řešení stavů nerovnováhy v ČR</w:t>
                  </w:r>
                </w:p>
              </w:tc>
            </w:tr>
            <w:tr w:rsidR="00491CC7" w:rsidRPr="00491CC7" w14:paraId="27966B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CD8E5D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F5B10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neobstarána pro řešení stavů nerovnováhy v ČR</w:t>
                  </w:r>
                </w:p>
              </w:tc>
            </w:tr>
            <w:tr w:rsidR="00491CC7" w:rsidRPr="00491CC7" w14:paraId="3190C2B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0A26D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5C7F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neobstarána pro řešení stavů nerovnováhy v ČR</w:t>
                  </w:r>
                </w:p>
              </w:tc>
            </w:tr>
            <w:tr w:rsidR="00491CC7" w:rsidRPr="00491CC7" w14:paraId="566CEB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8B1C6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8CDB3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neobstarána pro řešení stavů nerovnováhy v ČR</w:t>
                  </w:r>
                </w:p>
              </w:tc>
            </w:tr>
            <w:tr w:rsidR="00491CC7" w:rsidRPr="00491CC7" w14:paraId="7799B3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8712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EA6E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neobstarána pro řešení stavů nerovnováhy v ČR</w:t>
                  </w:r>
                </w:p>
              </w:tc>
            </w:tr>
            <w:tr w:rsidR="00491CC7" w:rsidRPr="00491CC7" w14:paraId="316C30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7D2A8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D49BD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neobstarána pro řešení stavů nerovnováhy v ČR</w:t>
                  </w:r>
                </w:p>
              </w:tc>
            </w:tr>
            <w:tr w:rsidR="00491CC7" w:rsidRPr="00491CC7" w14:paraId="26F3CA7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E902F3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C709A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neobstarána pro řešení stavů nerovnováhy v ČR</w:t>
                  </w:r>
                </w:p>
              </w:tc>
            </w:tr>
            <w:tr w:rsidR="00491CC7" w:rsidRPr="00491CC7" w14:paraId="284C522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1AC023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EDCD1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neobstarána pro řešení stavů nerovnováhy v ČR</w:t>
                  </w:r>
                </w:p>
              </w:tc>
            </w:tr>
            <w:tr w:rsidR="00491CC7" w:rsidRPr="00491CC7" w14:paraId="693B6D7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F8CD8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DF19DB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neobstarána pro řešení stavů nerovnováhy v ČR</w:t>
                  </w:r>
                </w:p>
              </w:tc>
            </w:tr>
            <w:tr w:rsidR="00491CC7" w:rsidRPr="00491CC7" w14:paraId="54B6FEF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E414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3EC8BA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aktivací nabídky RR pro následující čtvrthodinu</w:t>
                  </w:r>
                </w:p>
              </w:tc>
            </w:tr>
            <w:tr w:rsidR="00491CC7" w:rsidRPr="00491CC7" w14:paraId="2121C28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B5FBCC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2D99B2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aktivací nabídky RR pro následující čtvrthodinu</w:t>
                  </w:r>
                </w:p>
              </w:tc>
            </w:tr>
            <w:tr w:rsidR="00491CC7" w:rsidRPr="00491CC7" w14:paraId="28EFF16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30275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D61B88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aktivací nabídky RR pro následující čtvrthodinu</w:t>
                  </w:r>
                </w:p>
              </w:tc>
            </w:tr>
            <w:tr w:rsidR="00491CC7" w:rsidRPr="00491CC7" w14:paraId="64136D6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80D9D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D6E1B1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aktivací nabídky RR pro následující čtvrthodinu</w:t>
                  </w:r>
                </w:p>
              </w:tc>
            </w:tr>
            <w:tr w:rsidR="00491CC7" w:rsidRPr="00491CC7" w14:paraId="599B06D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5997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004F79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aktivací nabídky RR pro následující čtvrthodinu</w:t>
                  </w:r>
                </w:p>
              </w:tc>
            </w:tr>
            <w:tr w:rsidR="00491CC7" w:rsidRPr="00491CC7" w14:paraId="66A251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63302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73BA7D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aktivací nabídky RR pro následující čtvrthodinu</w:t>
                  </w:r>
                </w:p>
              </w:tc>
            </w:tr>
            <w:tr w:rsidR="00491CC7" w:rsidRPr="00491CC7" w14:paraId="11A8698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1A7B2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EF3FFC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aktivací nabídky RR pro následující čtvrthodinu</w:t>
                  </w:r>
                </w:p>
              </w:tc>
            </w:tr>
            <w:tr w:rsidR="00491CC7" w:rsidRPr="00491CC7" w14:paraId="063D9EA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E46F8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9662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aktivací nabídky RR pro následující čtvrthodinu</w:t>
                  </w:r>
                </w:p>
              </w:tc>
            </w:tr>
            <w:tr w:rsidR="00491CC7" w:rsidRPr="00491CC7" w14:paraId="16C098F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FBB95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8022E8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deaktivací nabídky RR z předcházející čtvrthodiny</w:t>
                  </w:r>
                </w:p>
              </w:tc>
            </w:tr>
            <w:tr w:rsidR="00491CC7" w:rsidRPr="00491CC7" w14:paraId="5C784FB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5B7EE2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3731A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deaktivací nabídky RR z předcházející čtvrthodiny</w:t>
                  </w:r>
                </w:p>
              </w:tc>
            </w:tr>
            <w:tr w:rsidR="00491CC7" w:rsidRPr="00491CC7" w14:paraId="6503F14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E9647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64DE2D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deaktivací nabídky RR z předcházející čtvrthodiny</w:t>
                  </w:r>
                </w:p>
              </w:tc>
            </w:tr>
            <w:tr w:rsidR="00491CC7" w:rsidRPr="00491CC7" w14:paraId="0BA3D89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34BF9D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4BCD77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deaktivací nabídky RR z předcházející čtvrthodiny</w:t>
                  </w:r>
                </w:p>
              </w:tc>
            </w:tr>
            <w:tr w:rsidR="00491CC7" w:rsidRPr="00491CC7" w14:paraId="1378A3D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B7D36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236982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deaktivací nabídky RR z předcházející čtvrthodiny</w:t>
                  </w:r>
                </w:p>
              </w:tc>
            </w:tr>
            <w:tr w:rsidR="00491CC7" w:rsidRPr="00491CC7" w14:paraId="5145548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631DFA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25E93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deaktivací nabídky RR z předcházející čtvrthodiny</w:t>
                  </w:r>
                </w:p>
              </w:tc>
            </w:tr>
            <w:tr w:rsidR="00491CC7" w:rsidRPr="00491CC7" w14:paraId="04BA01A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BC78B7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TP47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13D38D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deaktivací nabídky RR z předcházející čtvrthodiny</w:t>
                  </w:r>
                </w:p>
              </w:tc>
            </w:tr>
            <w:tr w:rsidR="00491CC7" w:rsidRPr="00491CC7" w14:paraId="4C18432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DDEE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3179E1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deaktivací nabídky RR z předcházející čtvrthodiny</w:t>
                  </w:r>
                </w:p>
              </w:tc>
            </w:tr>
            <w:tr w:rsidR="00491CC7" w:rsidRPr="00491CC7" w14:paraId="3D4D7A1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9D4F97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A745E2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nedodané v požadované kvalitě</w:t>
                  </w:r>
                </w:p>
              </w:tc>
            </w:tr>
            <w:tr w:rsidR="00491CC7" w:rsidRPr="00491CC7" w14:paraId="10DEAA3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511EA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31251F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nedodané v požadované kvalitě</w:t>
                  </w:r>
                </w:p>
              </w:tc>
            </w:tr>
          </w:tbl>
          <w:p w14:paraId="49352978" w14:textId="77777777" w:rsidR="00491CC7" w:rsidRDefault="00491CC7" w:rsidP="007404C5">
            <w:pPr>
              <w:rPr>
                <w:sz w:val="20"/>
                <w:szCs w:val="20"/>
              </w:rPr>
            </w:pPr>
          </w:p>
          <w:p w14:paraId="1784B57E" w14:textId="77777777" w:rsidR="007404C5" w:rsidRDefault="007404C5" w:rsidP="007404C5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59334E88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V1.59</w:t>
            </w:r>
          </w:p>
          <w:p w14:paraId="2058943F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6B77BBC8" w14:textId="77777777" w:rsidTr="007521BA">
        <w:trPr>
          <w:trHeight w:val="255"/>
        </w:trPr>
        <w:tc>
          <w:tcPr>
            <w:tcW w:w="1139" w:type="dxa"/>
          </w:tcPr>
          <w:p w14:paraId="729BA5F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4.10.2019</w:t>
            </w:r>
          </w:p>
        </w:tc>
        <w:tc>
          <w:tcPr>
            <w:tcW w:w="7146" w:type="dxa"/>
          </w:tcPr>
          <w:p w14:paraId="583AD1F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6394EE6E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38BD0AB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05D120BE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42E1CCB9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75F9D57" w14:textId="77777777" w:rsidTr="007521BA">
        <w:trPr>
          <w:trHeight w:val="255"/>
        </w:trPr>
        <w:tc>
          <w:tcPr>
            <w:tcW w:w="1139" w:type="dxa"/>
          </w:tcPr>
          <w:p w14:paraId="6B6BDB0B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3BF2AB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7D6496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72C9F01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480CAB40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9128AB2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FB8DD19" w14:textId="77777777" w:rsidTr="007521BA">
        <w:trPr>
          <w:trHeight w:val="255"/>
        </w:trPr>
        <w:tc>
          <w:tcPr>
            <w:tcW w:w="1139" w:type="dxa"/>
          </w:tcPr>
          <w:p w14:paraId="3A23E1CE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D9A757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989FE7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F3B6D0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55D2BF85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10A35A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859EC6B" w14:textId="77777777" w:rsidTr="007521BA">
        <w:trPr>
          <w:trHeight w:val="255"/>
        </w:trPr>
        <w:tc>
          <w:tcPr>
            <w:tcW w:w="1139" w:type="dxa"/>
          </w:tcPr>
          <w:p w14:paraId="0206DFFA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5CCB2FC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F46A03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3093F6F1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37754D2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A1D7D3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3D6786A5" w14:textId="77777777" w:rsidTr="007521BA">
        <w:trPr>
          <w:trHeight w:val="255"/>
        </w:trPr>
        <w:tc>
          <w:tcPr>
            <w:tcW w:w="1139" w:type="dxa"/>
          </w:tcPr>
          <w:p w14:paraId="3CCF9040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1DDB6C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1B8B2E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15B30E07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112DD413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62D92D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73708C1" w14:textId="77777777" w:rsidTr="007521BA">
        <w:trPr>
          <w:trHeight w:val="255"/>
        </w:trPr>
        <w:tc>
          <w:tcPr>
            <w:tcW w:w="1139" w:type="dxa"/>
          </w:tcPr>
          <w:p w14:paraId="47A52C6D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26A62C3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4FF9F811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43AE7AB8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17A6B6D1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71C03ED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AC5BD1C" w14:textId="77777777" w:rsidTr="007521BA">
        <w:trPr>
          <w:trHeight w:val="255"/>
        </w:trPr>
        <w:tc>
          <w:tcPr>
            <w:tcW w:w="1139" w:type="dxa"/>
          </w:tcPr>
          <w:p w14:paraId="1557C7BB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3960EE6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0EC66FB7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DB8710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57D4360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0329EF1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2E4C3272" w14:textId="77777777" w:rsidTr="007521BA">
        <w:trPr>
          <w:trHeight w:val="255"/>
        </w:trPr>
        <w:tc>
          <w:tcPr>
            <w:tcW w:w="1139" w:type="dxa"/>
          </w:tcPr>
          <w:p w14:paraId="0EF4DC2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2AD994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8DD4674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1BE4A2F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2D4BA00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4946703A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4FF39535" w14:textId="77777777" w:rsidTr="007521BA">
        <w:trPr>
          <w:trHeight w:val="255"/>
        </w:trPr>
        <w:tc>
          <w:tcPr>
            <w:tcW w:w="1139" w:type="dxa"/>
          </w:tcPr>
          <w:p w14:paraId="3C37FCE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AEF15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510C033D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54E5153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736C1248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1406478C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D685CBE" w14:textId="77777777" w:rsidTr="007521BA">
        <w:trPr>
          <w:trHeight w:val="255"/>
        </w:trPr>
        <w:tc>
          <w:tcPr>
            <w:tcW w:w="1139" w:type="dxa"/>
          </w:tcPr>
          <w:p w14:paraId="4EAFF9C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20.11.2019</w:t>
            </w:r>
          </w:p>
        </w:tc>
        <w:tc>
          <w:tcPr>
            <w:tcW w:w="7146" w:type="dxa"/>
          </w:tcPr>
          <w:p w14:paraId="500F2EB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18055B5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364ED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31EBAAE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3907DAF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1E5E3A51" w14:textId="77777777" w:rsidTr="007521BA">
        <w:trPr>
          <w:trHeight w:val="255"/>
        </w:trPr>
        <w:tc>
          <w:tcPr>
            <w:tcW w:w="1139" w:type="dxa"/>
          </w:tcPr>
          <w:p w14:paraId="27BAE082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7439BE4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byla rozšířena enumerace atributu </w:t>
            </w:r>
            <w:r w:rsidRPr="004D6B8C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4D6B8C">
              <w:rPr>
                <w:i/>
                <w:sz w:val="20"/>
                <w:szCs w:val="20"/>
              </w:rPr>
              <w:t xml:space="preserve">ProfileData </w:t>
            </w:r>
            <w:r>
              <w:rPr>
                <w:sz w:val="20"/>
                <w:szCs w:val="20"/>
              </w:rPr>
              <w:t>o tyto položky</w:t>
            </w:r>
            <w:r w:rsidR="00047907">
              <w:rPr>
                <w:sz w:val="20"/>
                <w:szCs w:val="20"/>
              </w:rPr>
              <w:t>:</w:t>
            </w:r>
          </w:p>
          <w:p w14:paraId="07C04A4E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XC71 Auxiliary Services Minus - RE opatřená na TERRE - záporná energie kladné částky (RE- z TERRE)</w:t>
            </w:r>
          </w:p>
          <w:p w14:paraId="76EF48F5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XC72 Auxiliary Services Minus - RE opatřená na TERRE - záporná energie záporné částky (RE- z TERRE, v případě nulové částky)</w:t>
            </w:r>
          </w:p>
          <w:p w14:paraId="54CEC8C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XC73 Auxiliary Services Plus - RE opatřená na TERRE - kladná energie kladné částky (RE+ z TERRE)</w:t>
            </w:r>
          </w:p>
          <w:p w14:paraId="1BFA4C99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 xml:space="preserve">XC74 Auxiliary Services Plus - RE opatřená na TERRE - kladná energie záporné částky (RE+ z </w:t>
            </w:r>
            <w:r>
              <w:rPr>
                <w:sz w:val="20"/>
                <w:szCs w:val="20"/>
              </w:rPr>
              <w:t>TERRE, v případě nulové částky)</w:t>
            </w:r>
          </w:p>
          <w:p w14:paraId="6C59412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XP71 Auxiliary Services Minus - RE opatřená na TERRE - kladná částka záporné energie (RE- z TERRE)</w:t>
            </w:r>
          </w:p>
          <w:p w14:paraId="37265302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XP72 Auxiliary Services Minus - RE opatřená na TERRE - záporná částka záporné energie (RE- z TERRE,</w:t>
            </w:r>
            <w:r>
              <w:rPr>
                <w:sz w:val="20"/>
                <w:szCs w:val="20"/>
              </w:rPr>
              <w:t xml:space="preserve"> v případě nulové částky)</w:t>
            </w:r>
          </w:p>
          <w:p w14:paraId="544B50B6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XP73 Auxiliary Services Plus - RE opatřená na TERRE - kladná částka kladné energie (RE+ z TERRE)</w:t>
            </w:r>
          </w:p>
          <w:p w14:paraId="68643FEA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XP74 Auxiliary Services Plus - RE opatřená na TERRE - záporná částka kladné energie (RE+ z TERRE, v případě nulové částky)</w:t>
            </w:r>
            <w:r>
              <w:rPr>
                <w:sz w:val="20"/>
                <w:szCs w:val="20"/>
              </w:rPr>
              <w:t xml:space="preserve"> </w:t>
            </w:r>
          </w:p>
          <w:p w14:paraId="68F4E021" w14:textId="77777777" w:rsidR="00047907" w:rsidRDefault="00047907" w:rsidP="00047907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15472FF4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67074E9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333D2C" w14:paraId="0DAB5892" w14:textId="77777777" w:rsidTr="007521BA">
        <w:trPr>
          <w:trHeight w:val="255"/>
        </w:trPr>
        <w:tc>
          <w:tcPr>
            <w:tcW w:w="1139" w:type="dxa"/>
          </w:tcPr>
          <w:p w14:paraId="1FEFF1E5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531FA812" w14:textId="77777777" w:rsidR="00333D2C" w:rsidRDefault="00333D2C" w:rsidP="004D6B8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 </w:t>
            </w:r>
            <w:r>
              <w:rPr>
                <w:sz w:val="20"/>
                <w:szCs w:val="20"/>
              </w:rPr>
              <w:t xml:space="preserve">atribut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07F9821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39FBD872" w14:textId="77777777" w:rsidR="00333D2C" w:rsidRDefault="00333D2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333D2C" w14:paraId="1D9F51EE" w14:textId="77777777" w:rsidTr="007521BA">
        <w:trPr>
          <w:trHeight w:val="255"/>
        </w:trPr>
        <w:tc>
          <w:tcPr>
            <w:tcW w:w="1139" w:type="dxa"/>
          </w:tcPr>
          <w:p w14:paraId="01719F1A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7EF1558C" w14:textId="77777777" w:rsidR="00333D2C" w:rsidRDefault="00333D2C" w:rsidP="00333D2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SFVOTTDDNETT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</w:t>
            </w:r>
            <w:r w:rsidRPr="00333D2C">
              <w:rPr>
                <w:sz w:val="20"/>
                <w:szCs w:val="20"/>
              </w:rPr>
              <w:t>atribut</w:t>
            </w:r>
            <w:r>
              <w:rPr>
                <w:sz w:val="20"/>
                <w:szCs w:val="20"/>
              </w:rPr>
              <w:t xml:space="preserve">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B6BE967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45E5D814" w14:textId="77777777" w:rsidR="00333D2C" w:rsidRDefault="00333D2C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AE01D0" w14:paraId="54A02193" w14:textId="77777777" w:rsidTr="007521BA">
        <w:trPr>
          <w:trHeight w:val="255"/>
        </w:trPr>
        <w:tc>
          <w:tcPr>
            <w:tcW w:w="1139" w:type="dxa"/>
          </w:tcPr>
          <w:p w14:paraId="0416E910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7DF7B6DE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byly změněny popisky enumerací atributu </w:t>
            </w:r>
            <w:r w:rsidRPr="00AE01D0">
              <w:rPr>
                <w:i/>
                <w:sz w:val="20"/>
                <w:szCs w:val="20"/>
              </w:rPr>
              <w:t>anlar</w:t>
            </w:r>
            <w:r>
              <w:rPr>
                <w:i/>
                <w:sz w:val="20"/>
                <w:szCs w:val="20"/>
              </w:rPr>
              <w:t xml:space="preserve">t </w:t>
            </w:r>
            <w:r w:rsidRPr="00AE01D0"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6959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91"/>
              <w:gridCol w:w="2268"/>
              <w:gridCol w:w="3700"/>
            </w:tblGrid>
            <w:tr w:rsidR="00AE01D0" w:rsidRPr="00AE01D0" w14:paraId="61798F9F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32F5B5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enumerace</w:t>
                  </w: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 </w:t>
                  </w:r>
                </w:p>
              </w:tc>
              <w:tc>
                <w:tcPr>
                  <w:tcW w:w="2268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AD0A3D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starý popisek</w:t>
                  </w:r>
                </w:p>
              </w:tc>
              <w:tc>
                <w:tcPr>
                  <w:tcW w:w="370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12B9ED7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nový popisek</w:t>
                  </w:r>
                </w:p>
              </w:tc>
            </w:tr>
            <w:tr w:rsidR="00AE01D0" w:rsidRPr="00AE01D0" w14:paraId="698B71DE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F87A7B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CSU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23A195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 / import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9EAA366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</w:t>
                  </w:r>
                </w:p>
              </w:tc>
            </w:tr>
            <w:tr w:rsidR="00AE01D0" w:rsidRPr="00AE01D0" w14:paraId="4C710BBC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9C4E7B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CCO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87B8FA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 / export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74425F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</w:t>
                  </w:r>
                </w:p>
              </w:tc>
            </w:tr>
            <w:tr w:rsidR="00AE01D0" w:rsidRPr="00AE01D0" w14:paraId="5243C4C0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7DBFC12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CGP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D62110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 - DS / DS - PS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6345F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DS-DS/PS</w:t>
                  </w:r>
                </w:p>
              </w:tc>
            </w:tr>
            <w:tr w:rsidR="00AE01D0" w:rsidRPr="00AE01D0" w14:paraId="39F5FAC9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CDFC9B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C04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049AA9A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RUT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228FDE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OM pro RÚT</w:t>
                  </w:r>
                </w:p>
              </w:tc>
            </w:tr>
            <w:tr w:rsidR="00AE01D0" w:rsidRPr="00AE01D0" w14:paraId="3A3F1EF3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CA2CFA8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C05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D052350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Virtuální OPM za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28B89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Dopočet za síť</w:t>
                  </w:r>
                </w:p>
              </w:tc>
            </w:tr>
            <w:tr w:rsidR="00AE01D0" w:rsidRPr="00AE01D0" w14:paraId="3470C7E7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29327C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C07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26A76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SZ 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53F1D1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Mezisoučet za SZ a síť</w:t>
                  </w:r>
                </w:p>
              </w:tc>
            </w:tr>
          </w:tbl>
          <w:p w14:paraId="65B1C5C1" w14:textId="77777777" w:rsidR="00AE01D0" w:rsidRDefault="00AE01D0" w:rsidP="00333D2C">
            <w:pPr>
              <w:rPr>
                <w:sz w:val="20"/>
                <w:szCs w:val="20"/>
              </w:rPr>
            </w:pPr>
          </w:p>
          <w:p w14:paraId="6FFC58F9" w14:textId="77777777" w:rsidR="00AE01D0" w:rsidRDefault="00AE01D0" w:rsidP="00333D2C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3EEE3CD2" w14:textId="77777777" w:rsidR="00AE01D0" w:rsidRDefault="00AE01D0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298BDAFF" w14:textId="77777777" w:rsidTr="007521BA">
        <w:trPr>
          <w:trHeight w:val="255"/>
        </w:trPr>
        <w:tc>
          <w:tcPr>
            <w:tcW w:w="1139" w:type="dxa"/>
          </w:tcPr>
          <w:p w14:paraId="1E34E3B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6E1098C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0DC10393" w14:textId="77777777" w:rsidR="00921FF6" w:rsidRDefault="00921FF6" w:rsidP="00921FF6">
            <w:pPr>
              <w:rPr>
                <w:sz w:val="20"/>
                <w:szCs w:val="20"/>
              </w:rPr>
            </w:pPr>
            <w:r w:rsidRPr="00921FF6">
              <w:rPr>
                <w:sz w:val="20"/>
                <w:szCs w:val="20"/>
              </w:rPr>
              <w:t xml:space="preserve">654 </w:t>
            </w:r>
            <w:r>
              <w:rPr>
                <w:sz w:val="20"/>
                <w:szCs w:val="20"/>
              </w:rPr>
              <w:t xml:space="preserve">- </w:t>
            </w:r>
            <w:r w:rsidRPr="00921FF6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787" w:type="dxa"/>
          </w:tcPr>
          <w:p w14:paraId="40B2E1C3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0AE477F7" w14:textId="77777777" w:rsidTr="007521BA">
        <w:trPr>
          <w:trHeight w:val="255"/>
        </w:trPr>
        <w:tc>
          <w:tcPr>
            <w:tcW w:w="1139" w:type="dxa"/>
          </w:tcPr>
          <w:p w14:paraId="755D245A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114887FC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695889E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655 - </w:t>
            </w:r>
            <w:r w:rsidRPr="00921FF6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787" w:type="dxa"/>
          </w:tcPr>
          <w:p w14:paraId="51A6E678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5BFD8D05" w14:textId="77777777" w:rsidTr="007521BA">
        <w:trPr>
          <w:trHeight w:val="255"/>
        </w:trPr>
        <w:tc>
          <w:tcPr>
            <w:tcW w:w="1139" w:type="dxa"/>
          </w:tcPr>
          <w:p w14:paraId="79DB078F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8.1.2020</w:t>
            </w:r>
          </w:p>
        </w:tc>
        <w:tc>
          <w:tcPr>
            <w:tcW w:w="7146" w:type="dxa"/>
          </w:tcPr>
          <w:p w14:paraId="62BDE81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A7CBC6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656 - </w:t>
            </w:r>
            <w:r w:rsidRPr="00921FF6">
              <w:rPr>
                <w:sz w:val="20"/>
                <w:szCs w:val="20"/>
              </w:rPr>
              <w:t>Data poměrného agregovaného profilu ASC2 za dodavatele</w:t>
            </w:r>
          </w:p>
        </w:tc>
        <w:tc>
          <w:tcPr>
            <w:tcW w:w="787" w:type="dxa"/>
          </w:tcPr>
          <w:p w14:paraId="0E54884C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08734D" w14:paraId="483D08BE" w14:textId="77777777" w:rsidTr="007521BA">
        <w:trPr>
          <w:trHeight w:val="255"/>
        </w:trPr>
        <w:tc>
          <w:tcPr>
            <w:tcW w:w="1139" w:type="dxa"/>
          </w:tcPr>
          <w:p w14:paraId="2917E89C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154382D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–</w:t>
            </w:r>
            <w:r w:rsidR="000B3F69">
              <w:rPr>
                <w:sz w:val="20"/>
                <w:szCs w:val="20"/>
              </w:rPr>
              <w:t xml:space="preserve"> byly změněny popisky enumerací </w:t>
            </w:r>
            <w:r>
              <w:rPr>
                <w:sz w:val="20"/>
                <w:szCs w:val="20"/>
              </w:rPr>
              <w:t xml:space="preserve">atributu </w:t>
            </w:r>
            <w:r w:rsidRPr="00355EF3">
              <w:rPr>
                <w:i/>
                <w:sz w:val="20"/>
                <w:szCs w:val="20"/>
              </w:rPr>
              <w:t>message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</w:t>
            </w:r>
            <w:r w:rsidR="000B3F69">
              <w:rPr>
                <w:sz w:val="20"/>
                <w:szCs w:val="20"/>
              </w:rPr>
              <w:t xml:space="preserve"> kořenového </w:t>
            </w:r>
            <w:r>
              <w:rPr>
                <w:sz w:val="20"/>
                <w:szCs w:val="20"/>
              </w:rPr>
              <w:t>element</w:t>
            </w:r>
            <w:r w:rsidR="000B3F69">
              <w:rPr>
                <w:sz w:val="20"/>
                <w:szCs w:val="20"/>
              </w:rPr>
              <w:t>u:</w:t>
            </w:r>
          </w:p>
          <w:tbl>
            <w:tblPr>
              <w:tblW w:w="7101" w:type="dxa"/>
              <w:tblBorders>
                <w:top w:val="single" w:sz="4" w:space="0" w:color="auto"/>
                <w:left w:val="single" w:sz="4" w:space="0" w:color="auto"/>
                <w:bottom w:val="single" w:sz="4" w:space="0" w:color="auto"/>
                <w:right w:val="single" w:sz="4" w:space="0" w:color="auto"/>
                <w:insideH w:val="single" w:sz="4" w:space="0" w:color="auto"/>
                <w:insideV w:val="single" w:sz="4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03"/>
              <w:gridCol w:w="2913"/>
              <w:gridCol w:w="2985"/>
            </w:tblGrid>
            <w:tr w:rsidR="000B3F69" w:rsidRPr="000B3F69" w14:paraId="1A57EE20" w14:textId="77777777" w:rsidTr="000B3F69">
              <w:trPr>
                <w:trHeight w:val="159"/>
              </w:trPr>
              <w:tc>
                <w:tcPr>
                  <w:tcW w:w="1203" w:type="dxa"/>
                  <w:vAlign w:val="bottom"/>
                  <w:hideMark/>
                </w:tcPr>
                <w:p w14:paraId="59FE2CB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msg-code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0707644C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staré popisky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9F60F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nové popisky</w:t>
                  </w:r>
                </w:p>
              </w:tc>
            </w:tr>
            <w:tr w:rsidR="000B3F69" w:rsidRPr="000B3F69" w14:paraId="619CF800" w14:textId="77777777" w:rsidTr="000B3F69">
              <w:trPr>
                <w:trHeight w:val="60"/>
              </w:trPr>
              <w:tc>
                <w:tcPr>
                  <w:tcW w:w="1203" w:type="dxa"/>
                  <w:vAlign w:val="bottom"/>
                  <w:hideMark/>
                </w:tcPr>
                <w:p w14:paraId="3A5707E9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483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37D737A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567F02D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</w:t>
                  </w:r>
                </w:p>
              </w:tc>
            </w:tr>
            <w:tr w:rsidR="000B3F69" w:rsidRPr="000B3F69" w14:paraId="4813DA3D" w14:textId="77777777" w:rsidTr="000B3F69">
              <w:trPr>
                <w:trHeight w:val="466"/>
              </w:trPr>
              <w:tc>
                <w:tcPr>
                  <w:tcW w:w="1203" w:type="dxa"/>
                  <w:vAlign w:val="bottom"/>
                  <w:hideMark/>
                </w:tcPr>
                <w:p w14:paraId="5DE3088A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485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69CB8F97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507E8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</w:t>
                  </w:r>
                </w:p>
              </w:tc>
            </w:tr>
          </w:tbl>
          <w:p w14:paraId="3CA82908" w14:textId="77777777" w:rsidR="000B3F69" w:rsidRDefault="000B3F69" w:rsidP="00921FF6">
            <w:pPr>
              <w:rPr>
                <w:sz w:val="20"/>
                <w:szCs w:val="20"/>
              </w:rPr>
            </w:pPr>
          </w:p>
          <w:p w14:paraId="1A3AEDB4" w14:textId="77777777" w:rsidR="0008734D" w:rsidRDefault="0008734D" w:rsidP="00921FF6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1BDC50A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31E75C69" w14:textId="77777777" w:rsidTr="007521BA">
        <w:trPr>
          <w:trHeight w:val="255"/>
        </w:trPr>
        <w:tc>
          <w:tcPr>
            <w:tcW w:w="1139" w:type="dxa"/>
          </w:tcPr>
          <w:p w14:paraId="68854161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B2A16B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SFVOTEXCHRATE</w:t>
            </w:r>
            <w:r w:rsidR="003C25E7">
              <w:rPr>
                <w:sz w:val="20"/>
                <w:szCs w:val="20"/>
              </w:rPr>
              <w:t xml:space="preserve"> – byl změněn popisek </w:t>
            </w:r>
            <w:r w:rsidR="00761180">
              <w:rPr>
                <w:sz w:val="20"/>
                <w:szCs w:val="20"/>
              </w:rPr>
              <w:t>atributu</w:t>
            </w:r>
            <w:r w:rsidR="003C25E7">
              <w:rPr>
                <w:sz w:val="20"/>
                <w:szCs w:val="20"/>
              </w:rPr>
              <w:t xml:space="preserve"> </w:t>
            </w:r>
            <w:r w:rsidR="003C25E7" w:rsidRPr="00355EF3">
              <w:rPr>
                <w:i/>
                <w:sz w:val="20"/>
                <w:szCs w:val="20"/>
              </w:rPr>
              <w:t>OteFinalVdtRate</w:t>
            </w:r>
            <w:r w:rsidR="003C25E7">
              <w:rPr>
                <w:sz w:val="20"/>
                <w:szCs w:val="20"/>
              </w:rPr>
              <w:t xml:space="preserve"> elementu </w:t>
            </w:r>
            <w:r w:rsidR="003C25E7" w:rsidRPr="00355EF3">
              <w:rPr>
                <w:i/>
                <w:sz w:val="20"/>
                <w:szCs w:val="20"/>
              </w:rPr>
              <w:t>ExchRates</w:t>
            </w:r>
            <w:r w:rsidR="003C25E7">
              <w:rPr>
                <w:sz w:val="20"/>
                <w:szCs w:val="20"/>
              </w:rPr>
              <w:t>:</w:t>
            </w:r>
          </w:p>
          <w:p w14:paraId="78B5E9E1" w14:textId="77777777" w:rsidR="003C25E7" w:rsidRPr="003C25E7" w:rsidRDefault="003C25E7" w:rsidP="003C25E7">
            <w:pPr>
              <w:rPr>
                <w:sz w:val="18"/>
                <w:szCs w:val="20"/>
              </w:rPr>
            </w:pPr>
            <w:r w:rsidRPr="003C25E7">
              <w:rPr>
                <w:sz w:val="18"/>
                <w:szCs w:val="20"/>
              </w:rPr>
              <w:t>starý popisek - Obsahuje hodnotu vypořádacího kurzu OTE pro trhy VDT/VT pro daný den</w:t>
            </w:r>
          </w:p>
          <w:p w14:paraId="75DA4B8E" w14:textId="77777777" w:rsidR="0008734D" w:rsidRDefault="003C25E7" w:rsidP="003C25E7">
            <w:pPr>
              <w:rPr>
                <w:sz w:val="20"/>
                <w:szCs w:val="20"/>
              </w:rPr>
            </w:pPr>
            <w:r w:rsidRPr="003C25E7">
              <w:rPr>
                <w:sz w:val="18"/>
                <w:szCs w:val="20"/>
              </w:rPr>
              <w:t>nový popisek - Obsahuje hodnotu vypořádacího kurzu OTE pro trh VDT pro daný den</w:t>
            </w:r>
          </w:p>
        </w:tc>
        <w:tc>
          <w:tcPr>
            <w:tcW w:w="787" w:type="dxa"/>
          </w:tcPr>
          <w:p w14:paraId="5291794D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5EF6890E" w14:textId="77777777" w:rsidTr="007521BA">
        <w:trPr>
          <w:trHeight w:val="255"/>
        </w:trPr>
        <w:tc>
          <w:tcPr>
            <w:tcW w:w="1139" w:type="dxa"/>
          </w:tcPr>
          <w:p w14:paraId="13D0EF08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16EB2F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SFVOTLIMITCHANGE</w:t>
            </w:r>
            <w:r w:rsidR="00761180">
              <w:rPr>
                <w:sz w:val="20"/>
                <w:szCs w:val="20"/>
              </w:rPr>
              <w:t xml:space="preserve"> – byl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změněn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</w:t>
            </w:r>
            <w:r w:rsidR="007D210F">
              <w:rPr>
                <w:sz w:val="20"/>
                <w:szCs w:val="20"/>
              </w:rPr>
              <w:t>enumerace</w:t>
            </w:r>
            <w:r w:rsidR="00761180">
              <w:rPr>
                <w:sz w:val="20"/>
                <w:szCs w:val="20"/>
              </w:rPr>
              <w:t xml:space="preserve"> atributu </w:t>
            </w:r>
            <w:r w:rsidR="00761180" w:rsidRPr="00355EF3">
              <w:rPr>
                <w:i/>
                <w:sz w:val="20"/>
                <w:szCs w:val="20"/>
              </w:rPr>
              <w:t>type</w:t>
            </w:r>
            <w:r w:rsidR="00761180">
              <w:rPr>
                <w:sz w:val="20"/>
                <w:szCs w:val="20"/>
              </w:rPr>
              <w:t xml:space="preserve"> elementu </w:t>
            </w:r>
            <w:r w:rsidR="00761180" w:rsidRPr="00355EF3">
              <w:rPr>
                <w:i/>
                <w:sz w:val="20"/>
                <w:szCs w:val="20"/>
              </w:rPr>
              <w:t>Limit</w:t>
            </w:r>
            <w:r w:rsidR="00761180">
              <w:rPr>
                <w:sz w:val="20"/>
                <w:szCs w:val="20"/>
              </w:rPr>
              <w:t>:</w:t>
            </w:r>
          </w:p>
          <w:p w14:paraId="1ED38166" w14:textId="77777777" w:rsidR="00761180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stará hodnota</w:t>
            </w:r>
            <w:r w:rsidR="00761180">
              <w:rPr>
                <w:sz w:val="20"/>
                <w:szCs w:val="20"/>
              </w:rPr>
              <w:t xml:space="preserve"> – VDT/VT</w:t>
            </w:r>
          </w:p>
          <w:p w14:paraId="3317E239" w14:textId="77777777" w:rsidR="0008734D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nová hodnota</w:t>
            </w:r>
            <w:r w:rsidR="00761180">
              <w:rPr>
                <w:sz w:val="20"/>
                <w:szCs w:val="20"/>
              </w:rPr>
              <w:t xml:space="preserve"> – V</w:t>
            </w:r>
            <w:r>
              <w:rPr>
                <w:sz w:val="20"/>
                <w:szCs w:val="20"/>
              </w:rPr>
              <w:t>D</w:t>
            </w:r>
            <w:r w:rsidR="00761180">
              <w:rPr>
                <w:sz w:val="20"/>
                <w:szCs w:val="20"/>
              </w:rPr>
              <w:t>T</w:t>
            </w:r>
          </w:p>
          <w:p w14:paraId="364E7914" w14:textId="77777777" w:rsidR="00761180" w:rsidRDefault="00761180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d</w:t>
            </w:r>
            <w:r w:rsidR="00ED756F">
              <w:rPr>
                <w:sz w:val="20"/>
                <w:szCs w:val="20"/>
              </w:rPr>
              <w:t>ále byl změněn popisek atributu msg-code kořenového elementu:</w:t>
            </w:r>
          </w:p>
          <w:p w14:paraId="7B87BBF8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214312C8" w14:textId="77777777" w:rsidR="00761180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</w:tc>
        <w:tc>
          <w:tcPr>
            <w:tcW w:w="787" w:type="dxa"/>
          </w:tcPr>
          <w:p w14:paraId="25343589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2F6B3FA4" w14:textId="77777777" w:rsidTr="007521BA">
        <w:trPr>
          <w:trHeight w:val="255"/>
        </w:trPr>
        <w:tc>
          <w:tcPr>
            <w:tcW w:w="1139" w:type="dxa"/>
          </w:tcPr>
          <w:p w14:paraId="32F4D872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762058A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SFVOTLIMITS</w:t>
            </w:r>
            <w:r w:rsidR="00ED756F">
              <w:rPr>
                <w:sz w:val="20"/>
                <w:szCs w:val="20"/>
              </w:rPr>
              <w:t xml:space="preserve"> – byl</w:t>
            </w:r>
            <w:r w:rsidR="00E74C75">
              <w:rPr>
                <w:sz w:val="20"/>
                <w:szCs w:val="20"/>
              </w:rPr>
              <w:t>a</w:t>
            </w:r>
            <w:r w:rsidR="00ED756F">
              <w:rPr>
                <w:sz w:val="20"/>
                <w:szCs w:val="20"/>
              </w:rPr>
              <w:t xml:space="preserve"> změněna enumerace atributu </w:t>
            </w:r>
            <w:r w:rsidR="00ED756F" w:rsidRPr="00355EF3">
              <w:rPr>
                <w:i/>
                <w:sz w:val="20"/>
                <w:szCs w:val="20"/>
              </w:rPr>
              <w:t>type</w:t>
            </w:r>
            <w:r w:rsidR="00ED756F">
              <w:rPr>
                <w:sz w:val="20"/>
                <w:szCs w:val="20"/>
              </w:rPr>
              <w:t xml:space="preserve"> elementu </w:t>
            </w:r>
            <w:r w:rsidR="00E74C75" w:rsidRPr="00355EF3">
              <w:rPr>
                <w:i/>
                <w:sz w:val="20"/>
                <w:szCs w:val="20"/>
              </w:rPr>
              <w:t>UtilizationData</w:t>
            </w:r>
            <w:r w:rsidR="00E74C75">
              <w:rPr>
                <w:sz w:val="20"/>
                <w:szCs w:val="20"/>
              </w:rPr>
              <w:t>-</w:t>
            </w:r>
            <w:r w:rsidR="00ED756F" w:rsidRPr="00355EF3">
              <w:rPr>
                <w:i/>
                <w:sz w:val="20"/>
                <w:szCs w:val="20"/>
              </w:rPr>
              <w:t>Data</w:t>
            </w:r>
            <w:r w:rsidR="00ED756F">
              <w:rPr>
                <w:sz w:val="20"/>
                <w:szCs w:val="20"/>
              </w:rPr>
              <w:t>:</w:t>
            </w:r>
          </w:p>
          <w:p w14:paraId="51F57381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505CF34E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  <w:r w:rsidR="00796F4D">
              <w:rPr>
                <w:sz w:val="20"/>
                <w:szCs w:val="20"/>
              </w:rPr>
              <w:t xml:space="preserve">- </w:t>
            </w:r>
            <w:r>
              <w:rPr>
                <w:sz w:val="20"/>
                <w:szCs w:val="20"/>
              </w:rPr>
              <w:t>(Utilizace limitu pro VDT/VT)</w:t>
            </w:r>
          </w:p>
          <w:p w14:paraId="18EED034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1CB61EB4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 xml:space="preserve">LIM_VDT </w:t>
            </w:r>
            <w:r w:rsidR="00796F4D">
              <w:rPr>
                <w:sz w:val="20"/>
                <w:szCs w:val="20"/>
              </w:rPr>
              <w:t xml:space="preserve">- </w:t>
            </w:r>
            <w:r w:rsidR="00E74C75">
              <w:rPr>
                <w:sz w:val="20"/>
                <w:szCs w:val="20"/>
              </w:rPr>
              <w:t>(</w:t>
            </w:r>
            <w:r w:rsidR="00E74C75" w:rsidRPr="00E74C75">
              <w:rPr>
                <w:sz w:val="20"/>
                <w:szCs w:val="20"/>
              </w:rPr>
              <w:t xml:space="preserve">Utilizace limitu pro VDT </w:t>
            </w:r>
            <w:r w:rsidR="00E74C75">
              <w:rPr>
                <w:sz w:val="20"/>
                <w:szCs w:val="20"/>
              </w:rPr>
              <w:t>–</w:t>
            </w:r>
            <w:r w:rsidR="00E74C75" w:rsidRPr="00E74C75"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>elektřina)</w:t>
            </w:r>
          </w:p>
          <w:p w14:paraId="11C4A1A1" w14:textId="77777777" w:rsidR="00FC50FB" w:rsidRPr="00174826" w:rsidRDefault="00FC50FB" w:rsidP="00FC50FB">
            <w:pPr>
              <w:rPr>
                <w:sz w:val="18"/>
                <w:szCs w:val="20"/>
              </w:rPr>
            </w:pPr>
          </w:p>
        </w:tc>
        <w:tc>
          <w:tcPr>
            <w:tcW w:w="787" w:type="dxa"/>
          </w:tcPr>
          <w:p w14:paraId="3F7966D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05C69973" w14:textId="77777777" w:rsidTr="007521BA">
        <w:trPr>
          <w:trHeight w:val="255"/>
        </w:trPr>
        <w:tc>
          <w:tcPr>
            <w:tcW w:w="1139" w:type="dxa"/>
          </w:tcPr>
          <w:p w14:paraId="407541E2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6D6D43A1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byla změněna enumerace atributu </w:t>
            </w:r>
            <w:r w:rsidRPr="00355EF3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355EF3">
              <w:rPr>
                <w:i/>
                <w:sz w:val="20"/>
                <w:szCs w:val="20"/>
              </w:rPr>
              <w:t>TotalsData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13C8711A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staré hodnoty </w:t>
            </w:r>
          </w:p>
          <w:p w14:paraId="0BA79E6F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limitIMBalM </w:t>
            </w:r>
            <w:r>
              <w:rPr>
                <w:sz w:val="20"/>
                <w:szCs w:val="20"/>
              </w:rPr>
              <w:t>-</w:t>
            </w:r>
            <w:r w:rsidR="00326579">
              <w:rPr>
                <w:sz w:val="20"/>
                <w:szCs w:val="20"/>
              </w:rPr>
              <w:t xml:space="preserve"> </w:t>
            </w:r>
            <w:r w:rsidRPr="00796F4D">
              <w:rPr>
                <w:sz w:val="20"/>
                <w:szCs w:val="20"/>
              </w:rPr>
              <w:t>Limit financniho zajisteni pro trhy VDT a VT</w:t>
            </w:r>
            <w:r w:rsidR="00326579">
              <w:rPr>
                <w:sz w:val="20"/>
                <w:szCs w:val="20"/>
              </w:rPr>
              <w:t xml:space="preserve"> s elektřinou nebo VDT s plynem</w:t>
            </w:r>
          </w:p>
          <w:p w14:paraId="3875AD57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utilizationIMBalM - </w:t>
            </w:r>
            <w:r w:rsidR="00796F4D" w:rsidRPr="00796F4D">
              <w:rPr>
                <w:sz w:val="20"/>
                <w:szCs w:val="20"/>
              </w:rPr>
              <w:t>Celková utilizace VDT a VT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1587B21B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freeResourcesIMBalM - </w:t>
            </w:r>
            <w:r w:rsidR="00796F4D" w:rsidRPr="00796F4D">
              <w:rPr>
                <w:sz w:val="20"/>
                <w:szCs w:val="20"/>
              </w:rPr>
              <w:t>Volne prostredky pro</w:t>
            </w:r>
            <w:r>
              <w:rPr>
                <w:sz w:val="20"/>
                <w:szCs w:val="20"/>
              </w:rPr>
              <w:t xml:space="preserve"> VDT VT elektřina nebo VDT plyn</w:t>
            </w:r>
          </w:p>
          <w:p w14:paraId="11C884F0" w14:textId="77777777" w:rsidR="00796F4D" w:rsidRPr="00796F4D" w:rsidRDefault="00796F4D" w:rsidP="00796F4D">
            <w:pPr>
              <w:rPr>
                <w:sz w:val="20"/>
                <w:szCs w:val="20"/>
              </w:rPr>
            </w:pPr>
          </w:p>
          <w:p w14:paraId="54A09778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nové hodnoty </w:t>
            </w:r>
          </w:p>
          <w:p w14:paraId="2FDFBD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limitIM - </w:t>
            </w:r>
            <w:r w:rsidR="00796F4D" w:rsidRPr="00796F4D">
              <w:rPr>
                <w:sz w:val="20"/>
                <w:szCs w:val="20"/>
              </w:rPr>
              <w:t>Limit financniho zajisteni pro trhy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3582EC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 - </w:t>
            </w:r>
            <w:r w:rsidR="00796F4D" w:rsidRPr="00796F4D">
              <w:rPr>
                <w:sz w:val="20"/>
                <w:szCs w:val="20"/>
              </w:rPr>
              <w:t>Celková utilizace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7AC51174" w14:textId="77777777" w:rsid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 - </w:t>
            </w:r>
            <w:r w:rsidR="00796F4D" w:rsidRPr="00796F4D">
              <w:rPr>
                <w:sz w:val="20"/>
                <w:szCs w:val="20"/>
              </w:rPr>
              <w:t xml:space="preserve">Volne prostredky </w:t>
            </w:r>
            <w:r>
              <w:rPr>
                <w:sz w:val="20"/>
                <w:szCs w:val="20"/>
              </w:rPr>
              <w:t>pro VDT elektřina nebo VDT plyn</w:t>
            </w:r>
          </w:p>
        </w:tc>
        <w:tc>
          <w:tcPr>
            <w:tcW w:w="787" w:type="dxa"/>
          </w:tcPr>
          <w:p w14:paraId="753B7A0F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3EA39276" w14:textId="77777777" w:rsidTr="007521BA">
        <w:trPr>
          <w:trHeight w:val="255"/>
        </w:trPr>
        <w:tc>
          <w:tcPr>
            <w:tcW w:w="1139" w:type="dxa"/>
          </w:tcPr>
          <w:p w14:paraId="2EF977F7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23.1.2020</w:t>
            </w:r>
          </w:p>
        </w:tc>
        <w:tc>
          <w:tcPr>
            <w:tcW w:w="7146" w:type="dxa"/>
          </w:tcPr>
          <w:p w14:paraId="337C187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byl změněn popisek atributu </w:t>
            </w:r>
            <w:r w:rsidRPr="00355EF3">
              <w:rPr>
                <w:i/>
                <w:sz w:val="20"/>
                <w:szCs w:val="20"/>
              </w:rPr>
              <w:t>msg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3AC48AD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</w:t>
            </w:r>
          </w:p>
          <w:p w14:paraId="210F379E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5FD5763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</w:t>
            </w:r>
          </w:p>
          <w:p w14:paraId="1B26448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  <w:p w14:paraId="261FA944" w14:textId="77777777" w:rsidR="00796F4D" w:rsidRDefault="00796F4D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27AD4E5A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60E67CF0" w14:textId="77777777" w:rsidTr="007521BA">
        <w:trPr>
          <w:trHeight w:val="255"/>
        </w:trPr>
        <w:tc>
          <w:tcPr>
            <w:tcW w:w="1139" w:type="dxa"/>
          </w:tcPr>
          <w:p w14:paraId="24368273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A37377D" w14:textId="77777777" w:rsidR="00796F4D" w:rsidRDefault="000873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SFVOTSETTINGS</w:t>
            </w:r>
            <w:r w:rsidR="00796F4D">
              <w:rPr>
                <w:sz w:val="20"/>
                <w:szCs w:val="20"/>
              </w:rPr>
              <w:t xml:space="preserve"> - byla změněna enumerace atributu </w:t>
            </w:r>
            <w:r w:rsidR="00796F4D" w:rsidRPr="00355EF3">
              <w:rPr>
                <w:i/>
                <w:sz w:val="20"/>
                <w:szCs w:val="20"/>
              </w:rPr>
              <w:t>type</w:t>
            </w:r>
            <w:r w:rsidR="00796F4D">
              <w:rPr>
                <w:sz w:val="20"/>
                <w:szCs w:val="20"/>
              </w:rPr>
              <w:t xml:space="preserve"> elementu </w:t>
            </w:r>
            <w:r w:rsidR="00796F4D" w:rsidRPr="00355EF3">
              <w:rPr>
                <w:i/>
                <w:sz w:val="20"/>
                <w:szCs w:val="20"/>
              </w:rPr>
              <w:t>Limit</w:t>
            </w:r>
            <w:r w:rsidR="00796F4D">
              <w:rPr>
                <w:sz w:val="20"/>
                <w:szCs w:val="20"/>
              </w:rPr>
              <w:t>:</w:t>
            </w:r>
          </w:p>
          <w:p w14:paraId="13589BB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495A8522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</w:p>
          <w:p w14:paraId="30B25866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44F5FBE0" w14:textId="77777777" w:rsidR="000873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VDT </w:t>
            </w:r>
          </w:p>
        </w:tc>
        <w:tc>
          <w:tcPr>
            <w:tcW w:w="787" w:type="dxa"/>
          </w:tcPr>
          <w:p w14:paraId="2BCC8A6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564C1F" w14:paraId="239C125C" w14:textId="77777777" w:rsidTr="007521BA">
        <w:trPr>
          <w:trHeight w:val="255"/>
        </w:trPr>
        <w:tc>
          <w:tcPr>
            <w:tcW w:w="1139" w:type="dxa"/>
          </w:tcPr>
          <w:p w14:paraId="0553F62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1161BE5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4838D3BE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471FF8AA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093727E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09A4C6C7" w14:textId="77777777" w:rsidTr="007521BA">
        <w:trPr>
          <w:trHeight w:val="255"/>
        </w:trPr>
        <w:tc>
          <w:tcPr>
            <w:tcW w:w="1139" w:type="dxa"/>
          </w:tcPr>
          <w:p w14:paraId="35790AF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7FA5B03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564C1F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12671B8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1898F91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99C845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44131186" w14:textId="77777777" w:rsidTr="007521BA">
        <w:trPr>
          <w:trHeight w:val="255"/>
        </w:trPr>
        <w:tc>
          <w:tcPr>
            <w:tcW w:w="1139" w:type="dxa"/>
          </w:tcPr>
          <w:p w14:paraId="116A6D41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3AEE097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58EEE710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602324CE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47E46D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6F0F2FDA" w14:textId="77777777" w:rsidTr="007521BA">
        <w:trPr>
          <w:trHeight w:val="255"/>
        </w:trPr>
        <w:tc>
          <w:tcPr>
            <w:tcW w:w="1139" w:type="dxa"/>
          </w:tcPr>
          <w:p w14:paraId="2A94190C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E91B342" w14:textId="77777777" w:rsidR="00564C1F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</w:t>
            </w:r>
            <w:r w:rsidR="00207934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TERDATA – byl pozměněn popisek enumerace </w:t>
            </w:r>
            <w:r w:rsidRPr="00F17DF9">
              <w:rPr>
                <w:i/>
                <w:sz w:val="20"/>
                <w:szCs w:val="20"/>
              </w:rPr>
              <w:t>ARE</w:t>
            </w:r>
            <w:r>
              <w:rPr>
                <w:sz w:val="20"/>
                <w:szCs w:val="20"/>
              </w:rPr>
              <w:t xml:space="preserve"> atributu </w:t>
            </w:r>
            <w:r w:rsidRPr="00F17DF9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elementu </w:t>
            </w:r>
            <w:r w:rsidRPr="00F17DF9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>.</w:t>
            </w:r>
          </w:p>
          <w:p w14:paraId="0696B2E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5E5A5681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4AB5861A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30E67B3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a 3 EZ (do termínu dle vyhlášky) a pokračování dodávek od stávajícího dodavatele</w:t>
            </w:r>
          </w:p>
        </w:tc>
        <w:tc>
          <w:tcPr>
            <w:tcW w:w="787" w:type="dxa"/>
          </w:tcPr>
          <w:p w14:paraId="15120324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291733" w14:paraId="67AC74E2" w14:textId="77777777" w:rsidTr="007521BA">
        <w:trPr>
          <w:trHeight w:val="255"/>
        </w:trPr>
        <w:tc>
          <w:tcPr>
            <w:tcW w:w="1139" w:type="dxa"/>
          </w:tcPr>
          <w:p w14:paraId="34ABABBE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8E86114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45E119ED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8B2943B" w14:textId="77777777" w:rsidTr="007521BA">
        <w:trPr>
          <w:trHeight w:val="255"/>
        </w:trPr>
        <w:tc>
          <w:tcPr>
            <w:tcW w:w="1139" w:type="dxa"/>
          </w:tcPr>
          <w:p w14:paraId="5E0CEF7F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14CBC78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67E71F8F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158E41C" w14:textId="77777777" w:rsidTr="007521BA">
        <w:trPr>
          <w:trHeight w:val="255"/>
        </w:trPr>
        <w:tc>
          <w:tcPr>
            <w:tcW w:w="1139" w:type="dxa"/>
          </w:tcPr>
          <w:p w14:paraId="65ED68C2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FD8C5B3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SFVOTEMGSTATENETT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1A253B19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180C34" w14:paraId="0B52A09C" w14:textId="77777777" w:rsidTr="007521BA">
        <w:trPr>
          <w:trHeight w:val="255"/>
        </w:trPr>
        <w:tc>
          <w:tcPr>
            <w:tcW w:w="1139" w:type="dxa"/>
          </w:tcPr>
          <w:p w14:paraId="6A33B839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D2F496F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SFVOTREQ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7A2102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487</w:t>
            </w:r>
            <w:r w:rsidRPr="00180C34">
              <w:rPr>
                <w:sz w:val="18"/>
                <w:szCs w:val="18"/>
              </w:rPr>
              <w:tab/>
              <w:t xml:space="preserve">DOTAZ NA STAV NOUZE ČR </w:t>
            </w:r>
          </w:p>
          <w:p w14:paraId="5F6197FD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490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 DT </w:t>
            </w:r>
          </w:p>
          <w:p w14:paraId="3E10AD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493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 VDT </w:t>
            </w:r>
          </w:p>
          <w:p w14:paraId="20D4A456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lastRenderedPageBreak/>
              <w:t>496</w:t>
            </w:r>
            <w:r w:rsidRPr="00180C34">
              <w:rPr>
                <w:sz w:val="18"/>
                <w:szCs w:val="18"/>
              </w:rPr>
              <w:tab/>
              <w:t xml:space="preserve">DOTAZ NA STAV NOUZE VERZE 1 – NETTING </w:t>
            </w:r>
          </w:p>
          <w:p w14:paraId="18B1306A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499</w:t>
            </w:r>
            <w:r w:rsidRPr="00180C34">
              <w:rPr>
                <w:sz w:val="18"/>
                <w:szCs w:val="18"/>
              </w:rPr>
              <w:tab/>
              <w:t xml:space="preserve">DOTAZ NA STAV NOUZE VERZE 2 – NETTING </w:t>
            </w:r>
          </w:p>
          <w:p w14:paraId="609B1CAF" w14:textId="77777777" w:rsidR="00180C34" w:rsidRDefault="00180C34" w:rsidP="00796F4D">
            <w:pPr>
              <w:rPr>
                <w:sz w:val="20"/>
                <w:szCs w:val="20"/>
              </w:rPr>
            </w:pPr>
            <w:r w:rsidRPr="00180C34">
              <w:rPr>
                <w:sz w:val="18"/>
                <w:szCs w:val="18"/>
              </w:rPr>
              <w:t>502</w:t>
            </w:r>
            <w:r w:rsidRPr="00180C34">
              <w:rPr>
                <w:sz w:val="18"/>
                <w:szCs w:val="18"/>
              </w:rPr>
              <w:tab/>
              <w:t>DOTAZ NA STAV NOUZE – UHRAZENÉ ZÁVAZKY OTE</w:t>
            </w:r>
          </w:p>
        </w:tc>
        <w:tc>
          <w:tcPr>
            <w:tcW w:w="787" w:type="dxa"/>
          </w:tcPr>
          <w:p w14:paraId="39A85F09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V1.64</w:t>
            </w:r>
          </w:p>
        </w:tc>
      </w:tr>
      <w:tr w:rsidR="00180C34" w14:paraId="322D8086" w14:textId="77777777" w:rsidTr="007521BA">
        <w:trPr>
          <w:trHeight w:val="255"/>
        </w:trPr>
        <w:tc>
          <w:tcPr>
            <w:tcW w:w="1139" w:type="dxa"/>
          </w:tcPr>
          <w:p w14:paraId="7BE826F5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142B7E3E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RESPONSE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tbl>
            <w:tblPr>
              <w:tblStyle w:val="Mkatabulky"/>
              <w:tblW w:w="7220" w:type="dxa"/>
              <w:tblBorders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insideH w:val="none" w:sz="0" w:space="0" w:color="auto"/>
                <w:insideV w:val="none" w:sz="0" w:space="0" w:color="auto"/>
              </w:tblBorders>
              <w:tblLayout w:type="fixed"/>
              <w:tblLook w:val="04A0" w:firstRow="1" w:lastRow="0" w:firstColumn="1" w:lastColumn="0" w:noHBand="0" w:noVBand="1"/>
            </w:tblPr>
            <w:tblGrid>
              <w:gridCol w:w="569"/>
              <w:gridCol w:w="6651"/>
            </w:tblGrid>
            <w:tr w:rsidR="00180C34" w:rsidRPr="00180C34" w14:paraId="2B9AEE90" w14:textId="77777777" w:rsidTr="00180C34">
              <w:trPr>
                <w:trHeight w:val="225"/>
              </w:trPr>
              <w:tc>
                <w:tcPr>
                  <w:tcW w:w="569" w:type="dxa"/>
                  <w:noWrap/>
                  <w:hideMark/>
                </w:tcPr>
                <w:p w14:paraId="6396C01A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489</w:t>
                  </w:r>
                </w:p>
              </w:tc>
              <w:tc>
                <w:tcPr>
                  <w:tcW w:w="6651" w:type="dxa"/>
                  <w:hideMark/>
                </w:tcPr>
                <w:p w14:paraId="29548C6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ČR - CHYBA,POTVRZENÍ </w:t>
                  </w:r>
                </w:p>
              </w:tc>
            </w:tr>
            <w:tr w:rsidR="00180C34" w:rsidRPr="00180C34" w14:paraId="4B19D1F2" w14:textId="77777777" w:rsidTr="00180C34">
              <w:trPr>
                <w:trHeight w:val="271"/>
              </w:trPr>
              <w:tc>
                <w:tcPr>
                  <w:tcW w:w="569" w:type="dxa"/>
                  <w:noWrap/>
                  <w:hideMark/>
                </w:tcPr>
                <w:p w14:paraId="71BEC50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492</w:t>
                  </w:r>
                </w:p>
              </w:tc>
              <w:tc>
                <w:tcPr>
                  <w:tcW w:w="6651" w:type="dxa"/>
                  <w:hideMark/>
                </w:tcPr>
                <w:p w14:paraId="3E9A9383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- VYPOŘÁDÁNÍ EXPORTU/IMPORTU Z DT- CHYBA,POTVRZENÍ </w:t>
                  </w:r>
                </w:p>
              </w:tc>
            </w:tr>
            <w:tr w:rsidR="00180C34" w:rsidRPr="00180C34" w14:paraId="79A9AB23" w14:textId="77777777" w:rsidTr="00180C34">
              <w:trPr>
                <w:trHeight w:val="417"/>
              </w:trPr>
              <w:tc>
                <w:tcPr>
                  <w:tcW w:w="569" w:type="dxa"/>
                  <w:noWrap/>
                  <w:hideMark/>
                </w:tcPr>
                <w:p w14:paraId="3898041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495</w:t>
                  </w:r>
                </w:p>
              </w:tc>
              <w:tc>
                <w:tcPr>
                  <w:tcW w:w="6651" w:type="dxa"/>
                  <w:hideMark/>
                </w:tcPr>
                <w:p w14:paraId="3AE18B4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VYPOŘÁDÁNÍ EXPORTU/IMPORTU Z VDT - CHYBA,POTVRZENÍ</w:t>
                  </w:r>
                </w:p>
              </w:tc>
            </w:tr>
            <w:tr w:rsidR="00180C34" w:rsidRPr="00180C34" w14:paraId="0EA742F5" w14:textId="77777777" w:rsidTr="00180C34">
              <w:trPr>
                <w:trHeight w:val="211"/>
              </w:trPr>
              <w:tc>
                <w:tcPr>
                  <w:tcW w:w="569" w:type="dxa"/>
                  <w:noWrap/>
                  <w:hideMark/>
                </w:tcPr>
                <w:p w14:paraId="7D175752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498</w:t>
                  </w:r>
                </w:p>
              </w:tc>
              <w:tc>
                <w:tcPr>
                  <w:tcW w:w="6651" w:type="dxa"/>
                  <w:hideMark/>
                </w:tcPr>
                <w:p w14:paraId="037DDD81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VERZE 1 – NETTING - CHYBA,POTVRZENÍ </w:t>
                  </w:r>
                </w:p>
              </w:tc>
            </w:tr>
            <w:tr w:rsidR="00180C34" w:rsidRPr="00180C34" w14:paraId="7C76A35D" w14:textId="77777777" w:rsidTr="00180C34">
              <w:trPr>
                <w:trHeight w:val="246"/>
              </w:trPr>
              <w:tc>
                <w:tcPr>
                  <w:tcW w:w="569" w:type="dxa"/>
                  <w:noWrap/>
                  <w:hideMark/>
                </w:tcPr>
                <w:p w14:paraId="41C0611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501</w:t>
                  </w:r>
                </w:p>
              </w:tc>
              <w:tc>
                <w:tcPr>
                  <w:tcW w:w="6651" w:type="dxa"/>
                  <w:hideMark/>
                </w:tcPr>
                <w:p w14:paraId="0C5A3A2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VERZE 2 – NETTING - CHYBA,POTVRZENÍ</w:t>
                  </w:r>
                </w:p>
              </w:tc>
            </w:tr>
            <w:tr w:rsidR="00180C34" w:rsidRPr="00180C34" w14:paraId="52E66C08" w14:textId="77777777" w:rsidTr="00180C34">
              <w:trPr>
                <w:trHeight w:val="900"/>
              </w:trPr>
              <w:tc>
                <w:tcPr>
                  <w:tcW w:w="569" w:type="dxa"/>
                  <w:noWrap/>
                  <w:hideMark/>
                </w:tcPr>
                <w:p w14:paraId="6E6630E0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504</w:t>
                  </w:r>
                </w:p>
              </w:tc>
              <w:tc>
                <w:tcPr>
                  <w:tcW w:w="6651" w:type="dxa"/>
                  <w:hideMark/>
                </w:tcPr>
                <w:p w14:paraId="616DF89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– UHRAZENÉ ZÁVAZKY OTE - CHYBA,POTVRZENÍ </w:t>
                  </w:r>
                </w:p>
              </w:tc>
            </w:tr>
          </w:tbl>
          <w:p w14:paraId="6CCB4B11" w14:textId="77777777" w:rsidR="00180C34" w:rsidRDefault="00180C34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4E0BB50D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0778D3" w14:paraId="2C34F945" w14:textId="77777777" w:rsidTr="007521BA">
        <w:trPr>
          <w:trHeight w:val="255"/>
        </w:trPr>
        <w:tc>
          <w:tcPr>
            <w:tcW w:w="1139" w:type="dxa"/>
          </w:tcPr>
          <w:p w14:paraId="16A8757D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57B009F6" w14:textId="77777777" w:rsidR="00EF4423" w:rsidRDefault="000778D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0778D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 xml:space="preserve"> </w:t>
            </w:r>
          </w:p>
          <w:p w14:paraId="177AFC22" w14:textId="77777777" w:rsidR="000778D3" w:rsidRDefault="00EF442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byl přejmenován element Paymants na Paymant a byl přesunut do elementu Data</w:t>
            </w:r>
          </w:p>
          <w:p w14:paraId="64276F0E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přejměnován atribut </w:t>
            </w:r>
            <w:r w:rsidRPr="00EF4423">
              <w:rPr>
                <w:i/>
                <w:sz w:val="20"/>
                <w:szCs w:val="20"/>
              </w:rPr>
              <w:t>payment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amount</w:t>
            </w:r>
          </w:p>
          <w:p w14:paraId="57DC4998" w14:textId="77777777" w:rsidR="00EF4423" w:rsidRDefault="00EF4423" w:rsidP="00EF442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přejmenován atribut </w:t>
            </w:r>
            <w:r w:rsidRPr="00EF4423">
              <w:rPr>
                <w:i/>
                <w:sz w:val="20"/>
                <w:szCs w:val="20"/>
              </w:rPr>
              <w:t>paymanteDate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date</w:t>
            </w:r>
          </w:p>
          <w:p w14:paraId="3900406F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byly přidány atributy </w:t>
            </w:r>
            <w:r w:rsidRPr="00EF4423">
              <w:rPr>
                <w:i/>
                <w:sz w:val="20"/>
                <w:szCs w:val="20"/>
              </w:rPr>
              <w:t>vesion</w:t>
            </w:r>
            <w:r>
              <w:rPr>
                <w:sz w:val="20"/>
                <w:szCs w:val="20"/>
              </w:rPr>
              <w:t xml:space="preserve"> a </w:t>
            </w:r>
            <w:r w:rsidRPr="00EF4423">
              <w:rPr>
                <w:i/>
                <w:sz w:val="20"/>
                <w:szCs w:val="20"/>
              </w:rPr>
              <w:t>period</w:t>
            </w:r>
            <w:r>
              <w:rPr>
                <w:sz w:val="20"/>
                <w:szCs w:val="20"/>
              </w:rPr>
              <w:t xml:space="preserve"> do elementu </w:t>
            </w:r>
            <w:r w:rsidRPr="00EF4423">
              <w:rPr>
                <w:i/>
                <w:sz w:val="20"/>
                <w:szCs w:val="20"/>
              </w:rPr>
              <w:t>Data</w:t>
            </w:r>
          </w:p>
          <w:p w14:paraId="59B4B199" w14:textId="77777777" w:rsidR="00EF4423" w:rsidRP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odstraněn atribut </w:t>
            </w:r>
            <w:r w:rsidRPr="00EF4423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EmgState</w:t>
            </w:r>
          </w:p>
        </w:tc>
        <w:tc>
          <w:tcPr>
            <w:tcW w:w="787" w:type="dxa"/>
          </w:tcPr>
          <w:p w14:paraId="040E1B2B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0778D3" w14:paraId="64AC076F" w14:textId="77777777" w:rsidTr="007521BA">
        <w:trPr>
          <w:trHeight w:val="255"/>
        </w:trPr>
        <w:tc>
          <w:tcPr>
            <w:tcW w:w="1139" w:type="dxa"/>
          </w:tcPr>
          <w:p w14:paraId="074B8BD6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784033F5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 pozměněn popisek atributu </w:t>
            </w:r>
            <w:r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>.</w:t>
            </w:r>
          </w:p>
          <w:p w14:paraId="52162614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36BFB2A5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18</w:t>
            </w:r>
            <w:r>
              <w:rPr>
                <w:sz w:val="20"/>
                <w:szCs w:val="20"/>
              </w:rPr>
              <w:t>)</w:t>
            </w:r>
          </w:p>
          <w:p w14:paraId="73353490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5B2E633C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13)</w:t>
            </w:r>
          </w:p>
        </w:tc>
        <w:tc>
          <w:tcPr>
            <w:tcW w:w="787" w:type="dxa"/>
          </w:tcPr>
          <w:p w14:paraId="1DA1D66E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5D254E" w14:paraId="47A1B63A" w14:textId="77777777" w:rsidTr="007521BA">
        <w:trPr>
          <w:trHeight w:val="255"/>
        </w:trPr>
        <w:tc>
          <w:tcPr>
            <w:tcW w:w="1139" w:type="dxa"/>
          </w:tcPr>
          <w:p w14:paraId="36A6267C" w14:textId="77777777" w:rsidR="005D254E" w:rsidRDefault="005D254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29.4.2021</w:t>
            </w:r>
          </w:p>
        </w:tc>
        <w:tc>
          <w:tcPr>
            <w:tcW w:w="7146" w:type="dxa"/>
          </w:tcPr>
          <w:p w14:paraId="1F1F31E0" w14:textId="77777777" w:rsidR="005D254E" w:rsidRDefault="005D254E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rozšířena enumerace atributu </w:t>
            </w:r>
            <w:r w:rsidRPr="005D254E">
              <w:rPr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OPM:</w:t>
            </w:r>
          </w:p>
          <w:p w14:paraId="0AC91527" w14:textId="77777777" w:rsidR="005D254E" w:rsidRDefault="005D254E" w:rsidP="000778D3">
            <w:pPr>
              <w:rPr>
                <w:sz w:val="20"/>
                <w:szCs w:val="20"/>
              </w:rPr>
            </w:pPr>
            <w:r w:rsidRPr="005D254E">
              <w:rPr>
                <w:sz w:val="20"/>
                <w:szCs w:val="20"/>
              </w:rPr>
              <w:t>AGR - Agregační blok (pouze PPS)</w:t>
            </w:r>
          </w:p>
        </w:tc>
        <w:tc>
          <w:tcPr>
            <w:tcW w:w="787" w:type="dxa"/>
          </w:tcPr>
          <w:p w14:paraId="5F3D242D" w14:textId="77777777" w:rsidR="005D254E" w:rsidRDefault="005D254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V1.66</w:t>
            </w:r>
          </w:p>
        </w:tc>
      </w:tr>
      <w:tr w:rsidR="002940CE" w14:paraId="02D598B4" w14:textId="77777777" w:rsidTr="007521BA">
        <w:trPr>
          <w:trHeight w:val="255"/>
        </w:trPr>
        <w:tc>
          <w:tcPr>
            <w:tcW w:w="1139" w:type="dxa"/>
          </w:tcPr>
          <w:p w14:paraId="21D8ADC8" w14:textId="77777777" w:rsidR="002940CE" w:rsidRDefault="002940C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7.6.2021</w:t>
            </w:r>
          </w:p>
        </w:tc>
        <w:tc>
          <w:tcPr>
            <w:tcW w:w="7146" w:type="dxa"/>
          </w:tcPr>
          <w:p w14:paraId="108F9BEA" w14:textId="77777777" w:rsidR="002940CE" w:rsidRDefault="00BE027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705D13B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955 - (UMM_01a) Zpoždění zveřejnění výsledků DT</w:t>
            </w:r>
          </w:p>
          <w:p w14:paraId="3DC9ED5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956 - (UMM_02) Riziko částečného rozpojení (Partial Decoupling) na jedné nebo vice hranicích</w:t>
            </w:r>
          </w:p>
          <w:p w14:paraId="06A2A2FC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957 - (UMM_03) Rozpojení jednoho nebo více přeshraničních profilů</w:t>
            </w:r>
          </w:p>
          <w:p w14:paraId="28534D81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958 - Úplné rozpojení trhů (předčasný decoupling) – detailní info</w:t>
            </w:r>
          </w:p>
          <w:p w14:paraId="1ED10AEF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959 - Rozpojení CZ oblasti – detailní info</w:t>
            </w:r>
          </w:p>
          <w:p w14:paraId="549D27B9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960 - Úplné rozpojení trhů – detailní info</w:t>
            </w:r>
          </w:p>
          <w:p w14:paraId="2C09C730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974 - (ExC_03a) Možnost částečného rozpojené trhů</w:t>
            </w:r>
          </w:p>
          <w:p w14:paraId="0E2B5442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975 - (ExC_04a) Částečné rozpojení trhů – možnost opětovného zadávání nabídek</w:t>
            </w:r>
          </w:p>
          <w:p w14:paraId="2F4C16F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976 - (ExC_05a) Částečné rozpojení trhů – předčasný partial decoupling</w:t>
            </w:r>
          </w:p>
          <w:p w14:paraId="15198A93" w14:textId="77777777" w:rsidR="00BE0273" w:rsidRDefault="00BE0273" w:rsidP="00BE0273">
            <w:pPr>
              <w:rPr>
                <w:sz w:val="20"/>
                <w:szCs w:val="20"/>
              </w:rPr>
            </w:pPr>
            <w:r w:rsidRPr="00BE0273">
              <w:rPr>
                <w:sz w:val="18"/>
                <w:szCs w:val="20"/>
              </w:rPr>
              <w:t>977 - (ExC_06) Zpoždění zveřejnění výsledků DT - maximální cena detekovaná v Litvě, Finsku  nebo Švédsku</w:t>
            </w:r>
          </w:p>
        </w:tc>
        <w:tc>
          <w:tcPr>
            <w:tcW w:w="787" w:type="dxa"/>
          </w:tcPr>
          <w:p w14:paraId="0FE5ED84" w14:textId="77777777" w:rsidR="002940CE" w:rsidRDefault="002940C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V1.67</w:t>
            </w:r>
          </w:p>
        </w:tc>
      </w:tr>
      <w:tr w:rsidR="00C0078D" w14:paraId="1C93BDFD" w14:textId="77777777" w:rsidTr="007521BA">
        <w:trPr>
          <w:trHeight w:val="255"/>
        </w:trPr>
        <w:tc>
          <w:tcPr>
            <w:tcW w:w="1139" w:type="dxa"/>
          </w:tcPr>
          <w:p w14:paraId="574FEA43" w14:textId="77777777" w:rsidR="00C0078D" w:rsidRDefault="00C0078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FDAE103" w14:textId="77777777" w:rsidR="00C0078D" w:rsidRDefault="00C0078D" w:rsidP="000778D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nové atributy elementu </w:t>
            </w:r>
            <w:r w:rsidRPr="00C0078D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>:</w:t>
            </w:r>
          </w:p>
          <w:p w14:paraId="7AF7044E" w14:textId="77777777" w:rsidR="00C0078D" w:rsidRDefault="00C0078D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opm-main - </w:t>
            </w:r>
            <w:r w:rsidRPr="00C0078D">
              <w:rPr>
                <w:sz w:val="20"/>
                <w:szCs w:val="20"/>
              </w:rPr>
              <w:t>Hlavní OPM</w:t>
            </w:r>
          </w:p>
          <w:p w14:paraId="716D2AD4" w14:textId="77777777" w:rsidR="00C0078D" w:rsidRDefault="00C0078D" w:rsidP="000778D3">
            <w:pPr>
              <w:rPr>
                <w:sz w:val="20"/>
                <w:szCs w:val="20"/>
              </w:rPr>
            </w:pPr>
            <w:r w:rsidRPr="00C0078D">
              <w:rPr>
                <w:sz w:val="20"/>
                <w:szCs w:val="20"/>
              </w:rPr>
              <w:t>typ-pm</w:t>
            </w:r>
            <w:r>
              <w:rPr>
                <w:sz w:val="20"/>
                <w:szCs w:val="20"/>
              </w:rPr>
              <w:t xml:space="preserve"> - </w:t>
            </w:r>
            <w:r w:rsidRPr="00C0078D">
              <w:rPr>
                <w:sz w:val="20"/>
                <w:szCs w:val="20"/>
              </w:rPr>
              <w:t>Identifikace předávacího místa pro TVS</w:t>
            </w:r>
          </w:p>
        </w:tc>
        <w:tc>
          <w:tcPr>
            <w:tcW w:w="787" w:type="dxa"/>
          </w:tcPr>
          <w:p w14:paraId="04110905" w14:textId="77777777" w:rsidR="00C0078D" w:rsidRDefault="00C0078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C0078D" w14:paraId="0810ED39" w14:textId="77777777" w:rsidTr="007521BA">
        <w:trPr>
          <w:trHeight w:val="255"/>
        </w:trPr>
        <w:tc>
          <w:tcPr>
            <w:tcW w:w="1139" w:type="dxa"/>
          </w:tcPr>
          <w:p w14:paraId="6AEC5D16" w14:textId="77777777" w:rsidR="00C0078D" w:rsidRDefault="00C007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25.10.2021</w:t>
            </w:r>
          </w:p>
        </w:tc>
        <w:tc>
          <w:tcPr>
            <w:tcW w:w="7146" w:type="dxa"/>
          </w:tcPr>
          <w:p w14:paraId="08BC0E74" w14:textId="77777777" w:rsidR="00C0078D" w:rsidRDefault="00C0078D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nový atribut</w:t>
            </w:r>
            <w:r w:rsidR="00773883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="0077388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31833C8D" w14:textId="77777777" w:rsidR="00C0078D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multiple-mp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Více předávacích míst</w:t>
            </w:r>
          </w:p>
        </w:tc>
        <w:tc>
          <w:tcPr>
            <w:tcW w:w="787" w:type="dxa"/>
          </w:tcPr>
          <w:p w14:paraId="12B6C0D9" w14:textId="77777777" w:rsidR="00C0078D" w:rsidRDefault="00C007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773883" w14:paraId="44FF2BFD" w14:textId="77777777" w:rsidTr="007521BA">
        <w:trPr>
          <w:trHeight w:val="255"/>
        </w:trPr>
        <w:tc>
          <w:tcPr>
            <w:tcW w:w="1139" w:type="dxa"/>
          </w:tcPr>
          <w:p w14:paraId="0C695384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3FB59E15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357E6F22" w14:textId="77777777" w:rsidR="00773883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359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787" w:type="dxa"/>
          </w:tcPr>
          <w:p w14:paraId="4E7A4D95" w14:textId="77777777" w:rsidR="00773883" w:rsidRDefault="0077388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26B68" w14:paraId="0584AB55" w14:textId="77777777" w:rsidTr="007521BA">
        <w:trPr>
          <w:trHeight w:val="255"/>
        </w:trPr>
        <w:tc>
          <w:tcPr>
            <w:tcW w:w="1139" w:type="dxa"/>
          </w:tcPr>
          <w:p w14:paraId="0C47611B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964F445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20FBBC08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357 - </w:t>
            </w:r>
            <w:r w:rsidR="00C80361" w:rsidRPr="00C80361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787" w:type="dxa"/>
          </w:tcPr>
          <w:p w14:paraId="746944E3" w14:textId="77777777" w:rsidR="00426B68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596E87" w14:paraId="0F98D17D" w14:textId="77777777" w:rsidTr="007521BA">
        <w:trPr>
          <w:trHeight w:val="255"/>
        </w:trPr>
        <w:tc>
          <w:tcPr>
            <w:tcW w:w="1139" w:type="dxa"/>
          </w:tcPr>
          <w:p w14:paraId="4DADA0E3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19020979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7E3214BC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358 - </w:t>
            </w:r>
            <w:r w:rsidR="00C80361" w:rsidRPr="00C80361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787" w:type="dxa"/>
          </w:tcPr>
          <w:p w14:paraId="62526FD3" w14:textId="77777777" w:rsidR="00596E87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F63F3" w14:paraId="1F3E0742" w14:textId="77777777" w:rsidTr="007521BA">
        <w:trPr>
          <w:trHeight w:val="255"/>
        </w:trPr>
        <w:tc>
          <w:tcPr>
            <w:tcW w:w="1139" w:type="dxa"/>
          </w:tcPr>
          <w:p w14:paraId="74A96819" w14:textId="77777777" w:rsidR="004F63F3" w:rsidRDefault="004F63F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5.1.2022</w:t>
            </w:r>
          </w:p>
        </w:tc>
        <w:tc>
          <w:tcPr>
            <w:tcW w:w="7146" w:type="dxa"/>
          </w:tcPr>
          <w:p w14:paraId="220B700F" w14:textId="77777777" w:rsidR="004F63F3" w:rsidRDefault="004F63F3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4F63F3">
              <w:rPr>
                <w:sz w:val="20"/>
                <w:szCs w:val="20"/>
              </w:rPr>
              <w:t>CDSINVOICE</w:t>
            </w:r>
            <w:r>
              <w:rPr>
                <w:sz w:val="20"/>
                <w:szCs w:val="20"/>
              </w:rPr>
              <w:t xml:space="preserve"> – rozšířena enumerace atributu </w:t>
            </w:r>
            <w:r w:rsidRPr="004F63F3">
              <w:rPr>
                <w:i/>
                <w:sz w:val="20"/>
                <w:szCs w:val="20"/>
              </w:rPr>
              <w:t>item-type</w:t>
            </w:r>
            <w:r>
              <w:rPr>
                <w:sz w:val="20"/>
                <w:szCs w:val="20"/>
              </w:rPr>
              <w:t xml:space="preserve"> elementu </w:t>
            </w:r>
            <w:r w:rsidRPr="004F63F3">
              <w:rPr>
                <w:i/>
                <w:sz w:val="20"/>
                <w:szCs w:val="20"/>
              </w:rPr>
              <w:t>BillingItem</w:t>
            </w:r>
            <w:r>
              <w:rPr>
                <w:i/>
                <w:sz w:val="20"/>
                <w:szCs w:val="20"/>
              </w:rPr>
              <w:t>:</w:t>
            </w:r>
          </w:p>
          <w:p w14:paraId="2BD6B55C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GU030 Ostatní platby PDS,LDS</w:t>
            </w:r>
          </w:p>
          <w:p w14:paraId="66F84FF4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GU032 Jednosložková cena za službu sítí</w:t>
            </w:r>
          </w:p>
          <w:p w14:paraId="5F20330F" w14:textId="77777777" w:rsid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GU033 platba za překročení rezervovaného příkonu předávacího místa</w:t>
            </w:r>
          </w:p>
          <w:p w14:paraId="7153A41B" w14:textId="77777777" w:rsidR="004F63F3" w:rsidRPr="00336871" w:rsidRDefault="004F63F3" w:rsidP="004F63F3">
            <w:r w:rsidRPr="00336871">
              <w:rPr>
                <w:sz w:val="20"/>
                <w:szCs w:val="20"/>
              </w:rPr>
              <w:t xml:space="preserve">A byla přejmenována enumerace </w:t>
            </w:r>
            <w:r w:rsidRPr="00336871">
              <w:t>GU012:</w:t>
            </w:r>
          </w:p>
          <w:p w14:paraId="30CBA1F6" w14:textId="77777777" w:rsidR="004F63F3" w:rsidRPr="004F63F3" w:rsidRDefault="004F63F3" w:rsidP="00C0078D">
            <w:pPr>
              <w:rPr>
                <w:sz w:val="20"/>
                <w:szCs w:val="20"/>
              </w:rPr>
            </w:pPr>
            <w:r w:rsidRPr="00336871">
              <w:t xml:space="preserve">GU012 </w:t>
            </w:r>
            <w:r w:rsidRPr="00336871">
              <w:rPr>
                <w:sz w:val="20"/>
                <w:szCs w:val="20"/>
              </w:rPr>
              <w:t>Cena za překročení rezervovaného příkonu v MP</w:t>
            </w:r>
          </w:p>
        </w:tc>
        <w:tc>
          <w:tcPr>
            <w:tcW w:w="787" w:type="dxa"/>
          </w:tcPr>
          <w:p w14:paraId="0F11217A" w14:textId="77777777" w:rsidR="004F63F3" w:rsidRDefault="004F63F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F86A45" w14:paraId="48318ACF" w14:textId="77777777" w:rsidTr="007521BA">
        <w:trPr>
          <w:trHeight w:val="255"/>
        </w:trPr>
        <w:tc>
          <w:tcPr>
            <w:tcW w:w="1139" w:type="dxa"/>
          </w:tcPr>
          <w:p w14:paraId="29A942D3" w14:textId="77777777" w:rsidR="00F86A45" w:rsidRDefault="00F86A45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12.1.2022</w:t>
            </w:r>
          </w:p>
        </w:tc>
        <w:tc>
          <w:tcPr>
            <w:tcW w:w="7146" w:type="dxa"/>
          </w:tcPr>
          <w:p w14:paraId="5D7555F1" w14:textId="77777777" w:rsidR="00F86A45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796EEEB7" w14:textId="77777777" w:rsidR="008F71C1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A122 - </w:t>
            </w:r>
            <w:r w:rsidRPr="008F71C1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787" w:type="dxa"/>
          </w:tcPr>
          <w:p w14:paraId="2FC8DF76" w14:textId="77777777" w:rsidR="00F86A45" w:rsidRDefault="00F86A45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9A788D" w14:paraId="74560E78" w14:textId="77777777" w:rsidTr="007521BA">
        <w:trPr>
          <w:trHeight w:val="255"/>
        </w:trPr>
        <w:tc>
          <w:tcPr>
            <w:tcW w:w="1139" w:type="dxa"/>
          </w:tcPr>
          <w:p w14:paraId="2FA6F1FB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10.2.2022</w:t>
            </w:r>
          </w:p>
        </w:tc>
        <w:tc>
          <w:tcPr>
            <w:tcW w:w="7146" w:type="dxa"/>
          </w:tcPr>
          <w:p w14:paraId="329DE84D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6EE59BB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PV11</w:t>
            </w:r>
            <w:r w:rsidRPr="009A788D">
              <w:rPr>
                <w:sz w:val="20"/>
                <w:szCs w:val="20"/>
              </w:rPr>
              <w:tab/>
              <w:t>Množství RE+ aFRR vyrobené na dané jednotce v 1. čtvrthodině</w:t>
            </w:r>
          </w:p>
          <w:p w14:paraId="7993180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PV21</w:t>
            </w:r>
            <w:r w:rsidRPr="009A788D">
              <w:rPr>
                <w:sz w:val="20"/>
                <w:szCs w:val="20"/>
              </w:rPr>
              <w:tab/>
              <w:t>Množství RE+ aFRR vyrobené na dané jednotce v 2. čtvrthodině</w:t>
            </w:r>
          </w:p>
          <w:p w14:paraId="1B0E14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PV31</w:t>
            </w:r>
            <w:r w:rsidRPr="009A788D">
              <w:rPr>
                <w:sz w:val="20"/>
                <w:szCs w:val="20"/>
              </w:rPr>
              <w:tab/>
              <w:t>Množství RE+ aFRR vyrobené na dané jednotce v 3. čtvrthodině</w:t>
            </w:r>
          </w:p>
          <w:p w14:paraId="063F9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PV41</w:t>
            </w:r>
            <w:r w:rsidRPr="009A788D">
              <w:rPr>
                <w:sz w:val="20"/>
                <w:szCs w:val="20"/>
              </w:rPr>
              <w:tab/>
              <w:t>Množství RE+ aFRR vyrobené na dané jednotce v 4. čtvrthodině</w:t>
            </w:r>
          </w:p>
          <w:p w14:paraId="512AAC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PV12</w:t>
            </w:r>
            <w:r w:rsidRPr="009A788D">
              <w:rPr>
                <w:sz w:val="20"/>
                <w:szCs w:val="20"/>
              </w:rPr>
              <w:tab/>
              <w:t>Množství RE- aFRR vyrobené na dané jednotce v 1. čtvrthodině</w:t>
            </w:r>
          </w:p>
          <w:p w14:paraId="6D394DC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PV22</w:t>
            </w:r>
            <w:r w:rsidRPr="009A788D">
              <w:rPr>
                <w:sz w:val="20"/>
                <w:szCs w:val="20"/>
              </w:rPr>
              <w:tab/>
              <w:t>Množství RE- aFRR vyrobené na dané jednotce v 2. čtvrthodině</w:t>
            </w:r>
          </w:p>
          <w:p w14:paraId="4A6995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PV32</w:t>
            </w:r>
            <w:r w:rsidRPr="009A788D">
              <w:rPr>
                <w:sz w:val="20"/>
                <w:szCs w:val="20"/>
              </w:rPr>
              <w:tab/>
              <w:t>Množství RE- aFRR vyrobené na dané jednotce v 3. čtvrthodině</w:t>
            </w:r>
          </w:p>
          <w:p w14:paraId="4FA9554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PV42</w:t>
            </w:r>
            <w:r w:rsidRPr="009A788D">
              <w:rPr>
                <w:sz w:val="20"/>
                <w:szCs w:val="20"/>
              </w:rPr>
              <w:tab/>
              <w:t>Množství RE- aFRR vyrobené na dané jednotce v 4. čtvrthodině</w:t>
            </w:r>
          </w:p>
          <w:p w14:paraId="2E3956C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PV13</w:t>
            </w:r>
            <w:r w:rsidRPr="009A788D">
              <w:rPr>
                <w:sz w:val="20"/>
                <w:szCs w:val="20"/>
              </w:rPr>
              <w:tab/>
              <w:t>Množství RE+ aFRR vyvezené do zahraničí v 1. čtvrthodině</w:t>
            </w:r>
          </w:p>
          <w:p w14:paraId="68C26C1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PV23</w:t>
            </w:r>
            <w:r w:rsidRPr="009A788D">
              <w:rPr>
                <w:sz w:val="20"/>
                <w:szCs w:val="20"/>
              </w:rPr>
              <w:tab/>
              <w:t>Množství RE+ aFRR vyvezené do zahraničí v 2. čtvrthodině</w:t>
            </w:r>
          </w:p>
          <w:p w14:paraId="05BA05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PV33</w:t>
            </w:r>
            <w:r w:rsidRPr="009A788D">
              <w:rPr>
                <w:sz w:val="20"/>
                <w:szCs w:val="20"/>
              </w:rPr>
              <w:tab/>
              <w:t>Množství RE+ aFRR vyvezené do zahraničí v 3. čtvrthodině</w:t>
            </w:r>
          </w:p>
          <w:p w14:paraId="4C73BF7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PV43</w:t>
            </w:r>
            <w:r w:rsidRPr="009A788D">
              <w:rPr>
                <w:sz w:val="20"/>
                <w:szCs w:val="20"/>
              </w:rPr>
              <w:tab/>
              <w:t>Množství RE+ aFRR vyvezené do zahraničí v 4. čtvrthodině</w:t>
            </w:r>
          </w:p>
          <w:p w14:paraId="0F8569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PV14</w:t>
            </w:r>
            <w:r w:rsidRPr="009A788D">
              <w:rPr>
                <w:sz w:val="20"/>
                <w:szCs w:val="20"/>
              </w:rPr>
              <w:tab/>
              <w:t>Množství RE- aFRR vyvezené do zahraničí v 1. čtvrthodině</w:t>
            </w:r>
          </w:p>
          <w:p w14:paraId="0C2217C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PV24</w:t>
            </w:r>
            <w:r w:rsidRPr="009A788D">
              <w:rPr>
                <w:sz w:val="20"/>
                <w:szCs w:val="20"/>
              </w:rPr>
              <w:tab/>
              <w:t>Množství RE- aFRR vyvezené do zahraničí v 2. čtvrthodině</w:t>
            </w:r>
          </w:p>
          <w:p w14:paraId="12F815D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PV34</w:t>
            </w:r>
            <w:r w:rsidRPr="009A788D">
              <w:rPr>
                <w:sz w:val="20"/>
                <w:szCs w:val="20"/>
              </w:rPr>
              <w:tab/>
              <w:t>Množství RE- aFRR vyvezené do zahraničí v 3. čtvrthodině</w:t>
            </w:r>
          </w:p>
          <w:p w14:paraId="526B0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PV44</w:t>
            </w:r>
            <w:r w:rsidRPr="009A788D">
              <w:rPr>
                <w:sz w:val="20"/>
                <w:szCs w:val="20"/>
              </w:rPr>
              <w:tab/>
              <w:t>Množství RE- aFRR vyvezené do zahraničí v 4. čtvrthodině</w:t>
            </w:r>
          </w:p>
          <w:p w14:paraId="6E2FB78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PV15</w:t>
            </w:r>
            <w:r w:rsidRPr="009A788D">
              <w:rPr>
                <w:sz w:val="20"/>
                <w:szCs w:val="20"/>
              </w:rPr>
              <w:tab/>
              <w:t>Množství RE+ neuskutečněné aktivace aFRR v 1. čtvrthodině</w:t>
            </w:r>
          </w:p>
          <w:p w14:paraId="37A0DBD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PV25</w:t>
            </w:r>
            <w:r w:rsidRPr="009A788D">
              <w:rPr>
                <w:sz w:val="20"/>
                <w:szCs w:val="20"/>
              </w:rPr>
              <w:tab/>
              <w:t>Množství RE+ neuskutečněné aktivace aFRR v 2. čtvrthodině</w:t>
            </w:r>
          </w:p>
          <w:p w14:paraId="311F5F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PV35</w:t>
            </w:r>
            <w:r w:rsidRPr="009A788D">
              <w:rPr>
                <w:sz w:val="20"/>
                <w:szCs w:val="20"/>
              </w:rPr>
              <w:tab/>
              <w:t>Množství RE+ neuskutečněné aktivace aFRR v 3. čtvrthodině</w:t>
            </w:r>
          </w:p>
          <w:p w14:paraId="1BA7AC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PV45</w:t>
            </w:r>
            <w:r w:rsidRPr="009A788D">
              <w:rPr>
                <w:sz w:val="20"/>
                <w:szCs w:val="20"/>
              </w:rPr>
              <w:tab/>
              <w:t>Množství RE+ neuskutečněné aktivace aFRR v 4. čtvrthodině</w:t>
            </w:r>
          </w:p>
          <w:p w14:paraId="0A8AB28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PV16</w:t>
            </w:r>
            <w:r w:rsidRPr="009A788D">
              <w:rPr>
                <w:sz w:val="20"/>
                <w:szCs w:val="20"/>
              </w:rPr>
              <w:tab/>
              <w:t>Množství RE- neuskutečněné aktivace aFRR v 1. čtvrthodině</w:t>
            </w:r>
          </w:p>
          <w:p w14:paraId="05EF14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PV26</w:t>
            </w:r>
            <w:r w:rsidRPr="009A788D">
              <w:rPr>
                <w:sz w:val="20"/>
                <w:szCs w:val="20"/>
              </w:rPr>
              <w:tab/>
              <w:t>Množství RE- neuskutečněné aktivace aFRR v 2. čtvrthodině</w:t>
            </w:r>
          </w:p>
          <w:p w14:paraId="3FF4FBB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PV36</w:t>
            </w:r>
            <w:r w:rsidRPr="009A788D">
              <w:rPr>
                <w:sz w:val="20"/>
                <w:szCs w:val="20"/>
              </w:rPr>
              <w:tab/>
              <w:t>Množství RE- neuskutečněné aktivace aFRR v 3. čtvrthodině</w:t>
            </w:r>
          </w:p>
          <w:p w14:paraId="346A14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PV46</w:t>
            </w:r>
            <w:r w:rsidRPr="009A788D">
              <w:rPr>
                <w:sz w:val="20"/>
                <w:szCs w:val="20"/>
              </w:rPr>
              <w:tab/>
              <w:t>Množství RE- neuskutečněné aktivace aFRR v 4. čtvrthodině</w:t>
            </w:r>
          </w:p>
          <w:p w14:paraId="64AE692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PV09</w:t>
            </w:r>
            <w:r w:rsidRPr="009A788D">
              <w:rPr>
                <w:sz w:val="20"/>
                <w:szCs w:val="20"/>
              </w:rPr>
              <w:tab/>
              <w:t>Množství RE+ aFRR neposkytnuté v požadované kvalitě</w:t>
            </w:r>
          </w:p>
          <w:p w14:paraId="1203D5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PV00</w:t>
            </w:r>
            <w:r w:rsidRPr="009A788D">
              <w:rPr>
                <w:sz w:val="20"/>
                <w:szCs w:val="20"/>
              </w:rPr>
              <w:tab/>
              <w:t>Množství RE- aFRR neposkytnuté v požadované kvalitě</w:t>
            </w:r>
          </w:p>
          <w:p w14:paraId="382195E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PP11</w:t>
            </w:r>
            <w:r w:rsidRPr="009A788D">
              <w:rPr>
                <w:sz w:val="20"/>
                <w:szCs w:val="20"/>
              </w:rPr>
              <w:tab/>
              <w:t>Cena RE+ aFRR vyrobené na dané jednotce v 1. čtvrthodině</w:t>
            </w:r>
          </w:p>
          <w:p w14:paraId="7B802D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PP21</w:t>
            </w:r>
            <w:r w:rsidRPr="009A788D">
              <w:rPr>
                <w:sz w:val="20"/>
                <w:szCs w:val="20"/>
              </w:rPr>
              <w:tab/>
              <w:t>Cena RE+ aFRR vyrobené na dané jednotce v 2. čtvrthodině</w:t>
            </w:r>
          </w:p>
          <w:p w14:paraId="7F5435B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PP31</w:t>
            </w:r>
            <w:r w:rsidRPr="009A788D">
              <w:rPr>
                <w:sz w:val="20"/>
                <w:szCs w:val="20"/>
              </w:rPr>
              <w:tab/>
              <w:t>Cena RE+ aFRR vyrobené na dané jednotce v 3. čtvrthodině</w:t>
            </w:r>
          </w:p>
          <w:p w14:paraId="5C9E26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PP41</w:t>
            </w:r>
            <w:r w:rsidRPr="009A788D">
              <w:rPr>
                <w:sz w:val="20"/>
                <w:szCs w:val="20"/>
              </w:rPr>
              <w:tab/>
              <w:t>Cena RE+ aFRR vyrobené na dané jednotce v 4. čtvrthodině</w:t>
            </w:r>
          </w:p>
          <w:p w14:paraId="3A2B145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PP12</w:t>
            </w:r>
            <w:r w:rsidRPr="009A788D">
              <w:rPr>
                <w:sz w:val="20"/>
                <w:szCs w:val="20"/>
              </w:rPr>
              <w:tab/>
              <w:t>Cena RE- aFRR vyrobené na dané jednotce v 1. čtvrthodině</w:t>
            </w:r>
          </w:p>
          <w:p w14:paraId="21B91E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PP22</w:t>
            </w:r>
            <w:r w:rsidRPr="009A788D">
              <w:rPr>
                <w:sz w:val="20"/>
                <w:szCs w:val="20"/>
              </w:rPr>
              <w:tab/>
              <w:t>Cena RE- aFRR vyrobené na dané jednotce v 2. čtvrthodině</w:t>
            </w:r>
          </w:p>
          <w:p w14:paraId="55CD8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PP32</w:t>
            </w:r>
            <w:r w:rsidRPr="009A788D">
              <w:rPr>
                <w:sz w:val="20"/>
                <w:szCs w:val="20"/>
              </w:rPr>
              <w:tab/>
              <w:t>Cena RE- aFRR vyrobené na dané jednotce v 3. čtvrthodině</w:t>
            </w:r>
          </w:p>
          <w:p w14:paraId="48E59D1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PP42</w:t>
            </w:r>
            <w:r w:rsidRPr="009A788D">
              <w:rPr>
                <w:sz w:val="20"/>
                <w:szCs w:val="20"/>
              </w:rPr>
              <w:tab/>
              <w:t>Cena RE- aFRR vyrobené na dané jednotce v 4. čtvrthodině</w:t>
            </w:r>
          </w:p>
          <w:p w14:paraId="2BC95CF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PP13</w:t>
            </w:r>
            <w:r w:rsidRPr="009A788D">
              <w:rPr>
                <w:sz w:val="20"/>
                <w:szCs w:val="20"/>
              </w:rPr>
              <w:tab/>
              <w:t>Cena RE+ aFRR vyvezené do zahraničí v 1. čtvrthodině</w:t>
            </w:r>
          </w:p>
          <w:p w14:paraId="66FF69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PP23</w:t>
            </w:r>
            <w:r w:rsidRPr="009A788D">
              <w:rPr>
                <w:sz w:val="20"/>
                <w:szCs w:val="20"/>
              </w:rPr>
              <w:tab/>
              <w:t>Cena RE+ aFRR vyvezené do zahraničí v 2. čtvrthodině</w:t>
            </w:r>
          </w:p>
          <w:p w14:paraId="6F835A4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PP33</w:t>
            </w:r>
            <w:r w:rsidRPr="009A788D">
              <w:rPr>
                <w:sz w:val="20"/>
                <w:szCs w:val="20"/>
              </w:rPr>
              <w:tab/>
              <w:t>Cena RE+ aFRR vyvezené do zahraničí v 3. čtvrthodině</w:t>
            </w:r>
          </w:p>
          <w:p w14:paraId="1D2ABF5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PP43</w:t>
            </w:r>
            <w:r w:rsidRPr="009A788D">
              <w:rPr>
                <w:sz w:val="20"/>
                <w:szCs w:val="20"/>
              </w:rPr>
              <w:tab/>
              <w:t>Cena RE+ aFRR vyvezené do zahraničí v 4. čtvrthodině</w:t>
            </w:r>
          </w:p>
          <w:p w14:paraId="0BFA4D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PP14</w:t>
            </w:r>
            <w:r w:rsidRPr="009A788D">
              <w:rPr>
                <w:sz w:val="20"/>
                <w:szCs w:val="20"/>
              </w:rPr>
              <w:tab/>
              <w:t>Cena RE- aFRR vyvezené do zahraničí v 1. čtvrthodině</w:t>
            </w:r>
          </w:p>
          <w:p w14:paraId="1C7782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PP24</w:t>
            </w:r>
            <w:r w:rsidRPr="009A788D">
              <w:rPr>
                <w:sz w:val="20"/>
                <w:szCs w:val="20"/>
              </w:rPr>
              <w:tab/>
              <w:t>Cena RE- aFRR vyvezené do zahraničí v 2. čtvrthodině</w:t>
            </w:r>
          </w:p>
          <w:p w14:paraId="2FE819D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PP34</w:t>
            </w:r>
            <w:r w:rsidRPr="009A788D">
              <w:rPr>
                <w:sz w:val="20"/>
                <w:szCs w:val="20"/>
              </w:rPr>
              <w:tab/>
              <w:t>Cena RE- aFRR vyvezené do zahraničí v 3. čtvrthodině</w:t>
            </w:r>
          </w:p>
          <w:p w14:paraId="763349D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PP44</w:t>
            </w:r>
            <w:r w:rsidRPr="009A788D">
              <w:rPr>
                <w:sz w:val="20"/>
                <w:szCs w:val="20"/>
              </w:rPr>
              <w:tab/>
              <w:t>Cena RE- aFRR vyvezené do zahraničí v 4. čtvrthodině</w:t>
            </w:r>
          </w:p>
          <w:p w14:paraId="28A441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PP15</w:t>
            </w:r>
            <w:r w:rsidRPr="009A788D">
              <w:rPr>
                <w:sz w:val="20"/>
                <w:szCs w:val="20"/>
              </w:rPr>
              <w:tab/>
              <w:t>Cena RE+ neuskutečněné aktivace aFRR v 1. čtvrthodině</w:t>
            </w:r>
          </w:p>
          <w:p w14:paraId="406727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PP25</w:t>
            </w:r>
            <w:r w:rsidRPr="009A788D">
              <w:rPr>
                <w:sz w:val="20"/>
                <w:szCs w:val="20"/>
              </w:rPr>
              <w:tab/>
              <w:t>Cena RE+ neuskutečněné aktivace aFRR v 2. čtvrthodině</w:t>
            </w:r>
          </w:p>
          <w:p w14:paraId="506767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PP35</w:t>
            </w:r>
            <w:r w:rsidRPr="009A788D">
              <w:rPr>
                <w:sz w:val="20"/>
                <w:szCs w:val="20"/>
              </w:rPr>
              <w:tab/>
              <w:t>Cena RE+ neuskutečněné aktivace aFRR v 3. čtvrthodině</w:t>
            </w:r>
          </w:p>
          <w:p w14:paraId="2A0740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PP45</w:t>
            </w:r>
            <w:r w:rsidRPr="009A788D">
              <w:rPr>
                <w:sz w:val="20"/>
                <w:szCs w:val="20"/>
              </w:rPr>
              <w:tab/>
              <w:t>Cena RE+ neuskutečněné aktivace aFRR v 4. čtvrthodině</w:t>
            </w:r>
          </w:p>
          <w:p w14:paraId="7338CA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PP16</w:t>
            </w:r>
            <w:r w:rsidRPr="009A788D">
              <w:rPr>
                <w:sz w:val="20"/>
                <w:szCs w:val="20"/>
              </w:rPr>
              <w:tab/>
              <w:t>Cena RE- neuskutečněné aktivace aFRR v 1. čtvrthodině</w:t>
            </w:r>
          </w:p>
          <w:p w14:paraId="64B7457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PP26</w:t>
            </w:r>
            <w:r w:rsidRPr="009A788D">
              <w:rPr>
                <w:sz w:val="20"/>
                <w:szCs w:val="20"/>
              </w:rPr>
              <w:tab/>
              <w:t>Cena RE- neuskutečněné aktivace aFRR v 2. čtvrthodině</w:t>
            </w:r>
          </w:p>
          <w:p w14:paraId="65EFF8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PP36</w:t>
            </w:r>
            <w:r w:rsidRPr="009A788D">
              <w:rPr>
                <w:sz w:val="20"/>
                <w:szCs w:val="20"/>
              </w:rPr>
              <w:tab/>
              <w:t>Cena RE- neuskutečněné aktivace aFRR v 3. čtvrthodině</w:t>
            </w:r>
          </w:p>
          <w:p w14:paraId="42101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PP46</w:t>
            </w:r>
            <w:r w:rsidRPr="009A788D">
              <w:rPr>
                <w:sz w:val="20"/>
                <w:szCs w:val="20"/>
              </w:rPr>
              <w:tab/>
              <w:t>Cena RE- neuskutečněné aktivace aFRR v 4. čtvrthodině</w:t>
            </w:r>
          </w:p>
          <w:p w14:paraId="7F3F10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PP09</w:t>
            </w:r>
            <w:r w:rsidRPr="009A788D">
              <w:rPr>
                <w:sz w:val="20"/>
                <w:szCs w:val="20"/>
              </w:rPr>
              <w:tab/>
              <w:t>Cena RE+ aFRR neposkytnuté v požadované kvalitě</w:t>
            </w:r>
          </w:p>
          <w:p w14:paraId="31712EF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PP00</w:t>
            </w:r>
            <w:r w:rsidRPr="009A788D">
              <w:rPr>
                <w:sz w:val="20"/>
                <w:szCs w:val="20"/>
              </w:rPr>
              <w:tab/>
              <w:t>Cena RE- aFRR neposkytnuté v požadované kvalitě</w:t>
            </w:r>
          </w:p>
          <w:p w14:paraId="5E23CEE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SV11</w:t>
            </w:r>
            <w:r w:rsidRPr="009A788D">
              <w:rPr>
                <w:sz w:val="20"/>
                <w:szCs w:val="20"/>
              </w:rPr>
              <w:tab/>
              <w:t>Množství plánované aktivace RE+ mFRR pro ČR v 1. čtvrthodině</w:t>
            </w:r>
          </w:p>
          <w:p w14:paraId="1EC5B3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SV21</w:t>
            </w:r>
            <w:r w:rsidRPr="009A788D">
              <w:rPr>
                <w:sz w:val="20"/>
                <w:szCs w:val="20"/>
              </w:rPr>
              <w:tab/>
              <w:t>Množství plánované aktivace RE+ mFRR pro ČR v 2. čtvrthodině</w:t>
            </w:r>
          </w:p>
          <w:p w14:paraId="217BCDE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SV31</w:t>
            </w:r>
            <w:r w:rsidRPr="009A788D">
              <w:rPr>
                <w:sz w:val="20"/>
                <w:szCs w:val="20"/>
              </w:rPr>
              <w:tab/>
              <w:t>Množství plánované aktivace RE+ mFRR pro ČR v 3. čtvrthodině</w:t>
            </w:r>
          </w:p>
          <w:p w14:paraId="25974E0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SV41</w:t>
            </w:r>
            <w:r w:rsidRPr="009A788D">
              <w:rPr>
                <w:sz w:val="20"/>
                <w:szCs w:val="20"/>
              </w:rPr>
              <w:tab/>
              <w:t>Množství plánované aktivace RE+ mFRR pro ČR v 4. čtvrthodině</w:t>
            </w:r>
          </w:p>
          <w:p w14:paraId="3899D3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SV12</w:t>
            </w:r>
            <w:r w:rsidRPr="009A788D">
              <w:rPr>
                <w:sz w:val="20"/>
                <w:szCs w:val="20"/>
              </w:rPr>
              <w:tab/>
              <w:t>Množství plánované aktivace RE- mFRR pro ČR v 1. čtvrthodině</w:t>
            </w:r>
          </w:p>
          <w:p w14:paraId="0045C9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SV22</w:t>
            </w:r>
            <w:r w:rsidRPr="009A788D">
              <w:rPr>
                <w:sz w:val="20"/>
                <w:szCs w:val="20"/>
              </w:rPr>
              <w:tab/>
              <w:t>Množství plánované aktivace RE- mFRR pro ČR v 2. čtvrthodině</w:t>
            </w:r>
          </w:p>
          <w:p w14:paraId="103F8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SV32</w:t>
            </w:r>
            <w:r w:rsidRPr="009A788D">
              <w:rPr>
                <w:sz w:val="20"/>
                <w:szCs w:val="20"/>
              </w:rPr>
              <w:tab/>
              <w:t>Množství plánované aktivace RE- mFRR pro ČR v 3. čtvrthodině</w:t>
            </w:r>
          </w:p>
          <w:p w14:paraId="70E451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SV42</w:t>
            </w:r>
            <w:r w:rsidRPr="009A788D">
              <w:rPr>
                <w:sz w:val="20"/>
                <w:szCs w:val="20"/>
              </w:rPr>
              <w:tab/>
              <w:t>Množství plánované aktivace RE- mFRR pro ČR v 4. čtvrthodině</w:t>
            </w:r>
          </w:p>
          <w:p w14:paraId="0216C17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1. čtvrthodině</w:t>
            </w:r>
          </w:p>
          <w:p w14:paraId="3E09DAB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2. čtvrthodině</w:t>
            </w:r>
          </w:p>
          <w:p w14:paraId="1B184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3. čtvrthodině</w:t>
            </w:r>
          </w:p>
          <w:p w14:paraId="0E5235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4. čtvrthodině</w:t>
            </w:r>
          </w:p>
          <w:p w14:paraId="02CB5C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1. čtvrthodině</w:t>
            </w:r>
          </w:p>
          <w:p w14:paraId="4EADDC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2. čtvrthodině</w:t>
            </w:r>
          </w:p>
          <w:p w14:paraId="7EF649F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3. čtvrthodině</w:t>
            </w:r>
          </w:p>
          <w:p w14:paraId="4981213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4. čtvrthodině</w:t>
            </w:r>
          </w:p>
          <w:p w14:paraId="79E303C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SV15</w:t>
            </w:r>
            <w:r w:rsidRPr="009A788D">
              <w:rPr>
                <w:sz w:val="20"/>
                <w:szCs w:val="20"/>
              </w:rPr>
              <w:tab/>
              <w:t>Množství plán RE+ v 1. čtvrt – mFRR pro násl. čtvrt</w:t>
            </w:r>
          </w:p>
          <w:p w14:paraId="1514E5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SV25</w:t>
            </w:r>
            <w:r w:rsidRPr="009A788D">
              <w:rPr>
                <w:sz w:val="20"/>
                <w:szCs w:val="20"/>
              </w:rPr>
              <w:tab/>
              <w:t>Množství plán RE+ v 2. čtvrt – mFRR pro násl. čtvrt</w:t>
            </w:r>
          </w:p>
          <w:p w14:paraId="5DAAA65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SV35</w:t>
            </w:r>
            <w:r w:rsidRPr="009A788D">
              <w:rPr>
                <w:sz w:val="20"/>
                <w:szCs w:val="20"/>
              </w:rPr>
              <w:tab/>
              <w:t>Množství plán RE+ v 3. čtvrt – mFRR pro násl. čtvrt</w:t>
            </w:r>
          </w:p>
          <w:p w14:paraId="76BBD0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SV45</w:t>
            </w:r>
            <w:r w:rsidRPr="009A788D">
              <w:rPr>
                <w:sz w:val="20"/>
                <w:szCs w:val="20"/>
              </w:rPr>
              <w:tab/>
              <w:t>Množství plán RE+ v 4. čtvrt – mFRR pro násl. čtvrt</w:t>
            </w:r>
          </w:p>
          <w:p w14:paraId="1E3CFB4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SV16</w:t>
            </w:r>
            <w:r w:rsidRPr="009A788D">
              <w:rPr>
                <w:sz w:val="20"/>
                <w:szCs w:val="20"/>
              </w:rPr>
              <w:tab/>
              <w:t>Množství plán RE- v 1. čtvrt – mFRR pro násl. čtvrt</w:t>
            </w:r>
          </w:p>
          <w:p w14:paraId="2481B4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SV26</w:t>
            </w:r>
            <w:r w:rsidRPr="009A788D">
              <w:rPr>
                <w:sz w:val="20"/>
                <w:szCs w:val="20"/>
              </w:rPr>
              <w:tab/>
              <w:t>Množství plán RE- v 2. čtvrt – mFRR pro násl. čtvrt</w:t>
            </w:r>
          </w:p>
          <w:p w14:paraId="1F030C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SV36</w:t>
            </w:r>
            <w:r w:rsidRPr="009A788D">
              <w:rPr>
                <w:sz w:val="20"/>
                <w:szCs w:val="20"/>
              </w:rPr>
              <w:tab/>
              <w:t>Množství plán RE- v 3. čtvrt – mFRR pro násl. čtvrt</w:t>
            </w:r>
          </w:p>
          <w:p w14:paraId="53042C8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SV46</w:t>
            </w:r>
            <w:r w:rsidRPr="009A788D">
              <w:rPr>
                <w:sz w:val="20"/>
                <w:szCs w:val="20"/>
              </w:rPr>
              <w:tab/>
              <w:t>Množství plán RE- v 4. čtvrt – mFRR pro násl. čtvrt</w:t>
            </w:r>
          </w:p>
          <w:p w14:paraId="622DD5B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SV17</w:t>
            </w:r>
            <w:r w:rsidRPr="009A788D">
              <w:rPr>
                <w:sz w:val="20"/>
                <w:szCs w:val="20"/>
              </w:rPr>
              <w:tab/>
              <w:t>Množství plán RE+ v 1. čtvrt – mFRR pro předch. čtvrt</w:t>
            </w:r>
          </w:p>
          <w:p w14:paraId="136CCC0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SV27</w:t>
            </w:r>
            <w:r w:rsidRPr="009A788D">
              <w:rPr>
                <w:sz w:val="20"/>
                <w:szCs w:val="20"/>
              </w:rPr>
              <w:tab/>
              <w:t>Množství plán RE+ v 2. čtvrt – mFRR pro předch. čtvrt</w:t>
            </w:r>
          </w:p>
          <w:p w14:paraId="4FDC47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SV37</w:t>
            </w:r>
            <w:r w:rsidRPr="009A788D">
              <w:rPr>
                <w:sz w:val="20"/>
                <w:szCs w:val="20"/>
              </w:rPr>
              <w:tab/>
              <w:t>Množství plán RE+ v 3. čtvrt – mFRR pro předch. čtvrt</w:t>
            </w:r>
          </w:p>
          <w:p w14:paraId="50A024A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SV47</w:t>
            </w:r>
            <w:r w:rsidRPr="009A788D">
              <w:rPr>
                <w:sz w:val="20"/>
                <w:szCs w:val="20"/>
              </w:rPr>
              <w:tab/>
              <w:t>Množství plán RE+ v 4. čtvrt – mFRR pro předch. čtvrt</w:t>
            </w:r>
          </w:p>
          <w:p w14:paraId="2AAC13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SV18</w:t>
            </w:r>
            <w:r w:rsidRPr="009A788D">
              <w:rPr>
                <w:sz w:val="20"/>
                <w:szCs w:val="20"/>
              </w:rPr>
              <w:tab/>
              <w:t>Množství plán RE- v 1. čtvrt – mFRR pro předch. čtvrt</w:t>
            </w:r>
          </w:p>
          <w:p w14:paraId="267721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SV28</w:t>
            </w:r>
            <w:r w:rsidRPr="009A788D">
              <w:rPr>
                <w:sz w:val="20"/>
                <w:szCs w:val="20"/>
              </w:rPr>
              <w:tab/>
              <w:t>Množství plán RE- v 2. čtvrt – mFRR pro předch. čtvrt</w:t>
            </w:r>
          </w:p>
          <w:p w14:paraId="434B24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SV38</w:t>
            </w:r>
            <w:r w:rsidRPr="009A788D">
              <w:rPr>
                <w:sz w:val="20"/>
                <w:szCs w:val="20"/>
              </w:rPr>
              <w:tab/>
              <w:t>Množství plán RE- v 3. čtvrt – mFRR pro předch. čtvrt</w:t>
            </w:r>
          </w:p>
          <w:p w14:paraId="34B3CA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SV48</w:t>
            </w:r>
            <w:r w:rsidRPr="009A788D">
              <w:rPr>
                <w:sz w:val="20"/>
                <w:szCs w:val="20"/>
              </w:rPr>
              <w:tab/>
              <w:t>Množství plán RE- v 4. čtvrt – mFRR pro předch. čtvrt</w:t>
            </w:r>
          </w:p>
          <w:p w14:paraId="707D31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SV09</w:t>
            </w:r>
            <w:r w:rsidRPr="009A788D">
              <w:rPr>
                <w:sz w:val="20"/>
                <w:szCs w:val="20"/>
              </w:rPr>
              <w:tab/>
              <w:t>Množství plán. aktivace RE+ mFRR nekvalita</w:t>
            </w:r>
          </w:p>
          <w:p w14:paraId="0DDF07E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SV00</w:t>
            </w:r>
            <w:r w:rsidRPr="009A788D">
              <w:rPr>
                <w:sz w:val="20"/>
                <w:szCs w:val="20"/>
              </w:rPr>
              <w:tab/>
              <w:t>Množství plán. aktivace RE- mFRR nekvalita</w:t>
            </w:r>
          </w:p>
          <w:p w14:paraId="404018B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SP11</w:t>
            </w:r>
            <w:r w:rsidRPr="009A788D">
              <w:rPr>
                <w:sz w:val="20"/>
                <w:szCs w:val="20"/>
              </w:rPr>
              <w:tab/>
              <w:t>Cena plánované aktivace RE+ mFRR pro ČR v 1. čtvrthodině</w:t>
            </w:r>
          </w:p>
          <w:p w14:paraId="7601FE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SP21</w:t>
            </w:r>
            <w:r w:rsidRPr="009A788D">
              <w:rPr>
                <w:sz w:val="20"/>
                <w:szCs w:val="20"/>
              </w:rPr>
              <w:tab/>
              <w:t>Cena plánované aktivace RE+ mFRR pro ČR v 2. čtvrthodině</w:t>
            </w:r>
          </w:p>
          <w:p w14:paraId="458787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SP31</w:t>
            </w:r>
            <w:r w:rsidRPr="009A788D">
              <w:rPr>
                <w:sz w:val="20"/>
                <w:szCs w:val="20"/>
              </w:rPr>
              <w:tab/>
              <w:t>Cena plánované aktivace RE+ mFRR pro ČR v 3. čtvrthodině</w:t>
            </w:r>
          </w:p>
          <w:p w14:paraId="7B6829B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SP41</w:t>
            </w:r>
            <w:r w:rsidRPr="009A788D">
              <w:rPr>
                <w:sz w:val="20"/>
                <w:szCs w:val="20"/>
              </w:rPr>
              <w:tab/>
              <w:t>Cena plánované aktivace RE+ mFRR pro ČR v 4. čtvrthodině</w:t>
            </w:r>
          </w:p>
          <w:p w14:paraId="6615A7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SP12</w:t>
            </w:r>
            <w:r w:rsidRPr="009A788D">
              <w:rPr>
                <w:sz w:val="20"/>
                <w:szCs w:val="20"/>
              </w:rPr>
              <w:tab/>
              <w:t>Cena plánované aktivace RE- mFRR pro ČR v 1. čtvrthodině</w:t>
            </w:r>
          </w:p>
          <w:p w14:paraId="67D803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SP22</w:t>
            </w:r>
            <w:r w:rsidRPr="009A788D">
              <w:rPr>
                <w:sz w:val="20"/>
                <w:szCs w:val="20"/>
              </w:rPr>
              <w:tab/>
              <w:t>Cena plánované aktivace RE- mFRR pro ČR v 2. čtvrthodině</w:t>
            </w:r>
          </w:p>
          <w:p w14:paraId="650CBA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SP32</w:t>
            </w:r>
            <w:r w:rsidRPr="009A788D">
              <w:rPr>
                <w:sz w:val="20"/>
                <w:szCs w:val="20"/>
              </w:rPr>
              <w:tab/>
              <w:t>Cena plánované aktivace RE- mFRR pro ČR v 3. čtvrthodině</w:t>
            </w:r>
          </w:p>
          <w:p w14:paraId="344EF92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SP42</w:t>
            </w:r>
            <w:r w:rsidRPr="009A788D">
              <w:rPr>
                <w:sz w:val="20"/>
                <w:szCs w:val="20"/>
              </w:rPr>
              <w:tab/>
              <w:t>Cena plánované aktivace RE- mFRR pro ČR v 4. čtvrthodině</w:t>
            </w:r>
          </w:p>
          <w:p w14:paraId="54BA59B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SP13</w:t>
            </w:r>
            <w:r w:rsidRPr="009A788D">
              <w:rPr>
                <w:sz w:val="20"/>
                <w:szCs w:val="20"/>
              </w:rPr>
              <w:tab/>
              <w:t>Cena plánované aktivace RE+ mFRR Zahraničí v 1. čtvrthodině</w:t>
            </w:r>
          </w:p>
          <w:p w14:paraId="0C0F981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SP23</w:t>
            </w:r>
            <w:r w:rsidRPr="009A788D">
              <w:rPr>
                <w:sz w:val="20"/>
                <w:szCs w:val="20"/>
              </w:rPr>
              <w:tab/>
              <w:t>Cena plánované aktivace RE+ mFRR Zahraničí v 2. čtvrthodině</w:t>
            </w:r>
          </w:p>
          <w:p w14:paraId="4D49A9E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SP33</w:t>
            </w:r>
            <w:r w:rsidRPr="009A788D">
              <w:rPr>
                <w:sz w:val="20"/>
                <w:szCs w:val="20"/>
              </w:rPr>
              <w:tab/>
              <w:t>Cena plánované aktivace RE+ mFRR Zahraničí v 3. čtvrthodině</w:t>
            </w:r>
          </w:p>
          <w:p w14:paraId="1E08DC9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SP43</w:t>
            </w:r>
            <w:r w:rsidRPr="009A788D">
              <w:rPr>
                <w:sz w:val="20"/>
                <w:szCs w:val="20"/>
              </w:rPr>
              <w:tab/>
              <w:t>Cena plánované aktivace RE+ mFRR Zahraničí v 4. čtvrthodině</w:t>
            </w:r>
          </w:p>
          <w:p w14:paraId="550256A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SP14</w:t>
            </w:r>
            <w:r w:rsidRPr="009A788D">
              <w:rPr>
                <w:sz w:val="20"/>
                <w:szCs w:val="20"/>
              </w:rPr>
              <w:tab/>
              <w:t>Cena plánované aktivace RE- mFRR Zahraničí v 1. čtvrthodině</w:t>
            </w:r>
          </w:p>
          <w:p w14:paraId="55C241E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SP24</w:t>
            </w:r>
            <w:r w:rsidRPr="009A788D">
              <w:rPr>
                <w:sz w:val="20"/>
                <w:szCs w:val="20"/>
              </w:rPr>
              <w:tab/>
              <w:t>Cena plánované aktivace RE- mFRR Zahraničí v 2. čtvrthodině</w:t>
            </w:r>
          </w:p>
          <w:p w14:paraId="1867AF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SP34</w:t>
            </w:r>
            <w:r w:rsidRPr="009A788D">
              <w:rPr>
                <w:sz w:val="20"/>
                <w:szCs w:val="20"/>
              </w:rPr>
              <w:tab/>
              <w:t>Cena plánované aktivace RE- mFRR Zahraničí v 3. čtvrthodině</w:t>
            </w:r>
          </w:p>
          <w:p w14:paraId="5CC9BC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SP44</w:t>
            </w:r>
            <w:r w:rsidRPr="009A788D">
              <w:rPr>
                <w:sz w:val="20"/>
                <w:szCs w:val="20"/>
              </w:rPr>
              <w:tab/>
              <w:t>Cena plánované aktivace RE- mFRR Zahraničí v 4. čtvrthodině</w:t>
            </w:r>
          </w:p>
          <w:p w14:paraId="425E0F3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SP15</w:t>
            </w:r>
            <w:r w:rsidRPr="009A788D">
              <w:rPr>
                <w:sz w:val="20"/>
                <w:szCs w:val="20"/>
              </w:rPr>
              <w:tab/>
              <w:t>Сena RE+ v 1. čtvrt – mFRR pro následující čtvrthodinu</w:t>
            </w:r>
          </w:p>
          <w:p w14:paraId="2D79C68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SP25</w:t>
            </w:r>
            <w:r w:rsidRPr="009A788D">
              <w:rPr>
                <w:sz w:val="20"/>
                <w:szCs w:val="20"/>
              </w:rPr>
              <w:tab/>
              <w:t>Сena RE+ v 2. čtvrt – mFRR pro následující čtvrthodinu</w:t>
            </w:r>
          </w:p>
          <w:p w14:paraId="33C13EC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SP35</w:t>
            </w:r>
            <w:r w:rsidRPr="009A788D">
              <w:rPr>
                <w:sz w:val="20"/>
                <w:szCs w:val="20"/>
              </w:rPr>
              <w:tab/>
              <w:t>Сena RE+ v 3. čtvrt – mFRR pro následující čtvrthodinu</w:t>
            </w:r>
          </w:p>
          <w:p w14:paraId="1792DC3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SP45</w:t>
            </w:r>
            <w:r w:rsidRPr="009A788D">
              <w:rPr>
                <w:sz w:val="20"/>
                <w:szCs w:val="20"/>
              </w:rPr>
              <w:tab/>
              <w:t>Сena RE+ v 4. čtvrt – mFRR pro následující čtvrthodinu</w:t>
            </w:r>
          </w:p>
          <w:p w14:paraId="78172E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SP16</w:t>
            </w:r>
            <w:r w:rsidRPr="009A788D">
              <w:rPr>
                <w:sz w:val="20"/>
                <w:szCs w:val="20"/>
              </w:rPr>
              <w:tab/>
              <w:t>Сena RE- v 1. čtvrt – mFRR pro následující čtvrthodinu</w:t>
            </w:r>
          </w:p>
          <w:p w14:paraId="2C5DF76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SP26</w:t>
            </w:r>
            <w:r w:rsidRPr="009A788D">
              <w:rPr>
                <w:sz w:val="20"/>
                <w:szCs w:val="20"/>
              </w:rPr>
              <w:tab/>
              <w:t>Сena RE- v 2. čtvrt – mFRR pro následující čtvrthodinu</w:t>
            </w:r>
          </w:p>
          <w:p w14:paraId="2BE7F2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SP36</w:t>
            </w:r>
            <w:r w:rsidRPr="009A788D">
              <w:rPr>
                <w:sz w:val="20"/>
                <w:szCs w:val="20"/>
              </w:rPr>
              <w:tab/>
              <w:t>Сena RE- v 3. čtvrt – mFRR pro následující čtvrthodinu</w:t>
            </w:r>
          </w:p>
          <w:p w14:paraId="7C5381F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SP46</w:t>
            </w:r>
            <w:r w:rsidRPr="009A788D">
              <w:rPr>
                <w:sz w:val="20"/>
                <w:szCs w:val="20"/>
              </w:rPr>
              <w:tab/>
              <w:t>Сena RE- v 4. čtvrt – mFRR pro následující čtvrthodinu</w:t>
            </w:r>
          </w:p>
          <w:p w14:paraId="2AAD0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SP17</w:t>
            </w:r>
            <w:r w:rsidRPr="009A788D">
              <w:rPr>
                <w:sz w:val="20"/>
                <w:szCs w:val="20"/>
              </w:rPr>
              <w:tab/>
              <w:t>Сena RE+ v 1. čtvrt – mFRR pro předcházející čtvrthodinu</w:t>
            </w:r>
          </w:p>
          <w:p w14:paraId="4ACBBC7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SP27</w:t>
            </w:r>
            <w:r w:rsidRPr="009A788D">
              <w:rPr>
                <w:sz w:val="20"/>
                <w:szCs w:val="20"/>
              </w:rPr>
              <w:tab/>
              <w:t>Сena RE+ v 2. čtvrt – mFRR pro předcházející čtvrthodinu</w:t>
            </w:r>
          </w:p>
          <w:p w14:paraId="0509D6E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SP37</w:t>
            </w:r>
            <w:r w:rsidRPr="009A788D">
              <w:rPr>
                <w:sz w:val="20"/>
                <w:szCs w:val="20"/>
              </w:rPr>
              <w:tab/>
              <w:t>Сena RE+ v 3. čtvrt – mFRR pro předcházející čtvrthodinu</w:t>
            </w:r>
          </w:p>
          <w:p w14:paraId="658551A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SP47</w:t>
            </w:r>
            <w:r w:rsidRPr="009A788D">
              <w:rPr>
                <w:sz w:val="20"/>
                <w:szCs w:val="20"/>
              </w:rPr>
              <w:tab/>
              <w:t>Сena RE+ v 4. čtvrt – mFRR pro předcházející čtvrthodinu</w:t>
            </w:r>
          </w:p>
          <w:p w14:paraId="469B2E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SP18</w:t>
            </w:r>
            <w:r w:rsidRPr="009A788D">
              <w:rPr>
                <w:sz w:val="20"/>
                <w:szCs w:val="20"/>
              </w:rPr>
              <w:tab/>
              <w:t>Сena RE- v 1. čtvrt – mFRR pro předcházející čtvrthodinu</w:t>
            </w:r>
          </w:p>
          <w:p w14:paraId="4A5FE1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SP28</w:t>
            </w:r>
            <w:r w:rsidRPr="009A788D">
              <w:rPr>
                <w:sz w:val="20"/>
                <w:szCs w:val="20"/>
              </w:rPr>
              <w:tab/>
              <w:t>Сena RE- v 2. čtvrt – mFRR pro předcházející čtvrthodinu</w:t>
            </w:r>
          </w:p>
          <w:p w14:paraId="5B482F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SP38</w:t>
            </w:r>
            <w:r w:rsidRPr="009A788D">
              <w:rPr>
                <w:sz w:val="20"/>
                <w:szCs w:val="20"/>
              </w:rPr>
              <w:tab/>
              <w:t>Сena RE- v 3. čtvrt – mFRR pro předcházející čtvrthodinu</w:t>
            </w:r>
          </w:p>
          <w:p w14:paraId="7B4660D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SP48</w:t>
            </w:r>
            <w:r w:rsidRPr="009A788D">
              <w:rPr>
                <w:sz w:val="20"/>
                <w:szCs w:val="20"/>
              </w:rPr>
              <w:tab/>
              <w:t>Сena RE- v 4. čtvrt – mFRR pro předcházející čtvrthodinu</w:t>
            </w:r>
          </w:p>
          <w:p w14:paraId="55FEA26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SP09</w:t>
            </w:r>
            <w:r w:rsidRPr="009A788D">
              <w:rPr>
                <w:sz w:val="20"/>
                <w:szCs w:val="20"/>
              </w:rPr>
              <w:tab/>
              <w:t>Cena plán. aktivace RE+ mFRR nekvalita</w:t>
            </w:r>
          </w:p>
          <w:p w14:paraId="24A9122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SP00</w:t>
            </w:r>
            <w:r w:rsidRPr="009A788D">
              <w:rPr>
                <w:sz w:val="20"/>
                <w:szCs w:val="20"/>
              </w:rPr>
              <w:tab/>
              <w:t>Cena plán. aktivace RE- mFRR nekvalita</w:t>
            </w:r>
          </w:p>
          <w:p w14:paraId="052B0A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DV11</w:t>
            </w:r>
            <w:r w:rsidRPr="009A788D">
              <w:rPr>
                <w:sz w:val="20"/>
                <w:szCs w:val="20"/>
              </w:rPr>
              <w:tab/>
              <w:t>Množství přímé aktivace RE+ mFRR pro ČR v 1. čtvrthodině</w:t>
            </w:r>
          </w:p>
          <w:p w14:paraId="5F30A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DV21</w:t>
            </w:r>
            <w:r w:rsidRPr="009A788D">
              <w:rPr>
                <w:sz w:val="20"/>
                <w:szCs w:val="20"/>
              </w:rPr>
              <w:tab/>
              <w:t>Množství přímé aktivace RE+ mFRR pro ČR v 2. čtvrthodině</w:t>
            </w:r>
          </w:p>
          <w:p w14:paraId="68750D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DV31</w:t>
            </w:r>
            <w:r w:rsidRPr="009A788D">
              <w:rPr>
                <w:sz w:val="20"/>
                <w:szCs w:val="20"/>
              </w:rPr>
              <w:tab/>
              <w:t>Množství přímé aktivace RE+ mFRR pro ČR v 3. čtvrthodině</w:t>
            </w:r>
          </w:p>
          <w:p w14:paraId="6D99D57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DV41</w:t>
            </w:r>
            <w:r w:rsidRPr="009A788D">
              <w:rPr>
                <w:sz w:val="20"/>
                <w:szCs w:val="20"/>
              </w:rPr>
              <w:tab/>
              <w:t>Množství přímé aktivace RE+ mFRR pro ČR v 4. čtvrthodině</w:t>
            </w:r>
          </w:p>
          <w:p w14:paraId="419E7A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DV12</w:t>
            </w:r>
            <w:r w:rsidRPr="009A788D">
              <w:rPr>
                <w:sz w:val="20"/>
                <w:szCs w:val="20"/>
              </w:rPr>
              <w:tab/>
              <w:t>Množství přímé aktivace RE- mFRR pro ČR v 1. čtvrthodině</w:t>
            </w:r>
          </w:p>
          <w:p w14:paraId="77CBF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DV22</w:t>
            </w:r>
            <w:r w:rsidRPr="009A788D">
              <w:rPr>
                <w:sz w:val="20"/>
                <w:szCs w:val="20"/>
              </w:rPr>
              <w:tab/>
              <w:t>Množství přímé aktivace RE- mFRR pro ČR v 2. čtvrthodině</w:t>
            </w:r>
          </w:p>
          <w:p w14:paraId="66C12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DV32</w:t>
            </w:r>
            <w:r w:rsidRPr="009A788D">
              <w:rPr>
                <w:sz w:val="20"/>
                <w:szCs w:val="20"/>
              </w:rPr>
              <w:tab/>
              <w:t>Množství přímé aktivace RE- mFRR pro ČR v 3. čtvrthodině</w:t>
            </w:r>
          </w:p>
          <w:p w14:paraId="1BEBCAF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DV42</w:t>
            </w:r>
            <w:r w:rsidRPr="009A788D">
              <w:rPr>
                <w:sz w:val="20"/>
                <w:szCs w:val="20"/>
              </w:rPr>
              <w:tab/>
              <w:t>Množství přímé aktivace RE- mFRR pro ČR v 4. čtvrthodině</w:t>
            </w:r>
          </w:p>
          <w:p w14:paraId="3FD5FF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DV13</w:t>
            </w:r>
            <w:r w:rsidRPr="009A788D">
              <w:rPr>
                <w:sz w:val="20"/>
                <w:szCs w:val="20"/>
              </w:rPr>
              <w:tab/>
              <w:t>Množství přímé aktivace RE+ mFRR Zahraničí v 1. čtvrthodině</w:t>
            </w:r>
          </w:p>
          <w:p w14:paraId="0FBDA40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DV23</w:t>
            </w:r>
            <w:r w:rsidRPr="009A788D">
              <w:rPr>
                <w:sz w:val="20"/>
                <w:szCs w:val="20"/>
              </w:rPr>
              <w:tab/>
              <w:t>Množství přímé aktivace RE+ mFRR Zahraničí v 2. čtvrthodině</w:t>
            </w:r>
          </w:p>
          <w:p w14:paraId="794A6B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DV33</w:t>
            </w:r>
            <w:r w:rsidRPr="009A788D">
              <w:rPr>
                <w:sz w:val="20"/>
                <w:szCs w:val="20"/>
              </w:rPr>
              <w:tab/>
              <w:t>Množství přímé aktivace RE+ mFRR Zahraničí v 3. čtvrthodině</w:t>
            </w:r>
          </w:p>
          <w:p w14:paraId="37154C7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DV43</w:t>
            </w:r>
            <w:r w:rsidRPr="009A788D">
              <w:rPr>
                <w:sz w:val="20"/>
                <w:szCs w:val="20"/>
              </w:rPr>
              <w:tab/>
              <w:t>Množství přímé aktivace RE+ mFRR Zahraničí v 4. čtvrthodině</w:t>
            </w:r>
          </w:p>
          <w:p w14:paraId="472455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DV14</w:t>
            </w:r>
            <w:r w:rsidRPr="009A788D">
              <w:rPr>
                <w:sz w:val="20"/>
                <w:szCs w:val="20"/>
              </w:rPr>
              <w:tab/>
              <w:t>Množství přímé aktivace RE- mFRR Zahraničí v 1. čtvrthodině</w:t>
            </w:r>
          </w:p>
          <w:p w14:paraId="57E5F7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DV24</w:t>
            </w:r>
            <w:r w:rsidRPr="009A788D">
              <w:rPr>
                <w:sz w:val="20"/>
                <w:szCs w:val="20"/>
              </w:rPr>
              <w:tab/>
              <w:t>Množství přímé aktivace RE- mFRR Zahraničí v 2. čtvrthodině</w:t>
            </w:r>
          </w:p>
          <w:p w14:paraId="2C6203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DV34</w:t>
            </w:r>
            <w:r w:rsidRPr="009A788D">
              <w:rPr>
                <w:sz w:val="20"/>
                <w:szCs w:val="20"/>
              </w:rPr>
              <w:tab/>
              <w:t>Množství přímé aktivace RE- mFRR Zahraničí v 3. čtvrthodině</w:t>
            </w:r>
          </w:p>
          <w:p w14:paraId="4732932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DV44</w:t>
            </w:r>
            <w:r w:rsidRPr="009A788D">
              <w:rPr>
                <w:sz w:val="20"/>
                <w:szCs w:val="20"/>
              </w:rPr>
              <w:tab/>
              <w:t>Množství přímé aktivace RE- mFRR Zahraničí v 4. čtvrthodině</w:t>
            </w:r>
          </w:p>
          <w:p w14:paraId="7A45151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DV15</w:t>
            </w:r>
            <w:r w:rsidRPr="009A788D">
              <w:rPr>
                <w:sz w:val="20"/>
                <w:szCs w:val="20"/>
              </w:rPr>
              <w:tab/>
              <w:t>Množství přímé RE+ v 1. čtvrt – mFRR pro násl. čtvrt</w:t>
            </w:r>
          </w:p>
          <w:p w14:paraId="474600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DV25</w:t>
            </w:r>
            <w:r w:rsidRPr="009A788D">
              <w:rPr>
                <w:sz w:val="20"/>
                <w:szCs w:val="20"/>
              </w:rPr>
              <w:tab/>
              <w:t>Množství přímě RE+ v 2. čtvrt – mFRR pro násl. čtvrt</w:t>
            </w:r>
          </w:p>
          <w:p w14:paraId="638821C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DV35</w:t>
            </w:r>
            <w:r w:rsidRPr="009A788D">
              <w:rPr>
                <w:sz w:val="20"/>
                <w:szCs w:val="20"/>
              </w:rPr>
              <w:tab/>
              <w:t>Množství přímě RE+ v 3. čtvrt – mFRR pro násl. čtvrt</w:t>
            </w:r>
          </w:p>
          <w:p w14:paraId="7884F27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DV45</w:t>
            </w:r>
            <w:r w:rsidRPr="009A788D">
              <w:rPr>
                <w:sz w:val="20"/>
                <w:szCs w:val="20"/>
              </w:rPr>
              <w:tab/>
              <w:t>Množství přímě RE+ v 4. čtvrt – mFRR pro násl. čtvrt</w:t>
            </w:r>
          </w:p>
          <w:p w14:paraId="1F57706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DV16</w:t>
            </w:r>
            <w:r w:rsidRPr="009A788D">
              <w:rPr>
                <w:sz w:val="20"/>
                <w:szCs w:val="20"/>
              </w:rPr>
              <w:tab/>
              <w:t>Množství přímě RE- v 1. čtvrt – mFRR pro násl. čtvrt</w:t>
            </w:r>
          </w:p>
          <w:p w14:paraId="7880659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DV26</w:t>
            </w:r>
            <w:r w:rsidRPr="009A788D">
              <w:rPr>
                <w:sz w:val="20"/>
                <w:szCs w:val="20"/>
              </w:rPr>
              <w:tab/>
              <w:t>Množství přímě RE- v 2. čtvrt – mFRR pro násl. Čtvrt</w:t>
            </w:r>
          </w:p>
          <w:p w14:paraId="70C6AFA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DV36</w:t>
            </w:r>
            <w:r w:rsidRPr="009A788D">
              <w:rPr>
                <w:sz w:val="20"/>
                <w:szCs w:val="20"/>
              </w:rPr>
              <w:tab/>
              <w:t>Množství přímě RE- v 3. čtvrt – mFRR pro násl. čtvrt</w:t>
            </w:r>
          </w:p>
          <w:p w14:paraId="114D19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DV46</w:t>
            </w:r>
            <w:r w:rsidRPr="009A788D">
              <w:rPr>
                <w:sz w:val="20"/>
                <w:szCs w:val="20"/>
              </w:rPr>
              <w:tab/>
              <w:t>Množství přímě RE- v 4. čtvrt – mFRR pro násl. čtvrt</w:t>
            </w:r>
          </w:p>
          <w:p w14:paraId="55DBAF2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DV17</w:t>
            </w:r>
            <w:r w:rsidRPr="009A788D">
              <w:rPr>
                <w:sz w:val="20"/>
                <w:szCs w:val="20"/>
              </w:rPr>
              <w:tab/>
              <w:t>Množství přímé RE+ v 1. čtvrt – mFRR pro před. čtvrt</w:t>
            </w:r>
          </w:p>
          <w:p w14:paraId="67DBB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DV27</w:t>
            </w:r>
            <w:r w:rsidRPr="009A788D">
              <w:rPr>
                <w:sz w:val="20"/>
                <w:szCs w:val="20"/>
              </w:rPr>
              <w:tab/>
              <w:t>Množství přímé RE+ v 2. čtvrt – mFRR pro před. čtvrt</w:t>
            </w:r>
          </w:p>
          <w:p w14:paraId="73A283B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DV37</w:t>
            </w:r>
            <w:r w:rsidRPr="009A788D">
              <w:rPr>
                <w:sz w:val="20"/>
                <w:szCs w:val="20"/>
              </w:rPr>
              <w:tab/>
              <w:t>Množství přímé RE+ v 3. čtvrt – mFRR pro před. čtvrt</w:t>
            </w:r>
          </w:p>
          <w:p w14:paraId="3CA3AF3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DV47</w:t>
            </w:r>
            <w:r w:rsidRPr="009A788D">
              <w:rPr>
                <w:sz w:val="20"/>
                <w:szCs w:val="20"/>
              </w:rPr>
              <w:tab/>
              <w:t>Množství přímé RE+ v 4. čtvrt – mFRR pro před. čtvrt</w:t>
            </w:r>
          </w:p>
          <w:p w14:paraId="6E8693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DV18</w:t>
            </w:r>
            <w:r w:rsidRPr="009A788D">
              <w:rPr>
                <w:sz w:val="20"/>
                <w:szCs w:val="20"/>
              </w:rPr>
              <w:tab/>
              <w:t>Množství přímé RE- v 1. čtvrt – mFRR pro před. čtvrt</w:t>
            </w:r>
          </w:p>
          <w:p w14:paraId="3BE8798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DV28</w:t>
            </w:r>
            <w:r w:rsidRPr="009A788D">
              <w:rPr>
                <w:sz w:val="20"/>
                <w:szCs w:val="20"/>
              </w:rPr>
              <w:tab/>
              <w:t>Množství přímé RE- v 2. čtvrt – mFRR pro před. čtvrt</w:t>
            </w:r>
          </w:p>
          <w:p w14:paraId="6089F1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DV38</w:t>
            </w:r>
            <w:r w:rsidRPr="009A788D">
              <w:rPr>
                <w:sz w:val="20"/>
                <w:szCs w:val="20"/>
              </w:rPr>
              <w:tab/>
              <w:t>Množství přímé RE- v 3. čtvrt – mFRR pro před. čtvrt</w:t>
            </w:r>
          </w:p>
          <w:p w14:paraId="270858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DV48</w:t>
            </w:r>
            <w:r w:rsidRPr="009A788D">
              <w:rPr>
                <w:sz w:val="20"/>
                <w:szCs w:val="20"/>
              </w:rPr>
              <w:tab/>
              <w:t>Množství přímé RE- v 4. čtvrt – mFRR pro před. čtvrt</w:t>
            </w:r>
          </w:p>
          <w:p w14:paraId="06362A3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DV09</w:t>
            </w:r>
            <w:r w:rsidRPr="009A788D">
              <w:rPr>
                <w:sz w:val="20"/>
                <w:szCs w:val="20"/>
              </w:rPr>
              <w:tab/>
              <w:t>Množství příme aktivace RE+ mFRR nekvalita</w:t>
            </w:r>
          </w:p>
          <w:p w14:paraId="66FF46A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DV00</w:t>
            </w:r>
            <w:r w:rsidRPr="009A788D">
              <w:rPr>
                <w:sz w:val="20"/>
                <w:szCs w:val="20"/>
              </w:rPr>
              <w:tab/>
              <w:t>Množství příme aktivace RE- mFRR nekvalita</w:t>
            </w:r>
          </w:p>
          <w:p w14:paraId="6A46E6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DP11</w:t>
            </w:r>
            <w:r w:rsidRPr="009A788D">
              <w:rPr>
                <w:sz w:val="20"/>
                <w:szCs w:val="20"/>
              </w:rPr>
              <w:tab/>
              <w:t>Cena přímé aktivace RE+ mFRR pro ČR v 1. čtvrthodině</w:t>
            </w:r>
          </w:p>
          <w:p w14:paraId="3CF89D2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DP21</w:t>
            </w:r>
            <w:r w:rsidRPr="009A788D">
              <w:rPr>
                <w:sz w:val="20"/>
                <w:szCs w:val="20"/>
              </w:rPr>
              <w:tab/>
              <w:t>Cena přímé aktivace RE+ mFRR pro ČR v 2. čtvrthodině</w:t>
            </w:r>
          </w:p>
          <w:p w14:paraId="28B15D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DP31</w:t>
            </w:r>
            <w:r w:rsidRPr="009A788D">
              <w:rPr>
                <w:sz w:val="20"/>
                <w:szCs w:val="20"/>
              </w:rPr>
              <w:tab/>
              <w:t>Cena přímé aktivace RE+ mFRR pro ČR v 3. čtvrthodině</w:t>
            </w:r>
          </w:p>
          <w:p w14:paraId="37626E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DP41</w:t>
            </w:r>
            <w:r w:rsidRPr="009A788D">
              <w:rPr>
                <w:sz w:val="20"/>
                <w:szCs w:val="20"/>
              </w:rPr>
              <w:tab/>
              <w:t>Cena přímé aktivace RE+ mFRR pro ČR v 4. čtvrthodině</w:t>
            </w:r>
          </w:p>
          <w:p w14:paraId="563777A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DP12</w:t>
            </w:r>
            <w:r w:rsidRPr="009A788D">
              <w:rPr>
                <w:sz w:val="20"/>
                <w:szCs w:val="20"/>
              </w:rPr>
              <w:tab/>
              <w:t>Cena přímé aktivace RE- mFRR pro ČR v 1. čtvrthodině</w:t>
            </w:r>
          </w:p>
          <w:p w14:paraId="28F71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DP22</w:t>
            </w:r>
            <w:r w:rsidRPr="009A788D">
              <w:rPr>
                <w:sz w:val="20"/>
                <w:szCs w:val="20"/>
              </w:rPr>
              <w:tab/>
              <w:t>Cena přímé aktivace RE- mFRR pro ČR v 2. čtvrthodině</w:t>
            </w:r>
          </w:p>
          <w:p w14:paraId="2A138B9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DP32</w:t>
            </w:r>
            <w:r w:rsidRPr="009A788D">
              <w:rPr>
                <w:sz w:val="20"/>
                <w:szCs w:val="20"/>
              </w:rPr>
              <w:tab/>
              <w:t>Cena přímé aktivace RE- mFRR pro ČR v 3. čtvrthodině</w:t>
            </w:r>
          </w:p>
          <w:p w14:paraId="4ADDE86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DP42</w:t>
            </w:r>
            <w:r w:rsidRPr="009A788D">
              <w:rPr>
                <w:sz w:val="20"/>
                <w:szCs w:val="20"/>
              </w:rPr>
              <w:tab/>
              <w:t>Cena přímé aktivace RE- mFRR pro ČR v 4. čtvrthodině</w:t>
            </w:r>
          </w:p>
          <w:p w14:paraId="3E2AAAF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DP13</w:t>
            </w:r>
            <w:r w:rsidRPr="009A788D">
              <w:rPr>
                <w:sz w:val="20"/>
                <w:szCs w:val="20"/>
              </w:rPr>
              <w:tab/>
              <w:t>Cena přímé aktivace RE+ mFRR Zahraničí v 1. čtvrthodině</w:t>
            </w:r>
          </w:p>
          <w:p w14:paraId="05EE7C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DP23</w:t>
            </w:r>
            <w:r w:rsidRPr="009A788D">
              <w:rPr>
                <w:sz w:val="20"/>
                <w:szCs w:val="20"/>
              </w:rPr>
              <w:tab/>
              <w:t>Cena přímé aktivace RE+ mFRR Zahraničí v 2. čtvrthodině</w:t>
            </w:r>
          </w:p>
          <w:p w14:paraId="29269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DP33</w:t>
            </w:r>
            <w:r w:rsidRPr="009A788D">
              <w:rPr>
                <w:sz w:val="20"/>
                <w:szCs w:val="20"/>
              </w:rPr>
              <w:tab/>
              <w:t>Cena přímé aktivace RE+ mFRR Zahraničí v 3. čtvrthodině</w:t>
            </w:r>
          </w:p>
          <w:p w14:paraId="48B89C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DP43</w:t>
            </w:r>
            <w:r w:rsidRPr="009A788D">
              <w:rPr>
                <w:sz w:val="20"/>
                <w:szCs w:val="20"/>
              </w:rPr>
              <w:tab/>
              <w:t>Cena přímé aktivace RE+ mFRR Zahraničí v 4. čtvrthodině</w:t>
            </w:r>
          </w:p>
          <w:p w14:paraId="6D50AF0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DP14</w:t>
            </w:r>
            <w:r w:rsidRPr="009A788D">
              <w:rPr>
                <w:sz w:val="20"/>
                <w:szCs w:val="20"/>
              </w:rPr>
              <w:tab/>
              <w:t>Cena přímé aktivace RE- mFRR Zahraničí v 1. čtvrthodině</w:t>
            </w:r>
          </w:p>
          <w:p w14:paraId="4B5697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DP24</w:t>
            </w:r>
            <w:r w:rsidRPr="009A788D">
              <w:rPr>
                <w:sz w:val="20"/>
                <w:szCs w:val="20"/>
              </w:rPr>
              <w:tab/>
              <w:t>Cena přímé aktivace RE- mFRR Zahraničí v 2. čtvrthodině</w:t>
            </w:r>
          </w:p>
          <w:p w14:paraId="53F81C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DP34</w:t>
            </w:r>
            <w:r w:rsidRPr="009A788D">
              <w:rPr>
                <w:sz w:val="20"/>
                <w:szCs w:val="20"/>
              </w:rPr>
              <w:tab/>
              <w:t>Cena přímé aktivace RE- mFRR Zahraničí v 3. čtvrthodině</w:t>
            </w:r>
          </w:p>
          <w:p w14:paraId="706E046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DP44</w:t>
            </w:r>
            <w:r w:rsidRPr="009A788D">
              <w:rPr>
                <w:sz w:val="20"/>
                <w:szCs w:val="20"/>
              </w:rPr>
              <w:tab/>
              <w:t>Cena přímé aktivace RE- mFRR Zahraničí v 4. čtvrthodině</w:t>
            </w:r>
          </w:p>
          <w:p w14:paraId="47ACCA8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DP15</w:t>
            </w:r>
            <w:r w:rsidRPr="009A788D">
              <w:rPr>
                <w:sz w:val="20"/>
                <w:szCs w:val="20"/>
              </w:rPr>
              <w:tab/>
              <w:t>Cena příme RE+ v 1. čtvrt – mFRR pro násl. čtvrt</w:t>
            </w:r>
          </w:p>
          <w:p w14:paraId="4AE34DE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DP25</w:t>
            </w:r>
            <w:r w:rsidRPr="009A788D">
              <w:rPr>
                <w:sz w:val="20"/>
                <w:szCs w:val="20"/>
              </w:rPr>
              <w:tab/>
              <w:t>Cena příme RE+ v 2. čtvrt – mFRR pro násl. čtvrt</w:t>
            </w:r>
          </w:p>
          <w:p w14:paraId="0D315A9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DP35</w:t>
            </w:r>
            <w:r w:rsidRPr="009A788D">
              <w:rPr>
                <w:sz w:val="20"/>
                <w:szCs w:val="20"/>
              </w:rPr>
              <w:tab/>
              <w:t>Cena příme RE+ v 3. čtvrt – mFRR pro násl. čtvrt</w:t>
            </w:r>
          </w:p>
          <w:p w14:paraId="396DE0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DP45</w:t>
            </w:r>
            <w:r w:rsidRPr="009A788D">
              <w:rPr>
                <w:sz w:val="20"/>
                <w:szCs w:val="20"/>
              </w:rPr>
              <w:tab/>
              <w:t>Cena příme RE+ v 4. čtvrt – mFRR pro násl. čtvrt</w:t>
            </w:r>
          </w:p>
          <w:p w14:paraId="474B43F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DP16</w:t>
            </w:r>
            <w:r w:rsidRPr="009A788D">
              <w:rPr>
                <w:sz w:val="20"/>
                <w:szCs w:val="20"/>
              </w:rPr>
              <w:tab/>
              <w:t>Cena příme RE- v 1. čtvrt – mFRR pro násl. čtvrt</w:t>
            </w:r>
          </w:p>
          <w:p w14:paraId="2D7AC8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DP26</w:t>
            </w:r>
            <w:r w:rsidRPr="009A788D">
              <w:rPr>
                <w:sz w:val="20"/>
                <w:szCs w:val="20"/>
              </w:rPr>
              <w:tab/>
              <w:t>Cena příme RE- v 2. čtvrt – mFRR pro násl. čtvrt</w:t>
            </w:r>
          </w:p>
          <w:p w14:paraId="5A6011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DP36</w:t>
            </w:r>
            <w:r w:rsidRPr="009A788D">
              <w:rPr>
                <w:sz w:val="20"/>
                <w:szCs w:val="20"/>
              </w:rPr>
              <w:tab/>
              <w:t>Cena příme RE- v 3. čtvrt – mFRR pro násl. čtvrt</w:t>
            </w:r>
          </w:p>
          <w:p w14:paraId="32947F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DP46</w:t>
            </w:r>
            <w:r w:rsidRPr="009A788D">
              <w:rPr>
                <w:sz w:val="20"/>
                <w:szCs w:val="20"/>
              </w:rPr>
              <w:tab/>
              <w:t>Cena příme RE- v 4. čtvrt – mFRR pro násl. čtvrt</w:t>
            </w:r>
          </w:p>
          <w:p w14:paraId="05F04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DP17</w:t>
            </w:r>
            <w:r w:rsidRPr="009A788D">
              <w:rPr>
                <w:sz w:val="20"/>
                <w:szCs w:val="20"/>
              </w:rPr>
              <w:tab/>
              <w:t>Cena příme RE+ v 1. čtvrt – mFRR pro předch. čtvrt</w:t>
            </w:r>
          </w:p>
          <w:p w14:paraId="6ED078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DP27</w:t>
            </w:r>
            <w:r w:rsidRPr="009A788D">
              <w:rPr>
                <w:sz w:val="20"/>
                <w:szCs w:val="20"/>
              </w:rPr>
              <w:tab/>
              <w:t>Cena příme RE+ v 2. čtvrt – mFRR pro předch. čtvrt</w:t>
            </w:r>
          </w:p>
          <w:p w14:paraId="4EA4ED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DP37</w:t>
            </w:r>
            <w:r w:rsidRPr="009A788D">
              <w:rPr>
                <w:sz w:val="20"/>
                <w:szCs w:val="20"/>
              </w:rPr>
              <w:tab/>
              <w:t>Cena příme RE+ v 3. čtvrt – mFRR pro předch. čtvrt</w:t>
            </w:r>
          </w:p>
          <w:p w14:paraId="28366B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DP47</w:t>
            </w:r>
            <w:r w:rsidRPr="009A788D">
              <w:rPr>
                <w:sz w:val="20"/>
                <w:szCs w:val="20"/>
              </w:rPr>
              <w:tab/>
              <w:t>Cena příme RE+ v 4. čtvrt – mFRR pro předch. čtvrt</w:t>
            </w:r>
          </w:p>
          <w:p w14:paraId="4AB9CC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DP18</w:t>
            </w:r>
            <w:r w:rsidRPr="009A788D">
              <w:rPr>
                <w:sz w:val="20"/>
                <w:szCs w:val="20"/>
              </w:rPr>
              <w:tab/>
              <w:t>Cena příme RE- v 1. čtvrt – mFRR pro předch. čtvrt</w:t>
            </w:r>
          </w:p>
          <w:p w14:paraId="54EA049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DP28</w:t>
            </w:r>
            <w:r w:rsidRPr="009A788D">
              <w:rPr>
                <w:sz w:val="20"/>
                <w:szCs w:val="20"/>
              </w:rPr>
              <w:tab/>
              <w:t>Cena příme RE- v 2. čtvrt – mFRR pro předch. čtvrt</w:t>
            </w:r>
          </w:p>
          <w:p w14:paraId="30BEB8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DP38</w:t>
            </w:r>
            <w:r w:rsidRPr="009A788D">
              <w:rPr>
                <w:sz w:val="20"/>
                <w:szCs w:val="20"/>
              </w:rPr>
              <w:tab/>
              <w:t>Cena příme RE- v 3. čtvrt – mFRR pro předch. čtvrt</w:t>
            </w:r>
          </w:p>
          <w:p w14:paraId="1FB9B1D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DP48</w:t>
            </w:r>
            <w:r w:rsidRPr="009A788D">
              <w:rPr>
                <w:sz w:val="20"/>
                <w:szCs w:val="20"/>
              </w:rPr>
              <w:tab/>
              <w:t>Cena příme RE- v 4. čtvrt – mFRR pro předch. čtvrt</w:t>
            </w:r>
          </w:p>
          <w:p w14:paraId="31E851A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DP09</w:t>
            </w:r>
            <w:r w:rsidRPr="009A788D">
              <w:rPr>
                <w:sz w:val="20"/>
                <w:szCs w:val="20"/>
              </w:rPr>
              <w:tab/>
              <w:t>Cena příme aktivace RE+ mFRR nekvalita</w:t>
            </w:r>
          </w:p>
          <w:p w14:paraId="389272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DP00</w:t>
            </w:r>
            <w:r w:rsidRPr="009A788D">
              <w:rPr>
                <w:sz w:val="20"/>
                <w:szCs w:val="20"/>
              </w:rPr>
              <w:tab/>
              <w:t>Cena příme aktivace RE- mFRR nekvalita</w:t>
            </w:r>
          </w:p>
          <w:p w14:paraId="653E8C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EV01</w:t>
            </w:r>
            <w:r w:rsidRPr="009A788D">
              <w:rPr>
                <w:sz w:val="20"/>
                <w:szCs w:val="20"/>
              </w:rPr>
              <w:tab/>
              <w:t>Množství RE+ přeshraniční výpomoci</w:t>
            </w:r>
          </w:p>
          <w:p w14:paraId="2B96B2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EV11</w:t>
            </w:r>
            <w:r w:rsidRPr="009A788D">
              <w:rPr>
                <w:sz w:val="20"/>
                <w:szCs w:val="20"/>
              </w:rPr>
              <w:tab/>
              <w:t>Množství RE+ přeshraniční výpomoci v 1. čtvrthodině</w:t>
            </w:r>
          </w:p>
          <w:p w14:paraId="4F484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EV21</w:t>
            </w:r>
            <w:r w:rsidRPr="009A788D">
              <w:rPr>
                <w:sz w:val="20"/>
                <w:szCs w:val="20"/>
              </w:rPr>
              <w:tab/>
              <w:t>Množství RE+ přeshraniční výpomoci v 2. čtvrthodině</w:t>
            </w:r>
          </w:p>
          <w:p w14:paraId="22FD50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EV31</w:t>
            </w:r>
            <w:r w:rsidRPr="009A788D">
              <w:rPr>
                <w:sz w:val="20"/>
                <w:szCs w:val="20"/>
              </w:rPr>
              <w:tab/>
              <w:t>Množství RE+ přeshraniční výpomoci v 3. čtvrthodině</w:t>
            </w:r>
          </w:p>
          <w:p w14:paraId="6B0A12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EV41</w:t>
            </w:r>
            <w:r w:rsidRPr="009A788D">
              <w:rPr>
                <w:sz w:val="20"/>
                <w:szCs w:val="20"/>
              </w:rPr>
              <w:tab/>
              <w:t>Množství RE+ přeshraniční výpomoci v 4. čtvrthodině</w:t>
            </w:r>
          </w:p>
          <w:p w14:paraId="7C7615D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EV02</w:t>
            </w:r>
            <w:r w:rsidRPr="009A788D">
              <w:rPr>
                <w:sz w:val="20"/>
                <w:szCs w:val="20"/>
              </w:rPr>
              <w:tab/>
              <w:t>Množství RE- přeshraniční výpomoci</w:t>
            </w:r>
          </w:p>
          <w:p w14:paraId="5931C8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EV12</w:t>
            </w:r>
            <w:r w:rsidRPr="009A788D">
              <w:rPr>
                <w:sz w:val="20"/>
                <w:szCs w:val="20"/>
              </w:rPr>
              <w:tab/>
              <w:t>Množství RE- přeshraniční výpomoci v 1. čtvrthodině</w:t>
            </w:r>
          </w:p>
          <w:p w14:paraId="65E4E0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EV22</w:t>
            </w:r>
            <w:r w:rsidRPr="009A788D">
              <w:rPr>
                <w:sz w:val="20"/>
                <w:szCs w:val="20"/>
              </w:rPr>
              <w:tab/>
              <w:t>Množství RE- přeshraniční výpomoci v 2. čtvrthodině</w:t>
            </w:r>
          </w:p>
          <w:p w14:paraId="188AB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EV32</w:t>
            </w:r>
            <w:r w:rsidRPr="009A788D">
              <w:rPr>
                <w:sz w:val="20"/>
                <w:szCs w:val="20"/>
              </w:rPr>
              <w:tab/>
              <w:t>Množství RE- přeshraniční výpomoci v 3. čtvrthodině</w:t>
            </w:r>
          </w:p>
          <w:p w14:paraId="1BD2A34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EV42</w:t>
            </w:r>
            <w:r w:rsidRPr="009A788D">
              <w:rPr>
                <w:sz w:val="20"/>
                <w:szCs w:val="20"/>
              </w:rPr>
              <w:tab/>
              <w:t>Množství RE- přeshraniční výpomoci v 4. čtvrthodině</w:t>
            </w:r>
          </w:p>
          <w:p w14:paraId="7ACE33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EP01</w:t>
            </w:r>
            <w:r w:rsidRPr="009A788D">
              <w:rPr>
                <w:sz w:val="20"/>
                <w:szCs w:val="20"/>
              </w:rPr>
              <w:tab/>
              <w:t>Cena RE+ přeshraniční výpomoci</w:t>
            </w:r>
          </w:p>
          <w:p w14:paraId="53903BD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EP11</w:t>
            </w:r>
            <w:r w:rsidRPr="009A788D">
              <w:rPr>
                <w:sz w:val="20"/>
                <w:szCs w:val="20"/>
              </w:rPr>
              <w:tab/>
              <w:t>Cena RE+ přeshraniční výpomoci v 1. čtvrthodině</w:t>
            </w:r>
          </w:p>
          <w:p w14:paraId="5F55A0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EP21</w:t>
            </w:r>
            <w:r w:rsidRPr="009A788D">
              <w:rPr>
                <w:sz w:val="20"/>
                <w:szCs w:val="20"/>
              </w:rPr>
              <w:tab/>
              <w:t>Cena RE+ přeshraniční výpomoci v 2. čtvrthodině</w:t>
            </w:r>
          </w:p>
          <w:p w14:paraId="730D24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EP31</w:t>
            </w:r>
            <w:r w:rsidRPr="009A788D">
              <w:rPr>
                <w:sz w:val="20"/>
                <w:szCs w:val="20"/>
              </w:rPr>
              <w:tab/>
              <w:t>Cena RE+ přeshraniční výpomoci v 3. čtvrthodině</w:t>
            </w:r>
          </w:p>
          <w:p w14:paraId="5A3C7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EP41</w:t>
            </w:r>
            <w:r w:rsidRPr="009A788D">
              <w:rPr>
                <w:sz w:val="20"/>
                <w:szCs w:val="20"/>
              </w:rPr>
              <w:tab/>
              <w:t>Cena RE+ přeshraniční výpomoci v 4. čtvrthodině</w:t>
            </w:r>
          </w:p>
          <w:p w14:paraId="5CEB1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EP02</w:t>
            </w:r>
            <w:r w:rsidRPr="009A788D">
              <w:rPr>
                <w:sz w:val="20"/>
                <w:szCs w:val="20"/>
              </w:rPr>
              <w:tab/>
              <w:t>Cena RE- přeshraniční výpomoci</w:t>
            </w:r>
          </w:p>
          <w:p w14:paraId="4297B8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EP12</w:t>
            </w:r>
            <w:r w:rsidRPr="009A788D">
              <w:rPr>
                <w:sz w:val="20"/>
                <w:szCs w:val="20"/>
              </w:rPr>
              <w:tab/>
              <w:t>Cena RE- přeshraniční výpomoci v 1. čtvrthodině</w:t>
            </w:r>
          </w:p>
          <w:p w14:paraId="51901B4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EP22</w:t>
            </w:r>
            <w:r w:rsidRPr="009A788D">
              <w:rPr>
                <w:sz w:val="20"/>
                <w:szCs w:val="20"/>
              </w:rPr>
              <w:tab/>
              <w:t>Cena RE- přeshraniční výpomoci v 2. čtvrthodině</w:t>
            </w:r>
          </w:p>
          <w:p w14:paraId="2073E1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EP32</w:t>
            </w:r>
            <w:r w:rsidRPr="009A788D">
              <w:rPr>
                <w:sz w:val="20"/>
                <w:szCs w:val="20"/>
              </w:rPr>
              <w:tab/>
              <w:t>Cena RE- přeshraniční výpomoci v 3. čtvrthodině</w:t>
            </w:r>
          </w:p>
          <w:p w14:paraId="18AAD30A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EP42</w:t>
            </w:r>
            <w:r w:rsidRPr="009A788D">
              <w:rPr>
                <w:sz w:val="20"/>
                <w:szCs w:val="20"/>
              </w:rPr>
              <w:tab/>
              <w:t>Cena RE- přeshraniční výpomoci v 4. čtvrthodině</w:t>
            </w:r>
          </w:p>
        </w:tc>
        <w:tc>
          <w:tcPr>
            <w:tcW w:w="787" w:type="dxa"/>
          </w:tcPr>
          <w:p w14:paraId="6C6EDE61" w14:textId="77777777" w:rsidR="009A788D" w:rsidRDefault="009A78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V1.70</w:t>
            </w:r>
          </w:p>
        </w:tc>
      </w:tr>
      <w:tr w:rsidR="009A788D" w14:paraId="0FAFBD93" w14:textId="77777777" w:rsidTr="007521BA">
        <w:trPr>
          <w:trHeight w:val="255"/>
        </w:trPr>
        <w:tc>
          <w:tcPr>
            <w:tcW w:w="1139" w:type="dxa"/>
          </w:tcPr>
          <w:p w14:paraId="24760CB4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10.2.2022</w:t>
            </w:r>
          </w:p>
        </w:tc>
        <w:tc>
          <w:tcPr>
            <w:tcW w:w="7146" w:type="dxa"/>
          </w:tcPr>
          <w:p w14:paraId="5FD219A6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rozšíření enumerace atributu </w:t>
            </w:r>
            <w:r w:rsidRPr="00163328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1A2EE15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MAR</w:t>
            </w:r>
            <w:r w:rsidRPr="009A788D">
              <w:rPr>
                <w:sz w:val="20"/>
                <w:szCs w:val="20"/>
              </w:rPr>
              <w:tab/>
              <w:t>Virtuální OPM mFRR pro MARI (použití pouze pro PPS)</w:t>
            </w:r>
          </w:p>
          <w:p w14:paraId="138810B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PIC</w:t>
            </w:r>
            <w:r w:rsidRPr="009A788D">
              <w:rPr>
                <w:sz w:val="20"/>
                <w:szCs w:val="20"/>
              </w:rPr>
              <w:tab/>
              <w:t>Virtuální OPM aFRR pro PICASSO (použití pouze pro PPS)</w:t>
            </w:r>
          </w:p>
          <w:p w14:paraId="65F5055B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GCC</w:t>
            </w:r>
            <w:r w:rsidRPr="009A788D">
              <w:rPr>
                <w:sz w:val="20"/>
                <w:szCs w:val="20"/>
              </w:rPr>
              <w:tab/>
              <w:t>Přeshraniční výpomoc</w:t>
            </w:r>
          </w:p>
        </w:tc>
        <w:tc>
          <w:tcPr>
            <w:tcW w:w="787" w:type="dxa"/>
          </w:tcPr>
          <w:p w14:paraId="03DB5099" w14:textId="77777777" w:rsidR="009A788D" w:rsidRPr="009A788D" w:rsidRDefault="009A788D" w:rsidP="00C0078D">
            <w:pPr>
              <w:pStyle w:val="TableNormal1"/>
              <w:jc w:val="center"/>
              <w:rPr>
                <w:iCs/>
              </w:rPr>
            </w:pPr>
            <w:r w:rsidRPr="009A788D">
              <w:rPr>
                <w:iCs/>
              </w:rPr>
              <w:lastRenderedPageBreak/>
              <w:t>V1.70</w:t>
            </w:r>
          </w:p>
        </w:tc>
      </w:tr>
      <w:tr w:rsidR="00A05EE2" w14:paraId="2F2BDC82" w14:textId="77777777" w:rsidTr="007521BA">
        <w:trPr>
          <w:trHeight w:val="255"/>
        </w:trPr>
        <w:tc>
          <w:tcPr>
            <w:tcW w:w="1139" w:type="dxa"/>
          </w:tcPr>
          <w:p w14:paraId="64086886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319EB865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</w:t>
            </w:r>
            <w:r w:rsidR="00163328">
              <w:rPr>
                <w:sz w:val="20"/>
                <w:szCs w:val="20"/>
              </w:rPr>
              <w:t>á</w:t>
            </w:r>
            <w:r>
              <w:rPr>
                <w:sz w:val="20"/>
                <w:szCs w:val="20"/>
              </w:rPr>
              <w:t xml:space="preserve">vy ISOTEDATA – rozšíření enumerace </w:t>
            </w:r>
            <w:r w:rsidR="00163328">
              <w:rPr>
                <w:sz w:val="20"/>
                <w:szCs w:val="20"/>
              </w:rPr>
              <w:t>atributu</w:t>
            </w:r>
            <w:r w:rsidR="00163328" w:rsidRPr="00163328">
              <w:rPr>
                <w:i/>
                <w:sz w:val="20"/>
                <w:szCs w:val="20"/>
              </w:rPr>
              <w:t xml:space="preserve"> profile-role </w:t>
            </w:r>
            <w:r w:rsidR="00163328">
              <w:rPr>
                <w:sz w:val="20"/>
                <w:szCs w:val="20"/>
              </w:rPr>
              <w:t xml:space="preserve">elementu </w:t>
            </w:r>
            <w:r w:rsidR="00163328" w:rsidRPr="00163328">
              <w:rPr>
                <w:i/>
                <w:sz w:val="20"/>
                <w:szCs w:val="20"/>
              </w:rPr>
              <w:t xml:space="preserve">ProfileData </w:t>
            </w:r>
            <w:r w:rsidR="00163328">
              <w:rPr>
                <w:sz w:val="20"/>
                <w:szCs w:val="20"/>
              </w:rPr>
              <w:t>o enumeraci:</w:t>
            </w:r>
          </w:p>
          <w:p w14:paraId="3114BAC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-XC75 až XC93</w:t>
            </w:r>
          </w:p>
          <w:p w14:paraId="034D639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XP75 až XP93</w:t>
            </w:r>
          </w:p>
        </w:tc>
        <w:tc>
          <w:tcPr>
            <w:tcW w:w="787" w:type="dxa"/>
          </w:tcPr>
          <w:p w14:paraId="4AF18944" w14:textId="77777777" w:rsidR="00A05EE2" w:rsidRPr="009A788D" w:rsidRDefault="00A05EE2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163328" w14:paraId="0D6D4B68" w14:textId="77777777" w:rsidTr="007521BA">
        <w:trPr>
          <w:trHeight w:val="255"/>
        </w:trPr>
        <w:tc>
          <w:tcPr>
            <w:tcW w:w="1139" w:type="dxa"/>
          </w:tcPr>
          <w:p w14:paraId="40B739CC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50312764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zpráv:</w:t>
            </w:r>
          </w:p>
          <w:p w14:paraId="08C110D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SFVOTCONFDATA</w:t>
            </w:r>
          </w:p>
          <w:p w14:paraId="71AF6543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</w:t>
            </w:r>
          </w:p>
          <w:p w14:paraId="70CCA9C8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SFVOTBILLINGSUM</w:t>
            </w:r>
          </w:p>
          <w:p w14:paraId="769A53F7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</w:t>
            </w:r>
          </w:p>
          <w:p w14:paraId="199423BE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SFVOTCLAIMSUM</w:t>
            </w:r>
          </w:p>
          <w:p w14:paraId="632BF0FC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br/>
              <w:t>Rozšíření enumerace atributu</w:t>
            </w:r>
            <w:r w:rsidRPr="00163328"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7C8DFE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PC-</w:t>
            </w:r>
            <w:r w:rsidRPr="00163328">
              <w:rPr>
                <w:sz w:val="20"/>
                <w:szCs w:val="20"/>
              </w:rPr>
              <w:tab/>
              <w:t>Dodávka RE- z PICASSO</w:t>
            </w:r>
          </w:p>
          <w:p w14:paraId="604220B1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PC+</w:t>
            </w:r>
            <w:r w:rsidRPr="00163328">
              <w:rPr>
                <w:sz w:val="20"/>
                <w:szCs w:val="20"/>
              </w:rPr>
              <w:tab/>
              <w:t>Dodávka RE+ z PICASSO</w:t>
            </w:r>
          </w:p>
          <w:p w14:paraId="63ED119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MA-</w:t>
            </w:r>
            <w:r w:rsidRPr="00163328">
              <w:rPr>
                <w:sz w:val="20"/>
                <w:szCs w:val="20"/>
              </w:rPr>
              <w:tab/>
              <w:t>Dodávka RE- z MARI s plánovanou aktivací</w:t>
            </w:r>
          </w:p>
          <w:p w14:paraId="18C8F89F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MA+</w:t>
            </w:r>
            <w:r w:rsidRPr="00163328">
              <w:rPr>
                <w:sz w:val="20"/>
                <w:szCs w:val="20"/>
              </w:rPr>
              <w:tab/>
              <w:t>Dodávka RE+ z MARI s plánovanou aktivací</w:t>
            </w:r>
          </w:p>
          <w:p w14:paraId="70F69DA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MR-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  <w:p w14:paraId="400B5B8C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MR+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</w:tc>
        <w:tc>
          <w:tcPr>
            <w:tcW w:w="787" w:type="dxa"/>
          </w:tcPr>
          <w:p w14:paraId="0EC3ED25" w14:textId="77777777" w:rsidR="00163328" w:rsidRDefault="00163328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0E6B7B" w14:paraId="4A2B4830" w14:textId="77777777" w:rsidTr="007521BA">
        <w:trPr>
          <w:trHeight w:val="255"/>
        </w:trPr>
        <w:tc>
          <w:tcPr>
            <w:tcW w:w="1139" w:type="dxa"/>
          </w:tcPr>
          <w:p w14:paraId="34F299A4" w14:textId="77777777" w:rsidR="000E6B7B" w:rsidRDefault="000E6B7B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28.4.2022</w:t>
            </w:r>
          </w:p>
        </w:tc>
        <w:tc>
          <w:tcPr>
            <w:tcW w:w="7146" w:type="dxa"/>
          </w:tcPr>
          <w:p w14:paraId="59FCFFA5" w14:textId="77777777" w:rsidR="000E6B7B" w:rsidRDefault="000E6B7B" w:rsidP="000E6B7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rozšíření enumerace atributu</w:t>
            </w:r>
            <w:r w:rsidRPr="00EF597B">
              <w:rPr>
                <w:i/>
                <w:sz w:val="20"/>
                <w:szCs w:val="20"/>
              </w:rPr>
              <w:t xml:space="preserve"> rejection-reason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Data: </w:t>
            </w:r>
          </w:p>
          <w:p w14:paraId="59E83954" w14:textId="77777777" w:rsidR="000E6B7B" w:rsidRDefault="000E6B7B" w:rsidP="00163328">
            <w:pPr>
              <w:rPr>
                <w:sz w:val="20"/>
                <w:szCs w:val="20"/>
              </w:rPr>
            </w:pPr>
            <w:r w:rsidRPr="000E6B7B">
              <w:rPr>
                <w:sz w:val="20"/>
                <w:szCs w:val="20"/>
              </w:rPr>
              <w:t xml:space="preserve">06 </w:t>
            </w:r>
            <w:r w:rsidRPr="000E6B7B">
              <w:rPr>
                <w:sz w:val="20"/>
                <w:szCs w:val="20"/>
              </w:rPr>
              <w:tab/>
              <w:t xml:space="preserve">Negativní kontrola finančního zajištění nového SZ </w:t>
            </w:r>
          </w:p>
        </w:tc>
        <w:tc>
          <w:tcPr>
            <w:tcW w:w="787" w:type="dxa"/>
          </w:tcPr>
          <w:p w14:paraId="3CEC23EE" w14:textId="77777777" w:rsidR="000E6B7B" w:rsidRDefault="000E6B7B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V1.72</w:t>
            </w:r>
          </w:p>
        </w:tc>
      </w:tr>
      <w:tr w:rsidR="00C10634" w14:paraId="4EAF46E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97D3466" w14:textId="77777777" w:rsidR="00C10634" w:rsidRPr="00F25834" w:rsidRDefault="00C10634" w:rsidP="00617893">
            <w:r w:rsidRPr="00F25834">
              <w:t>27.5.2022</w:t>
            </w:r>
          </w:p>
        </w:tc>
        <w:tc>
          <w:tcPr>
            <w:tcW w:w="7146" w:type="dxa"/>
          </w:tcPr>
          <w:p w14:paraId="53501A86" w14:textId="77777777" w:rsidR="00C10634" w:rsidRPr="00F25834" w:rsidRDefault="00C10634" w:rsidP="00617893">
            <w:r>
              <w:t>Byla přidána nová definice zpráv ETSO</w:t>
            </w:r>
            <w:r w:rsidRPr="00F25834">
              <w:t>: capacity-document-ote-v3r0.xsd</w:t>
            </w:r>
          </w:p>
        </w:tc>
        <w:tc>
          <w:tcPr>
            <w:tcW w:w="787" w:type="dxa"/>
            <w:vMerge w:val="restart"/>
          </w:tcPr>
          <w:p w14:paraId="43166F0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V1.73</w:t>
            </w:r>
          </w:p>
        </w:tc>
      </w:tr>
      <w:tr w:rsidR="00C10634" w14:paraId="24D9AFFC" w14:textId="77777777" w:rsidTr="007521BA">
        <w:trPr>
          <w:trHeight w:val="255"/>
        </w:trPr>
        <w:tc>
          <w:tcPr>
            <w:tcW w:w="1139" w:type="dxa"/>
            <w:vMerge/>
          </w:tcPr>
          <w:p w14:paraId="353FC517" w14:textId="77777777" w:rsidR="00C10634" w:rsidRPr="00F25834" w:rsidRDefault="00C10634" w:rsidP="00617893"/>
        </w:tc>
        <w:tc>
          <w:tcPr>
            <w:tcW w:w="7146" w:type="dxa"/>
          </w:tcPr>
          <w:p w14:paraId="6A78CD88" w14:textId="77777777" w:rsidR="00C10634" w:rsidRDefault="00C10634" w:rsidP="00617893">
            <w:r>
              <w:t>Byla smazána definice zpráv ETSO</w:t>
            </w:r>
            <w:r w:rsidRPr="00F25834">
              <w:t>: capacity-document-v4r0.xsd</w:t>
            </w:r>
          </w:p>
        </w:tc>
        <w:tc>
          <w:tcPr>
            <w:tcW w:w="787" w:type="dxa"/>
            <w:vMerge/>
          </w:tcPr>
          <w:p w14:paraId="3771D3D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27207D" w14:paraId="30AC16BB" w14:textId="77777777" w:rsidTr="007521BA">
        <w:trPr>
          <w:trHeight w:val="255"/>
        </w:trPr>
        <w:tc>
          <w:tcPr>
            <w:tcW w:w="1139" w:type="dxa"/>
          </w:tcPr>
          <w:p w14:paraId="4E412333" w14:textId="77777777" w:rsidR="0027207D" w:rsidRPr="00F25834" w:rsidRDefault="00A13C91" w:rsidP="00617893">
            <w:r>
              <w:t>21.7.2022</w:t>
            </w:r>
          </w:p>
        </w:tc>
        <w:tc>
          <w:tcPr>
            <w:tcW w:w="7146" w:type="dxa"/>
          </w:tcPr>
          <w:p w14:paraId="33F02E66" w14:textId="77777777" w:rsidR="0027207D" w:rsidRDefault="0027207D" w:rsidP="00617893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2030D4DA" w14:textId="77777777" w:rsidR="0027207D" w:rsidRDefault="00A13C91" w:rsidP="00617893">
            <w:r>
              <w:t xml:space="preserve">02 - </w:t>
            </w:r>
            <w:r w:rsidRPr="00A13C91">
              <w:t>Podnikatel se sazbou DXXd</w:t>
            </w:r>
          </w:p>
          <w:p w14:paraId="0C6261DA" w14:textId="77777777" w:rsidR="00283FC1" w:rsidRDefault="00283FC1" w:rsidP="00617893">
            <w:r>
              <w:t>A byl také změněn popisek tohoto atributu:</w:t>
            </w:r>
          </w:p>
          <w:p w14:paraId="35509394" w14:textId="77777777" w:rsidR="00283FC1" w:rsidRDefault="00283FC1" w:rsidP="00617893">
            <w:r>
              <w:t>Identifikace typu předávacího místa</w:t>
            </w:r>
          </w:p>
        </w:tc>
        <w:tc>
          <w:tcPr>
            <w:tcW w:w="787" w:type="dxa"/>
          </w:tcPr>
          <w:p w14:paraId="6F3A751F" w14:textId="77777777" w:rsidR="0027207D" w:rsidRDefault="00A13C91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V1.74</w:t>
            </w:r>
          </w:p>
        </w:tc>
      </w:tr>
      <w:tr w:rsidR="007521BA" w14:paraId="6D171C56" w14:textId="77777777" w:rsidTr="007521BA">
        <w:trPr>
          <w:trHeight w:val="255"/>
        </w:trPr>
        <w:tc>
          <w:tcPr>
            <w:tcW w:w="1139" w:type="dxa"/>
          </w:tcPr>
          <w:p w14:paraId="54F0D022" w14:textId="77777777" w:rsidR="007521BA" w:rsidRDefault="007521BA" w:rsidP="00617893">
            <w:r>
              <w:t>26.10.2022</w:t>
            </w:r>
          </w:p>
        </w:tc>
        <w:tc>
          <w:tcPr>
            <w:tcW w:w="7146" w:type="dxa"/>
          </w:tcPr>
          <w:p w14:paraId="356D9E24" w14:textId="77777777" w:rsidR="007521BA" w:rsidRDefault="007521BA" w:rsidP="007521BA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4958933C" w14:textId="77777777" w:rsidR="007521BA" w:rsidRDefault="007521BA" w:rsidP="007521BA">
            <w:r>
              <w:t>03 - Odběrné místo pro napájení prostředků elektrické trakce</w:t>
            </w:r>
          </w:p>
          <w:p w14:paraId="66153B90" w14:textId="77777777" w:rsidR="007521BA" w:rsidRDefault="007521BA" w:rsidP="00617893"/>
        </w:tc>
        <w:tc>
          <w:tcPr>
            <w:tcW w:w="787" w:type="dxa"/>
          </w:tcPr>
          <w:p w14:paraId="579AEA30" w14:textId="77777777" w:rsidR="007521BA" w:rsidRDefault="007521BA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V1.75</w:t>
            </w:r>
          </w:p>
        </w:tc>
      </w:tr>
      <w:tr w:rsidR="000B4820" w14:paraId="31ABBA9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2AA6F479" w14:textId="77777777" w:rsidR="000B4820" w:rsidRDefault="000B4820" w:rsidP="00617893">
            <w:r>
              <w:t>30.11.2022</w:t>
            </w:r>
          </w:p>
        </w:tc>
        <w:tc>
          <w:tcPr>
            <w:tcW w:w="7146" w:type="dxa"/>
          </w:tcPr>
          <w:p w14:paraId="61FD88B7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chs-reason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5672CE9D" w14:textId="77777777" w:rsidR="000B4820" w:rsidRDefault="000B4820" w:rsidP="00AB3387">
            <w:r>
              <w:t>R0 – Zahájení dodávek do OM nově připojeného zákazníka v režimu DPI</w:t>
            </w:r>
          </w:p>
          <w:p w14:paraId="0D6D39BA" w14:textId="77777777" w:rsidR="000B4820" w:rsidRDefault="000B4820" w:rsidP="007521BA">
            <w:r>
              <w:t>S5 – Zahájení dodávek do OPM po DPI</w:t>
            </w:r>
          </w:p>
        </w:tc>
        <w:tc>
          <w:tcPr>
            <w:tcW w:w="787" w:type="dxa"/>
            <w:vMerge w:val="restart"/>
          </w:tcPr>
          <w:p w14:paraId="324C3C2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V1.76</w:t>
            </w:r>
          </w:p>
        </w:tc>
      </w:tr>
      <w:tr w:rsidR="000B4820" w14:paraId="1C2878F0" w14:textId="77777777" w:rsidTr="007521BA">
        <w:trPr>
          <w:trHeight w:val="255"/>
        </w:trPr>
        <w:tc>
          <w:tcPr>
            <w:tcW w:w="1139" w:type="dxa"/>
            <w:vMerge/>
          </w:tcPr>
          <w:p w14:paraId="242235AF" w14:textId="77777777" w:rsidR="000B4820" w:rsidRDefault="000B4820" w:rsidP="00617893"/>
        </w:tc>
        <w:tc>
          <w:tcPr>
            <w:tcW w:w="7146" w:type="dxa"/>
          </w:tcPr>
          <w:p w14:paraId="4F723398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contract-negotiation-type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6B3230D2" w14:textId="77777777" w:rsidR="000B4820" w:rsidRDefault="000B4820" w:rsidP="00AB3387">
            <w:r>
              <w:lastRenderedPageBreak/>
              <w:t>Z – Prostřednictvím zprostředkovatele</w:t>
            </w:r>
          </w:p>
        </w:tc>
        <w:tc>
          <w:tcPr>
            <w:tcW w:w="787" w:type="dxa"/>
            <w:vMerge/>
          </w:tcPr>
          <w:p w14:paraId="7F87E9F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2B1B39EB" w14:textId="77777777" w:rsidTr="007521BA">
        <w:trPr>
          <w:trHeight w:val="255"/>
        </w:trPr>
        <w:tc>
          <w:tcPr>
            <w:tcW w:w="1139" w:type="dxa"/>
            <w:vMerge/>
          </w:tcPr>
          <w:p w14:paraId="57B44390" w14:textId="77777777" w:rsidR="000B4820" w:rsidRDefault="000B4820" w:rsidP="00617893"/>
        </w:tc>
        <w:tc>
          <w:tcPr>
            <w:tcW w:w="7146" w:type="dxa"/>
          </w:tcPr>
          <w:p w14:paraId="3990C3E1" w14:textId="77777777" w:rsidR="000B4820" w:rsidRDefault="000B4820" w:rsidP="00AB3387">
            <w:r>
              <w:t xml:space="preserve">Definice zprávy MASTERDATA – byla rozšířena enumerace atributu </w:t>
            </w:r>
            <w:r w:rsidRPr="00AB3387">
              <w:t xml:space="preserve">rejection-reason </w:t>
            </w:r>
            <w:r>
              <w:t xml:space="preserve">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01B75D0B" w14:textId="77777777" w:rsidR="000B4820" w:rsidRPr="00AB3387" w:rsidRDefault="000B4820" w:rsidP="00AB3387">
            <w:pPr>
              <w:rPr>
                <w:color w:val="000000"/>
                <w:sz w:val="24"/>
              </w:rPr>
            </w:pPr>
            <w:r>
              <w:rPr>
                <w:color w:val="000000"/>
                <w:sz w:val="24"/>
              </w:rPr>
              <w:t>53 – OPM nepřechází z režimu DPI</w:t>
            </w:r>
          </w:p>
        </w:tc>
        <w:tc>
          <w:tcPr>
            <w:tcW w:w="787" w:type="dxa"/>
            <w:vMerge/>
          </w:tcPr>
          <w:p w14:paraId="72791B5A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4DA28A8" w14:textId="77777777" w:rsidTr="007521BA">
        <w:trPr>
          <w:trHeight w:val="255"/>
        </w:trPr>
        <w:tc>
          <w:tcPr>
            <w:tcW w:w="1139" w:type="dxa"/>
            <w:vMerge/>
          </w:tcPr>
          <w:p w14:paraId="4E89BE44" w14:textId="77777777" w:rsidR="000B4820" w:rsidRDefault="000B4820" w:rsidP="00617893"/>
        </w:tc>
        <w:tc>
          <w:tcPr>
            <w:tcW w:w="7146" w:type="dxa"/>
          </w:tcPr>
          <w:p w14:paraId="15552500" w14:textId="77777777" w:rsidR="000B4820" w:rsidRDefault="000B4820" w:rsidP="000A2C07">
            <w:r>
              <w:t xml:space="preserve">Definice zprávy MASTERDATA – byly přidány nové atributy elementu </w:t>
            </w:r>
            <w:r>
              <w:rPr>
                <w:i/>
              </w:rPr>
              <w:t>OPM</w:t>
            </w:r>
            <w:r>
              <w:t>:</w:t>
            </w:r>
          </w:p>
          <w:p w14:paraId="7E7932DC" w14:textId="77777777" w:rsidR="000B4820" w:rsidRDefault="000B4820" w:rsidP="000A2C07">
            <w:r>
              <w:t>opm-lead    - Vůdčí OPM (EN Leading PDT)</w:t>
            </w:r>
          </w:p>
          <w:p w14:paraId="0AA1152A" w14:textId="77777777" w:rsidR="000B4820" w:rsidRDefault="000B4820" w:rsidP="000A2C07">
            <w:r>
              <w:t xml:space="preserve">ecomm       -  Data energetického společenství </w:t>
            </w:r>
            <w:r w:rsidRPr="00E0008F">
              <w:t>(Typ zdroje, Inst.výkon, Proc.alokace)</w:t>
            </w:r>
          </w:p>
        </w:tc>
        <w:tc>
          <w:tcPr>
            <w:tcW w:w="787" w:type="dxa"/>
            <w:vMerge/>
          </w:tcPr>
          <w:p w14:paraId="60B5ADD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5F4195B8" w14:textId="77777777" w:rsidTr="007521BA">
        <w:trPr>
          <w:trHeight w:val="255"/>
        </w:trPr>
        <w:tc>
          <w:tcPr>
            <w:tcW w:w="1139" w:type="dxa"/>
            <w:vMerge/>
          </w:tcPr>
          <w:p w14:paraId="305686EE" w14:textId="77777777" w:rsidR="000B4820" w:rsidRDefault="000B4820" w:rsidP="00617893"/>
        </w:tc>
        <w:tc>
          <w:tcPr>
            <w:tcW w:w="7146" w:type="dxa"/>
          </w:tcPr>
          <w:p w14:paraId="02832065" w14:textId="77777777" w:rsidR="000B4820" w:rsidRDefault="000B4820" w:rsidP="00E427D4">
            <w:r>
              <w:t>Definice zprávy MASTERDATA – byla rozšířena enumerace atributu reason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Activity</w:t>
            </w:r>
            <w:r>
              <w:t xml:space="preserve"> o položky:</w:t>
            </w:r>
          </w:p>
          <w:p w14:paraId="7B7E848D" w14:textId="77777777" w:rsidR="000B4820" w:rsidRDefault="000B4820" w:rsidP="00E427D4">
            <w:r>
              <w:t xml:space="preserve">ARH - </w:t>
            </w:r>
            <w:r w:rsidRPr="00CE3E36">
              <w:t>Není fakturační adresa, identifikační údaje</w:t>
            </w:r>
          </w:p>
        </w:tc>
        <w:tc>
          <w:tcPr>
            <w:tcW w:w="787" w:type="dxa"/>
            <w:vMerge/>
          </w:tcPr>
          <w:p w14:paraId="3FB00877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42A367F" w14:textId="77777777" w:rsidTr="007521BA">
        <w:trPr>
          <w:trHeight w:val="255"/>
        </w:trPr>
        <w:tc>
          <w:tcPr>
            <w:tcW w:w="1139" w:type="dxa"/>
            <w:vMerge/>
          </w:tcPr>
          <w:p w14:paraId="7219A189" w14:textId="77777777" w:rsidR="000B4820" w:rsidRDefault="000B4820" w:rsidP="00617893"/>
        </w:tc>
        <w:tc>
          <w:tcPr>
            <w:tcW w:w="7146" w:type="dxa"/>
          </w:tcPr>
          <w:p w14:paraId="5C5701F9" w14:textId="77777777" w:rsidR="000B4820" w:rsidRDefault="000B4820" w:rsidP="00FE734A">
            <w:r>
              <w:t xml:space="preserve">Definice zprávy CDSIDIS – byly přidány nové atributy elementu </w:t>
            </w:r>
            <w:r>
              <w:rPr>
                <w:i/>
              </w:rPr>
              <w:t>DatMO</w:t>
            </w:r>
            <w:r>
              <w:t>:</w:t>
            </w:r>
          </w:p>
          <w:p w14:paraId="10F39B61" w14:textId="77777777" w:rsidR="000B4820" w:rsidRDefault="000B4820" w:rsidP="00FE734A">
            <w:r>
              <w:t>sav-vt - Sumární hodnota úspory v tarifu VT</w:t>
            </w:r>
          </w:p>
          <w:p w14:paraId="6C9C9D9F" w14:textId="77777777" w:rsidR="000B4820" w:rsidRDefault="000B4820" w:rsidP="00FE734A">
            <w:r>
              <w:t>sav-nt - Sumární hodnota úspory v tarifu NT</w:t>
            </w:r>
          </w:p>
        </w:tc>
        <w:tc>
          <w:tcPr>
            <w:tcW w:w="787" w:type="dxa"/>
            <w:vMerge/>
          </w:tcPr>
          <w:p w14:paraId="4F57BE3E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186DCFF3" w14:textId="77777777" w:rsidTr="007521BA">
        <w:trPr>
          <w:trHeight w:val="255"/>
        </w:trPr>
        <w:tc>
          <w:tcPr>
            <w:tcW w:w="1139" w:type="dxa"/>
            <w:vMerge/>
          </w:tcPr>
          <w:p w14:paraId="1279AE82" w14:textId="77777777" w:rsidR="000B4820" w:rsidRDefault="000B4820" w:rsidP="00617893"/>
        </w:tc>
        <w:tc>
          <w:tcPr>
            <w:tcW w:w="7146" w:type="dxa"/>
          </w:tcPr>
          <w:p w14:paraId="61287B2E" w14:textId="77777777" w:rsidR="000B4820" w:rsidRDefault="000B4820" w:rsidP="00FE734A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690A7843" w14:textId="77777777" w:rsidR="000B4820" w:rsidRDefault="000B4820" w:rsidP="00FE734A">
            <w:r w:rsidRPr="00F62A28">
              <w:t>CI12</w:t>
            </w:r>
            <w:r>
              <w:t xml:space="preserve"> - </w:t>
            </w:r>
            <w:r w:rsidRPr="00F62A28">
              <w:t>Sumární historická spotřeba (intervalové hodnoty)</w:t>
            </w:r>
          </w:p>
        </w:tc>
        <w:tc>
          <w:tcPr>
            <w:tcW w:w="787" w:type="dxa"/>
            <w:vMerge/>
          </w:tcPr>
          <w:p w14:paraId="51B49966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8DE24EB" w14:textId="77777777" w:rsidTr="007521BA">
        <w:trPr>
          <w:trHeight w:val="255"/>
        </w:trPr>
        <w:tc>
          <w:tcPr>
            <w:tcW w:w="1139" w:type="dxa"/>
            <w:vMerge/>
          </w:tcPr>
          <w:p w14:paraId="47CF5459" w14:textId="77777777" w:rsidR="000B4820" w:rsidRDefault="000B4820" w:rsidP="00617893"/>
        </w:tc>
        <w:tc>
          <w:tcPr>
            <w:tcW w:w="7146" w:type="dxa"/>
          </w:tcPr>
          <w:p w14:paraId="77E3C793" w14:textId="77777777" w:rsidR="000B4820" w:rsidRDefault="000B4820" w:rsidP="00810E84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786C4C28" w14:textId="77777777" w:rsidR="000B4820" w:rsidRDefault="000B4820" w:rsidP="00810E84">
            <w:r>
              <w:t xml:space="preserve">211 - </w:t>
            </w:r>
            <w:r w:rsidRPr="00EA05CF">
              <w:t>Historické max. měsíční spotřeby (MSMAX)</w:t>
            </w:r>
          </w:p>
        </w:tc>
        <w:tc>
          <w:tcPr>
            <w:tcW w:w="787" w:type="dxa"/>
            <w:vMerge/>
          </w:tcPr>
          <w:p w14:paraId="6DB2A12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60324D8" w14:textId="77777777" w:rsidTr="007521BA">
        <w:trPr>
          <w:trHeight w:val="255"/>
        </w:trPr>
        <w:tc>
          <w:tcPr>
            <w:tcW w:w="1139" w:type="dxa"/>
            <w:vMerge/>
          </w:tcPr>
          <w:p w14:paraId="7D3B4906" w14:textId="77777777" w:rsidR="000B4820" w:rsidRDefault="000B4820" w:rsidP="00617893"/>
        </w:tc>
        <w:tc>
          <w:tcPr>
            <w:tcW w:w="7146" w:type="dxa"/>
          </w:tcPr>
          <w:p w14:paraId="666D5C8B" w14:textId="77777777" w:rsidR="000B4820" w:rsidRDefault="000B4820" w:rsidP="00810E84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0C8439F5" w14:textId="77777777" w:rsidR="000B4820" w:rsidRDefault="000B4820" w:rsidP="00810E84">
            <w:r>
              <w:t xml:space="preserve">110 - </w:t>
            </w:r>
            <w:r w:rsidRPr="00810E84">
              <w:t>Požadavek na historickou max. měsíční spotřebu (MSMAX)</w:t>
            </w:r>
          </w:p>
          <w:p w14:paraId="47B03057" w14:textId="77777777" w:rsidR="000B4820" w:rsidRDefault="000B4820" w:rsidP="00810E84">
            <w:r>
              <w:t xml:space="preserve">367 - </w:t>
            </w:r>
            <w:r w:rsidRPr="000B4820">
              <w:t>Požadavek na výčet odběrných míst ve společenství</w:t>
            </w:r>
          </w:p>
        </w:tc>
        <w:tc>
          <w:tcPr>
            <w:tcW w:w="787" w:type="dxa"/>
            <w:vMerge/>
          </w:tcPr>
          <w:p w14:paraId="4D3B464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68B478DC" w14:textId="77777777" w:rsidTr="007521BA">
        <w:trPr>
          <w:trHeight w:val="255"/>
        </w:trPr>
        <w:tc>
          <w:tcPr>
            <w:tcW w:w="1139" w:type="dxa"/>
            <w:vMerge/>
          </w:tcPr>
          <w:p w14:paraId="71A96E9F" w14:textId="77777777" w:rsidR="000B4820" w:rsidRDefault="000B4820" w:rsidP="006D3D7C"/>
        </w:tc>
        <w:tc>
          <w:tcPr>
            <w:tcW w:w="7146" w:type="dxa"/>
          </w:tcPr>
          <w:p w14:paraId="0C05C938" w14:textId="77777777" w:rsidR="000B4820" w:rsidRDefault="000B4820" w:rsidP="006D3D7C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55051BC5" w14:textId="77777777" w:rsidR="000B4820" w:rsidRDefault="000B4820" w:rsidP="006D3D7C">
            <w:r>
              <w:t xml:space="preserve">210 - </w:t>
            </w:r>
            <w:r w:rsidRPr="006D3D7C">
              <w:t>Chyba v požadavku na historickou max. měsíční spotřebu (MSMAX)</w:t>
            </w:r>
          </w:p>
          <w:p w14:paraId="400737C6" w14:textId="77777777" w:rsidR="000B4820" w:rsidRPr="000B4820" w:rsidRDefault="000B4820" w:rsidP="000B4820">
            <w:pPr>
              <w:spacing w:after="0"/>
            </w:pPr>
            <w:r w:rsidRPr="000B4820">
              <w:t xml:space="preserve">369 - </w:t>
            </w:r>
            <w:r w:rsidR="00376BD7" w:rsidRPr="00376BD7">
              <w:t>Potvrzení/chyba v požadavku na výčet odběrného místa ve společenství</w:t>
            </w:r>
          </w:p>
        </w:tc>
        <w:tc>
          <w:tcPr>
            <w:tcW w:w="787" w:type="dxa"/>
            <w:vMerge/>
          </w:tcPr>
          <w:p w14:paraId="6FF36D49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E4F05D8" w14:textId="77777777" w:rsidTr="007521BA">
        <w:trPr>
          <w:trHeight w:val="255"/>
        </w:trPr>
        <w:tc>
          <w:tcPr>
            <w:tcW w:w="1139" w:type="dxa"/>
            <w:vMerge/>
          </w:tcPr>
          <w:p w14:paraId="6E8D8D20" w14:textId="77777777" w:rsidR="000B4820" w:rsidRDefault="000B4820" w:rsidP="006D3D7C"/>
        </w:tc>
        <w:tc>
          <w:tcPr>
            <w:tcW w:w="7146" w:type="dxa"/>
          </w:tcPr>
          <w:p w14:paraId="476BF278" w14:textId="77777777" w:rsidR="000B4820" w:rsidRDefault="000B4820" w:rsidP="000B4820">
            <w:r>
              <w:t xml:space="preserve">Definice zprávy MASTERDATA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1341CA86" w14:textId="77777777" w:rsidR="000B4820" w:rsidRPr="000B4820" w:rsidRDefault="000B4820" w:rsidP="006D3D7C">
            <w:pPr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 w:rsidRPr="000B4820">
              <w:t>369</w:t>
            </w:r>
            <w:r>
              <w:t xml:space="preserve"> - </w:t>
            </w:r>
            <w:r w:rsidRPr="000B4820">
              <w:t>Výčet odběrných míst ve společenství</w:t>
            </w:r>
          </w:p>
        </w:tc>
        <w:tc>
          <w:tcPr>
            <w:tcW w:w="787" w:type="dxa"/>
            <w:vMerge/>
          </w:tcPr>
          <w:p w14:paraId="5E0343DB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0A3E850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8A00EC6" w14:textId="77777777" w:rsidR="00D36A48" w:rsidRDefault="00D36A48" w:rsidP="00D36A48">
            <w:r>
              <w:t>10.1.2023</w:t>
            </w:r>
          </w:p>
        </w:tc>
        <w:tc>
          <w:tcPr>
            <w:tcW w:w="7146" w:type="dxa"/>
          </w:tcPr>
          <w:p w14:paraId="2F63C3EE" w14:textId="77777777" w:rsidR="00D36A48" w:rsidRDefault="00D36A48" w:rsidP="00D36A48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216060FF" w14:textId="77777777" w:rsidR="00D36A48" w:rsidRDefault="00D36A48" w:rsidP="00D36A48">
            <w:r>
              <w:t xml:space="preserve">683 - </w:t>
            </w:r>
            <w:r w:rsidRPr="00D36A48">
              <w:t>Historie měření B za historii měření B za max.12 předchozích měsíců</w:t>
            </w:r>
          </w:p>
        </w:tc>
        <w:tc>
          <w:tcPr>
            <w:tcW w:w="787" w:type="dxa"/>
            <w:vMerge w:val="restart"/>
          </w:tcPr>
          <w:p w14:paraId="0975E0D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V1.77</w:t>
            </w:r>
          </w:p>
        </w:tc>
      </w:tr>
      <w:tr w:rsidR="00D36A48" w14:paraId="172BC3E2" w14:textId="77777777" w:rsidTr="007521BA">
        <w:trPr>
          <w:trHeight w:val="255"/>
        </w:trPr>
        <w:tc>
          <w:tcPr>
            <w:tcW w:w="1139" w:type="dxa"/>
            <w:vMerge/>
          </w:tcPr>
          <w:p w14:paraId="1B81FB84" w14:textId="77777777" w:rsidR="00D36A48" w:rsidRDefault="00D36A48" w:rsidP="00D36A48"/>
        </w:tc>
        <w:tc>
          <w:tcPr>
            <w:tcW w:w="7146" w:type="dxa"/>
          </w:tcPr>
          <w:p w14:paraId="649AC39A" w14:textId="77777777" w:rsidR="00D36A48" w:rsidRDefault="00D36A48" w:rsidP="00D36A48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204EE42E" w14:textId="77777777" w:rsidR="00D36A48" w:rsidRPr="00D36A48" w:rsidRDefault="00D36A48" w:rsidP="00D36A48">
            <w:pPr>
              <w:rPr>
                <w:color w:val="000000"/>
                <w:szCs w:val="22"/>
                <w:lang w:eastAsia="cs-CZ"/>
              </w:rPr>
            </w:pPr>
            <w:r>
              <w:t xml:space="preserve">681 - </w:t>
            </w:r>
            <w:r>
              <w:rPr>
                <w:color w:val="000000"/>
                <w:szCs w:val="22"/>
              </w:rPr>
              <w:t>Požadavek na historii měření B za max.12 předchozích měsíců</w:t>
            </w:r>
          </w:p>
        </w:tc>
        <w:tc>
          <w:tcPr>
            <w:tcW w:w="787" w:type="dxa"/>
            <w:vMerge/>
          </w:tcPr>
          <w:p w14:paraId="0D948E8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F485FAD" w14:textId="77777777" w:rsidTr="007521BA">
        <w:trPr>
          <w:trHeight w:val="255"/>
        </w:trPr>
        <w:tc>
          <w:tcPr>
            <w:tcW w:w="1139" w:type="dxa"/>
            <w:vMerge/>
          </w:tcPr>
          <w:p w14:paraId="0506607D" w14:textId="77777777" w:rsidR="00D36A48" w:rsidRDefault="00D36A48" w:rsidP="00D36A48"/>
        </w:tc>
        <w:tc>
          <w:tcPr>
            <w:tcW w:w="7146" w:type="dxa"/>
          </w:tcPr>
          <w:p w14:paraId="60B05567" w14:textId="77777777" w:rsidR="00D36A48" w:rsidRDefault="00D36A48" w:rsidP="00D36A48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67C940E2" w14:textId="77777777" w:rsidR="00D36A48" w:rsidRPr="000B4820" w:rsidRDefault="00D36A48" w:rsidP="00D36A48">
            <w:r>
              <w:t xml:space="preserve">682 - </w:t>
            </w:r>
            <w:r w:rsidRPr="00D36A48">
              <w:t>Chyba v požadavku na historii měření B za max.12 předchozích měsíců</w:t>
            </w:r>
          </w:p>
        </w:tc>
        <w:tc>
          <w:tcPr>
            <w:tcW w:w="787" w:type="dxa"/>
            <w:vMerge/>
          </w:tcPr>
          <w:p w14:paraId="2ECB1098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0F90199" w14:textId="77777777" w:rsidTr="007521BA">
        <w:trPr>
          <w:trHeight w:val="255"/>
        </w:trPr>
        <w:tc>
          <w:tcPr>
            <w:tcW w:w="1139" w:type="dxa"/>
            <w:vMerge/>
          </w:tcPr>
          <w:p w14:paraId="568B3C20" w14:textId="77777777" w:rsidR="00D36A48" w:rsidRDefault="00D36A48" w:rsidP="006D3D7C"/>
        </w:tc>
        <w:tc>
          <w:tcPr>
            <w:tcW w:w="7146" w:type="dxa"/>
          </w:tcPr>
          <w:p w14:paraId="368E6E05" w14:textId="77777777" w:rsidR="00D36A48" w:rsidRDefault="00D36A48" w:rsidP="00D36A48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111F79DB" w14:textId="77777777" w:rsidR="00D36A48" w:rsidRDefault="00D36A48" w:rsidP="00D36A48">
            <w:r w:rsidRPr="00D36A48">
              <w:t>CH12 - Historie měření B za historii měření B za max.12 předchozích měsíců</w:t>
            </w:r>
          </w:p>
        </w:tc>
        <w:tc>
          <w:tcPr>
            <w:tcW w:w="787" w:type="dxa"/>
            <w:vMerge/>
          </w:tcPr>
          <w:p w14:paraId="7F927755" w14:textId="77777777" w:rsidR="00D36A48" w:rsidRDefault="00D36A48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8348D" w14:paraId="6D832BAE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446BBA5B" w14:textId="141F97E2" w:rsidR="00D8348D" w:rsidRDefault="00D8348D" w:rsidP="006D3D7C">
            <w:r>
              <w:t>23.5.2023</w:t>
            </w:r>
          </w:p>
        </w:tc>
        <w:tc>
          <w:tcPr>
            <w:tcW w:w="7146" w:type="dxa"/>
          </w:tcPr>
          <w:p w14:paraId="337A43BF" w14:textId="3509F1EC" w:rsidR="00D8348D" w:rsidRDefault="00D8348D" w:rsidP="00D36A48">
            <w:r>
              <w:t xml:space="preserve">Definice zprávy </w:t>
            </w:r>
            <w:r w:rsidRPr="00673FC0">
              <w:t>CDSREQ</w:t>
            </w:r>
            <w:r>
              <w:t xml:space="preserve"> – byl přidán nový nepovinný atribut </w:t>
            </w:r>
            <w:r w:rsidRPr="00D8348D">
              <w:rPr>
                <w:i/>
                <w:iCs/>
              </w:rPr>
              <w:t>duf-status</w:t>
            </w:r>
            <w:r>
              <w:t xml:space="preserve"> elementu </w:t>
            </w:r>
            <w:r w:rsidRPr="00D8348D">
              <w:rPr>
                <w:i/>
                <w:iCs/>
              </w:rPr>
              <w:t>Location</w:t>
            </w:r>
            <w:r>
              <w:t>:</w:t>
            </w:r>
          </w:p>
          <w:p w14:paraId="73D91856" w14:textId="7F09327E" w:rsidR="00D8348D" w:rsidRDefault="00D8348D" w:rsidP="00D36A48">
            <w:r>
              <w:t xml:space="preserve">duf-status - </w:t>
            </w:r>
            <w:r w:rsidRPr="00673FC0">
              <w:t>Informace o vyúčtování</w:t>
            </w:r>
          </w:p>
        </w:tc>
        <w:tc>
          <w:tcPr>
            <w:tcW w:w="787" w:type="dxa"/>
            <w:vMerge w:val="restart"/>
          </w:tcPr>
          <w:p w14:paraId="6A878EEE" w14:textId="6DD02E69" w:rsidR="00D8348D" w:rsidRDefault="00D8348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V1.78</w:t>
            </w:r>
          </w:p>
        </w:tc>
      </w:tr>
      <w:tr w:rsidR="00D8348D" w14:paraId="62B9B22B" w14:textId="77777777" w:rsidTr="007521BA">
        <w:trPr>
          <w:trHeight w:val="255"/>
        </w:trPr>
        <w:tc>
          <w:tcPr>
            <w:tcW w:w="1139" w:type="dxa"/>
            <w:vMerge/>
          </w:tcPr>
          <w:p w14:paraId="54CFECD6" w14:textId="77777777" w:rsidR="00D8348D" w:rsidRDefault="00D8348D" w:rsidP="006D3D7C"/>
        </w:tc>
        <w:tc>
          <w:tcPr>
            <w:tcW w:w="7146" w:type="dxa"/>
          </w:tcPr>
          <w:p w14:paraId="6775BB7D" w14:textId="77777777" w:rsidR="00D8348D" w:rsidRDefault="00D8348D" w:rsidP="00D36A48">
            <w:r>
              <w:t xml:space="preserve">Definice zprávy CDSIDIS – byla rozšířena enumerace atributu </w:t>
            </w:r>
            <w:r w:rsidRPr="00D8348D">
              <w:rPr>
                <w:i/>
                <w:iCs/>
              </w:rPr>
              <w:t xml:space="preserve">status </w:t>
            </w:r>
            <w:r>
              <w:t xml:space="preserve">elementu </w:t>
            </w:r>
            <w:r w:rsidRPr="00D8348D">
              <w:rPr>
                <w:i/>
                <w:iCs/>
              </w:rPr>
              <w:t>OPM</w:t>
            </w:r>
            <w:r>
              <w:t>:</w:t>
            </w:r>
          </w:p>
          <w:p w14:paraId="47BDA1E3" w14:textId="0A9D8D26" w:rsidR="00D8348D" w:rsidRDefault="00D8348D" w:rsidP="00D36A48">
            <w:r>
              <w:t xml:space="preserve">CNF - </w:t>
            </w:r>
            <w:r w:rsidRPr="00D8348D">
              <w:t>Informace o vyúčtování</w:t>
            </w:r>
          </w:p>
        </w:tc>
        <w:tc>
          <w:tcPr>
            <w:tcW w:w="787" w:type="dxa"/>
            <w:vMerge/>
          </w:tcPr>
          <w:p w14:paraId="50F85AA1" w14:textId="77777777" w:rsidR="00D8348D" w:rsidRDefault="00D8348D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16760D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63CFDCBB" w14:textId="7485C01C" w:rsidR="0096502C" w:rsidRDefault="0096502C" w:rsidP="006D3D7C">
            <w:r>
              <w:t>28.8.2023</w:t>
            </w:r>
          </w:p>
        </w:tc>
        <w:tc>
          <w:tcPr>
            <w:tcW w:w="7146" w:type="dxa"/>
          </w:tcPr>
          <w:p w14:paraId="716FB930" w14:textId="77777777" w:rsidR="0096502C" w:rsidRDefault="0096502C" w:rsidP="00D36A48">
            <w:r>
              <w:t xml:space="preserve">Deficnice zprávy CDSDATA – rozšíření enumerace atributu </w:t>
            </w:r>
            <w:r w:rsidRPr="009D2941">
              <w:rPr>
                <w:i/>
                <w:iCs/>
              </w:rPr>
              <w:t>profile-role</w:t>
            </w:r>
            <w:r>
              <w:t xml:space="preserve"> elementu </w:t>
            </w:r>
            <w:r w:rsidRPr="009D2941">
              <w:rPr>
                <w:i/>
                <w:iCs/>
              </w:rPr>
              <w:t>Location</w:t>
            </w:r>
            <w:r>
              <w:t>:</w:t>
            </w:r>
          </w:p>
          <w:p w14:paraId="594593D3" w14:textId="1ADD4B07" w:rsidR="0096502C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EK51 – Množství RE+ kompenzační profil </w:t>
            </w:r>
          </w:p>
          <w:p w14:paraId="3853DC8F" w14:textId="19067269" w:rsidR="0096502C" w:rsidRPr="009D2941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EK52 – Množství RE- kompenzační profil </w:t>
            </w:r>
          </w:p>
        </w:tc>
        <w:tc>
          <w:tcPr>
            <w:tcW w:w="787" w:type="dxa"/>
            <w:vMerge w:val="restart"/>
          </w:tcPr>
          <w:p w14:paraId="04411FA3" w14:textId="2B209D03" w:rsidR="0096502C" w:rsidRDefault="0096502C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V1.79</w:t>
            </w:r>
          </w:p>
        </w:tc>
      </w:tr>
      <w:tr w:rsidR="0096502C" w14:paraId="4DA10C10" w14:textId="77777777" w:rsidTr="007521BA">
        <w:trPr>
          <w:trHeight w:val="255"/>
        </w:trPr>
        <w:tc>
          <w:tcPr>
            <w:tcW w:w="1139" w:type="dxa"/>
            <w:vMerge/>
          </w:tcPr>
          <w:p w14:paraId="0A4233C3" w14:textId="77777777" w:rsidR="0096502C" w:rsidRDefault="0096502C" w:rsidP="006D3D7C"/>
        </w:tc>
        <w:tc>
          <w:tcPr>
            <w:tcW w:w="7146" w:type="dxa"/>
          </w:tcPr>
          <w:p w14:paraId="6E4F5846" w14:textId="77777777" w:rsidR="0096502C" w:rsidRDefault="0096502C" w:rsidP="00D36A48">
            <w:r>
              <w:t xml:space="preserve">Definice zprávy MASTERDATA – rozšíření enumerace atributu </w:t>
            </w:r>
            <w:r w:rsidRPr="00C2587E">
              <w:rPr>
                <w:i/>
                <w:iCs/>
              </w:rPr>
              <w:t>typsrc</w:t>
            </w:r>
            <w:r>
              <w:t xml:space="preserve"> 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28C86B60" w14:textId="08AD4DE4" w:rsidR="0096502C" w:rsidRDefault="0096502C" w:rsidP="00D36A48">
            <w:r w:rsidRPr="00C2587E">
              <w:t>SDP – Virtuální OPM pro evidenci plánu obrany soustavy (použití pouze pro PPS)</w:t>
            </w:r>
          </w:p>
        </w:tc>
        <w:tc>
          <w:tcPr>
            <w:tcW w:w="787" w:type="dxa"/>
            <w:vMerge/>
          </w:tcPr>
          <w:p w14:paraId="2BCC09CF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56905F6" w14:textId="77777777" w:rsidTr="007521BA">
        <w:trPr>
          <w:trHeight w:val="255"/>
        </w:trPr>
        <w:tc>
          <w:tcPr>
            <w:tcW w:w="1139" w:type="dxa"/>
            <w:vMerge/>
          </w:tcPr>
          <w:p w14:paraId="24A263D9" w14:textId="77777777" w:rsidR="0096502C" w:rsidRDefault="0096502C" w:rsidP="006D3D7C"/>
        </w:tc>
        <w:tc>
          <w:tcPr>
            <w:tcW w:w="7146" w:type="dxa"/>
          </w:tcPr>
          <w:p w14:paraId="348A7BDA" w14:textId="44F3345E" w:rsidR="0096502C" w:rsidRDefault="0096502C" w:rsidP="00C2587E">
            <w:r>
              <w:t xml:space="preserve">Definice zprávy MASTERDATA – rozšíření enumerace atributu </w:t>
            </w:r>
            <w:r w:rsidRPr="00C2587E">
              <w:rPr>
                <w:i/>
                <w:iCs/>
                <w:color w:val="000000"/>
                <w:sz w:val="24"/>
              </w:rPr>
              <w:t>typ-pm</w:t>
            </w:r>
            <w:r>
              <w:rPr>
                <w:color w:val="000000"/>
                <w:sz w:val="24"/>
              </w:rPr>
              <w:t xml:space="preserve"> </w:t>
            </w:r>
            <w:r>
              <w:t xml:space="preserve">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04DD4E1B" w14:textId="426B6E57" w:rsidR="0096502C" w:rsidRDefault="0096502C" w:rsidP="00D36A48">
            <w:r w:rsidRPr="0096502C">
              <w:t>04 - Kompenzace RE</w:t>
            </w:r>
          </w:p>
        </w:tc>
        <w:tc>
          <w:tcPr>
            <w:tcW w:w="787" w:type="dxa"/>
            <w:vMerge/>
          </w:tcPr>
          <w:p w14:paraId="390A2638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B96991" w14:paraId="15DA85DF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35AE1C40" w14:textId="056E1268" w:rsidR="00B96991" w:rsidRDefault="00B96991" w:rsidP="006D3D7C">
            <w:r>
              <w:t>4.12.2023</w:t>
            </w:r>
          </w:p>
        </w:tc>
        <w:tc>
          <w:tcPr>
            <w:tcW w:w="7146" w:type="dxa"/>
          </w:tcPr>
          <w:p w14:paraId="1624C3F6" w14:textId="77777777" w:rsidR="00B96991" w:rsidRDefault="00B96991" w:rsidP="00C2587E">
            <w:r>
              <w:t xml:space="preserve">Definice zprávy MASTERDATA – rozšíření elementu </w:t>
            </w:r>
            <w:r w:rsidRPr="004B4BA5">
              <w:rPr>
                <w:i/>
                <w:iCs/>
              </w:rPr>
              <w:t>OPM</w:t>
            </w:r>
            <w:r>
              <w:t xml:space="preserve"> o atributy:</w:t>
            </w:r>
          </w:p>
          <w:p w14:paraId="50321E41" w14:textId="60C6104B" w:rsidR="00B96991" w:rsidRDefault="00B96991" w:rsidP="005076BA">
            <w:r>
              <w:t xml:space="preserve">rs3 – regulační stupeň 3 (%). </w:t>
            </w:r>
          </w:p>
          <w:p w14:paraId="2DBF8133" w14:textId="296C0A14" w:rsidR="00B96991" w:rsidRDefault="00B96991" w:rsidP="005076BA">
            <w:r>
              <w:t xml:space="preserve">rs4 – regulační stupeň 4 (%). </w:t>
            </w:r>
          </w:p>
          <w:p w14:paraId="26CC5659" w14:textId="30CB6C45" w:rsidR="00B96991" w:rsidRDefault="00B96991" w:rsidP="005076BA">
            <w:r>
              <w:t xml:space="preserve">rs5 – regulační stupeň 5 (%). </w:t>
            </w:r>
          </w:p>
          <w:p w14:paraId="08195F7D" w14:textId="07056617" w:rsidR="00B96991" w:rsidRDefault="00B96991" w:rsidP="005076BA">
            <w:r>
              <w:t xml:space="preserve">rs6 – regulační stupeň 6 (%). </w:t>
            </w:r>
          </w:p>
          <w:p w14:paraId="5070F901" w14:textId="752A3DB8" w:rsidR="00B96991" w:rsidRDefault="00B96991" w:rsidP="005076BA">
            <w:r>
              <w:t xml:space="preserve">rs-sav-min - bezpečnostní minimum v kW </w:t>
            </w:r>
          </w:p>
          <w:p w14:paraId="190D76DA" w14:textId="45F268AF" w:rsidR="00B96991" w:rsidRDefault="00B96991" w:rsidP="005076BA">
            <w:r>
              <w:t>rs-t-delay - časový posun v hodinách</w:t>
            </w:r>
          </w:p>
          <w:p w14:paraId="737E93AF" w14:textId="708EB2FA" w:rsidR="00B96991" w:rsidRDefault="00B96991" w:rsidP="005076BA">
            <w:r>
              <w:t>rs-eliminate - příznak, že OPM není zařazeno v regulačních stupních,</w:t>
            </w:r>
          </w:p>
        </w:tc>
        <w:tc>
          <w:tcPr>
            <w:tcW w:w="787" w:type="dxa"/>
            <w:vMerge w:val="restart"/>
          </w:tcPr>
          <w:p w14:paraId="59F48D38" w14:textId="45D00E73" w:rsidR="00B96991" w:rsidRDefault="00B96991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V1.80</w:t>
            </w:r>
          </w:p>
        </w:tc>
      </w:tr>
      <w:tr w:rsidR="00B96991" w14:paraId="60A8B6F8" w14:textId="77777777" w:rsidTr="007521BA">
        <w:trPr>
          <w:trHeight w:val="255"/>
        </w:trPr>
        <w:tc>
          <w:tcPr>
            <w:tcW w:w="1139" w:type="dxa"/>
            <w:vMerge/>
          </w:tcPr>
          <w:p w14:paraId="191E8D5B" w14:textId="77777777" w:rsidR="00B96991" w:rsidRDefault="00B96991" w:rsidP="006D3D7C"/>
        </w:tc>
        <w:tc>
          <w:tcPr>
            <w:tcW w:w="7146" w:type="dxa"/>
          </w:tcPr>
          <w:p w14:paraId="26EA50C1" w14:textId="4F97D462" w:rsidR="00B96991" w:rsidRDefault="00B96991" w:rsidP="00B96991">
            <w:r>
              <w:t xml:space="preserve">Definice zprávy MASTERDATA – změna popisku atributu </w:t>
            </w:r>
            <w:r w:rsidRPr="004B4BA5">
              <w:rPr>
                <w:i/>
                <w:iCs/>
              </w:rPr>
              <w:t>micro-source</w:t>
            </w:r>
            <w:r>
              <w:t xml:space="preserve"> elementu </w:t>
            </w:r>
            <w:r w:rsidRPr="004B4BA5">
              <w:rPr>
                <w:i/>
                <w:iCs/>
              </w:rPr>
              <w:t>OPM</w:t>
            </w:r>
            <w:r>
              <w:t>:</w:t>
            </w:r>
          </w:p>
          <w:p w14:paraId="4EBA7C5D" w14:textId="381A0870" w:rsidR="00B96991" w:rsidRDefault="00B96991" w:rsidP="00B96991">
            <w:r w:rsidRPr="00B96991">
              <w:t>micro-source</w:t>
            </w:r>
            <w:r>
              <w:t xml:space="preserve"> - </w:t>
            </w:r>
            <w:r w:rsidRPr="00B96991">
              <w:t>Výroba do 50 kW</w:t>
            </w:r>
          </w:p>
          <w:p w14:paraId="4421AA95" w14:textId="77777777" w:rsidR="00B96991" w:rsidRDefault="00B96991" w:rsidP="00C2587E"/>
        </w:tc>
        <w:tc>
          <w:tcPr>
            <w:tcW w:w="787" w:type="dxa"/>
            <w:vMerge/>
          </w:tcPr>
          <w:p w14:paraId="5A99FDC1" w14:textId="77777777" w:rsidR="00B96991" w:rsidRDefault="00B96991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A828D4" w14:paraId="6EA0A793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1898AB94" w14:textId="07E55C02" w:rsidR="00A828D4" w:rsidRDefault="00A828D4" w:rsidP="006D3D7C">
            <w:r>
              <w:t>15.1.2021</w:t>
            </w:r>
          </w:p>
        </w:tc>
        <w:tc>
          <w:tcPr>
            <w:tcW w:w="7146" w:type="dxa"/>
          </w:tcPr>
          <w:p w14:paraId="5B2F7843" w14:textId="46795B2B" w:rsidR="00A828D4" w:rsidRDefault="00A828D4" w:rsidP="00B96991">
            <w:r>
              <w:t xml:space="preserve">Definice zprávy CDSDATA  - rozšíření elementu </w:t>
            </w:r>
            <w:r w:rsidRPr="00DE4E95">
              <w:rPr>
                <w:i/>
                <w:iCs/>
              </w:rPr>
              <w:t>Location</w:t>
            </w:r>
            <w:r>
              <w:t xml:space="preserve"> o nepovinné atributy:</w:t>
            </w:r>
          </w:p>
          <w:p w14:paraId="5879507F" w14:textId="12866A8F" w:rsidR="00A828D4" w:rsidRDefault="00A828D4" w:rsidP="00B96991">
            <w:r>
              <w:t>r</w:t>
            </w:r>
            <w:r w:rsidRPr="00426C76">
              <w:t>esolution</w:t>
            </w:r>
            <w:r>
              <w:t xml:space="preserve"> - Interval</w:t>
            </w:r>
          </w:p>
          <w:p w14:paraId="33FB0F4E" w14:textId="56D97014" w:rsidR="00A828D4" w:rsidRDefault="00A828D4" w:rsidP="00426C76">
            <w:r>
              <w:t xml:space="preserve">unit - </w:t>
            </w:r>
            <w:r w:rsidRPr="00426C76">
              <w:t>Jednotka vztahující se k množství</w:t>
            </w:r>
          </w:p>
        </w:tc>
        <w:tc>
          <w:tcPr>
            <w:tcW w:w="787" w:type="dxa"/>
            <w:vMerge w:val="restart"/>
          </w:tcPr>
          <w:p w14:paraId="4186E233" w14:textId="2CEE1005" w:rsidR="00A828D4" w:rsidRDefault="00A828D4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V1.81</w:t>
            </w:r>
          </w:p>
        </w:tc>
      </w:tr>
      <w:tr w:rsidR="00A828D4" w14:paraId="2869A05A" w14:textId="77777777" w:rsidTr="007521BA">
        <w:trPr>
          <w:trHeight w:val="255"/>
        </w:trPr>
        <w:tc>
          <w:tcPr>
            <w:tcW w:w="1139" w:type="dxa"/>
            <w:vMerge/>
          </w:tcPr>
          <w:p w14:paraId="17B10C02" w14:textId="77777777" w:rsidR="00A828D4" w:rsidRDefault="00A828D4" w:rsidP="006D3D7C"/>
        </w:tc>
        <w:tc>
          <w:tcPr>
            <w:tcW w:w="7146" w:type="dxa"/>
          </w:tcPr>
          <w:p w14:paraId="54231E10" w14:textId="77777777" w:rsidR="00A828D4" w:rsidRDefault="00A828D4" w:rsidP="00B96991">
            <w:r>
              <w:t xml:space="preserve">Definice zprávy CDSDATA  - změna povinnosti atributů elementu </w:t>
            </w:r>
            <w:r w:rsidRPr="00DE4E95">
              <w:rPr>
                <w:i/>
                <w:iCs/>
              </w:rPr>
              <w:t>Data</w:t>
            </w:r>
            <w:r>
              <w:t>:</w:t>
            </w:r>
          </w:p>
          <w:p w14:paraId="2579DC51" w14:textId="2A0A456C" w:rsidR="00A828D4" w:rsidRDefault="00A828D4" w:rsidP="00B96991">
            <w:r w:rsidRPr="00426C76">
              <w:t>date-time-to</w:t>
            </w:r>
            <w:r>
              <w:t xml:space="preserve"> – nově nepovinný</w:t>
            </w:r>
          </w:p>
          <w:p w14:paraId="55D0D034" w14:textId="31E7B996" w:rsidR="00A828D4" w:rsidRDefault="00A828D4" w:rsidP="00B96991">
            <w:r w:rsidRPr="00426C76">
              <w:t>unit</w:t>
            </w:r>
            <w:r>
              <w:t xml:space="preserve"> – nově nepovinný</w:t>
            </w:r>
          </w:p>
          <w:p w14:paraId="7E265501" w14:textId="7BF575B0" w:rsidR="00A828D4" w:rsidRDefault="00A828D4" w:rsidP="00B96991">
            <w:r w:rsidRPr="00426C76">
              <w:lastRenderedPageBreak/>
              <w:t>status</w:t>
            </w:r>
            <w:r>
              <w:t xml:space="preserve"> – nově nepovinný</w:t>
            </w:r>
          </w:p>
        </w:tc>
        <w:tc>
          <w:tcPr>
            <w:tcW w:w="787" w:type="dxa"/>
            <w:vMerge/>
          </w:tcPr>
          <w:p w14:paraId="1F9814FB" w14:textId="77777777" w:rsidR="00A828D4" w:rsidRDefault="00A828D4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67453D" w14:paraId="43F3C86A" w14:textId="77777777" w:rsidTr="007521BA">
        <w:trPr>
          <w:trHeight w:val="255"/>
        </w:trPr>
        <w:tc>
          <w:tcPr>
            <w:tcW w:w="1139" w:type="dxa"/>
          </w:tcPr>
          <w:p w14:paraId="6A381A46" w14:textId="730A3779" w:rsidR="0067453D" w:rsidRDefault="0067453D" w:rsidP="006D3D7C">
            <w:r>
              <w:t>29.4.2024</w:t>
            </w:r>
          </w:p>
        </w:tc>
        <w:tc>
          <w:tcPr>
            <w:tcW w:w="7146" w:type="dxa"/>
          </w:tcPr>
          <w:p w14:paraId="101A1748" w14:textId="5F0349F6" w:rsidR="0067453D" w:rsidRDefault="0067453D" w:rsidP="00B96991">
            <w:r>
              <w:t xml:space="preserve">Definice zprávy CDSDATA   - úpravy numerace atributu </w:t>
            </w:r>
            <w:r w:rsidRPr="0067453D">
              <w:rPr>
                <w:i/>
                <w:iCs/>
              </w:rPr>
              <w:t>profile-role</w:t>
            </w:r>
            <w:r>
              <w:t xml:space="preserve"> elementu </w:t>
            </w:r>
            <w:r w:rsidRPr="0067453D">
              <w:rPr>
                <w:i/>
                <w:iCs/>
              </w:rPr>
              <w:t>Location</w:t>
            </w:r>
            <w:r>
              <w:t>.</w:t>
            </w:r>
          </w:p>
          <w:p w14:paraId="46059A44" w14:textId="77777777" w:rsidR="0067453D" w:rsidRDefault="0067453D" w:rsidP="00B96991">
            <w:r>
              <w:t>Přidání nových položek enumerace:</w:t>
            </w:r>
          </w:p>
          <w:tbl>
            <w:tblPr>
              <w:tblW w:w="61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20"/>
              <w:gridCol w:w="4900"/>
            </w:tblGrid>
            <w:tr w:rsidR="001502AB" w:rsidRPr="001502AB" w14:paraId="1FDFC7D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9DE72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0BA8D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1</w:t>
                  </w:r>
                </w:p>
              </w:tc>
            </w:tr>
            <w:tr w:rsidR="001502AB" w:rsidRPr="001502AB" w14:paraId="41E57F7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0199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37A323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2</w:t>
                  </w:r>
                </w:p>
              </w:tc>
            </w:tr>
            <w:tr w:rsidR="001502AB" w:rsidRPr="001502AB" w14:paraId="6D7F6B9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589C8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E79B0C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3</w:t>
                  </w:r>
                </w:p>
              </w:tc>
            </w:tr>
            <w:tr w:rsidR="001502AB" w:rsidRPr="001502AB" w14:paraId="1A86949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C4EE9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6D34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4</w:t>
                  </w:r>
                </w:p>
              </w:tc>
            </w:tr>
            <w:tr w:rsidR="001502AB" w:rsidRPr="001502AB" w14:paraId="428A3237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800212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03BD8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5</w:t>
                  </w:r>
                </w:p>
              </w:tc>
            </w:tr>
            <w:tr w:rsidR="001502AB" w:rsidRPr="001502AB" w14:paraId="0B1FF0F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B549E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7E158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6</w:t>
                  </w:r>
                </w:p>
              </w:tc>
            </w:tr>
            <w:tr w:rsidR="001502AB" w:rsidRPr="001502AB" w14:paraId="3D605651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36B6A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AE564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7</w:t>
                  </w:r>
                </w:p>
              </w:tc>
            </w:tr>
            <w:tr w:rsidR="001502AB" w:rsidRPr="001502AB" w14:paraId="70C54BA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3DC26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BB55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8</w:t>
                  </w:r>
                </w:p>
              </w:tc>
            </w:tr>
            <w:tr w:rsidR="001502AB" w:rsidRPr="001502AB" w14:paraId="08F5DAB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BF46B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CF2CC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9</w:t>
                  </w:r>
                </w:p>
              </w:tc>
            </w:tr>
            <w:tr w:rsidR="001502AB" w:rsidRPr="001502AB" w14:paraId="4C918D2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D43AB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DDDD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1</w:t>
                  </w:r>
                </w:p>
              </w:tc>
            </w:tr>
            <w:tr w:rsidR="001502AB" w:rsidRPr="001502AB" w14:paraId="1DCCBBD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6E01E8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FFFE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2</w:t>
                  </w:r>
                </w:p>
              </w:tc>
            </w:tr>
            <w:tr w:rsidR="001502AB" w:rsidRPr="001502AB" w14:paraId="5B67C22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24E694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52A1B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3</w:t>
                  </w:r>
                </w:p>
              </w:tc>
            </w:tr>
            <w:tr w:rsidR="001502AB" w:rsidRPr="001502AB" w14:paraId="432C926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69135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CEAF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4</w:t>
                  </w:r>
                </w:p>
              </w:tc>
            </w:tr>
            <w:tr w:rsidR="001502AB" w:rsidRPr="001502AB" w14:paraId="3ABC899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F9876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2CC82A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5</w:t>
                  </w:r>
                </w:p>
              </w:tc>
            </w:tr>
            <w:tr w:rsidR="001502AB" w:rsidRPr="001502AB" w14:paraId="3F3468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DF7790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EA5E6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6</w:t>
                  </w:r>
                </w:p>
              </w:tc>
            </w:tr>
            <w:tr w:rsidR="001502AB" w:rsidRPr="001502AB" w14:paraId="17E6E46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89151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F9EC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7</w:t>
                  </w:r>
                </w:p>
              </w:tc>
            </w:tr>
            <w:tr w:rsidR="001502AB" w:rsidRPr="001502AB" w14:paraId="2FD976D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D5EE2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1E561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8</w:t>
                  </w:r>
                </w:p>
              </w:tc>
            </w:tr>
            <w:tr w:rsidR="001502AB" w:rsidRPr="001502AB" w14:paraId="25B12A4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4B1D33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500405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9</w:t>
                  </w:r>
                </w:p>
              </w:tc>
            </w:tr>
            <w:tr w:rsidR="001502AB" w:rsidRPr="001502AB" w14:paraId="0DF753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AF327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42FEF2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1</w:t>
                  </w:r>
                </w:p>
              </w:tc>
            </w:tr>
            <w:tr w:rsidR="001502AB" w:rsidRPr="001502AB" w14:paraId="5A52F23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3A4B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B78F4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2</w:t>
                  </w:r>
                </w:p>
              </w:tc>
            </w:tr>
            <w:tr w:rsidR="001502AB" w:rsidRPr="001502AB" w14:paraId="2FE9CE3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B243C1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21489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3</w:t>
                  </w:r>
                </w:p>
              </w:tc>
            </w:tr>
            <w:tr w:rsidR="001502AB" w:rsidRPr="001502AB" w14:paraId="6A7163E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79847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EF829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4</w:t>
                  </w:r>
                </w:p>
              </w:tc>
            </w:tr>
            <w:tr w:rsidR="001502AB" w:rsidRPr="001502AB" w14:paraId="22ED187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B132D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CEF07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5</w:t>
                  </w:r>
                </w:p>
              </w:tc>
            </w:tr>
            <w:tr w:rsidR="001502AB" w:rsidRPr="001502AB" w14:paraId="62D7271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D18A3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DB138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6</w:t>
                  </w:r>
                </w:p>
              </w:tc>
            </w:tr>
            <w:tr w:rsidR="001502AB" w:rsidRPr="001502AB" w14:paraId="1684372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04C2E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B5EE5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7</w:t>
                  </w:r>
                </w:p>
              </w:tc>
            </w:tr>
            <w:tr w:rsidR="001502AB" w:rsidRPr="001502AB" w14:paraId="1CC959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945711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1084F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8</w:t>
                  </w:r>
                </w:p>
              </w:tc>
            </w:tr>
            <w:tr w:rsidR="001502AB" w:rsidRPr="001502AB" w14:paraId="77BB8E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740F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67AFFF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9</w:t>
                  </w:r>
                </w:p>
              </w:tc>
            </w:tr>
            <w:tr w:rsidR="001502AB" w:rsidRPr="001502AB" w14:paraId="0596276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143E1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34B87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1</w:t>
                  </w:r>
                </w:p>
              </w:tc>
            </w:tr>
            <w:tr w:rsidR="001502AB" w:rsidRPr="001502AB" w14:paraId="016360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C72FA7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1FF120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2</w:t>
                  </w:r>
                </w:p>
              </w:tc>
            </w:tr>
            <w:tr w:rsidR="001502AB" w:rsidRPr="001502AB" w14:paraId="1E487F3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C8B0BE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D54EE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3</w:t>
                  </w:r>
                </w:p>
              </w:tc>
            </w:tr>
            <w:tr w:rsidR="001502AB" w:rsidRPr="001502AB" w14:paraId="02ABF10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44FA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75A6A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4</w:t>
                  </w:r>
                </w:p>
              </w:tc>
            </w:tr>
            <w:tr w:rsidR="001502AB" w:rsidRPr="001502AB" w14:paraId="0AA4C93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94A34B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D634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5</w:t>
                  </w:r>
                </w:p>
              </w:tc>
            </w:tr>
            <w:tr w:rsidR="001502AB" w:rsidRPr="001502AB" w14:paraId="49326F5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EC89B4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FA9BA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6</w:t>
                  </w:r>
                </w:p>
              </w:tc>
            </w:tr>
            <w:tr w:rsidR="001502AB" w:rsidRPr="001502AB" w14:paraId="3366A5E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EE671B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A53EC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7</w:t>
                  </w:r>
                </w:p>
              </w:tc>
            </w:tr>
            <w:tr w:rsidR="001502AB" w:rsidRPr="001502AB" w14:paraId="7FECCF8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F72C3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C6814A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8</w:t>
                  </w:r>
                </w:p>
              </w:tc>
            </w:tr>
            <w:tr w:rsidR="001502AB" w:rsidRPr="001502AB" w14:paraId="2D6F3C3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AE2B38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60F20E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9</w:t>
                  </w:r>
                </w:p>
              </w:tc>
            </w:tr>
            <w:tr w:rsidR="001502AB" w:rsidRPr="001502AB" w14:paraId="314409C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6566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15D97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1</w:t>
                  </w:r>
                </w:p>
              </w:tc>
            </w:tr>
            <w:tr w:rsidR="001502AB" w:rsidRPr="001502AB" w14:paraId="0008950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384B4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AC7B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2</w:t>
                  </w:r>
                </w:p>
              </w:tc>
            </w:tr>
            <w:tr w:rsidR="001502AB" w:rsidRPr="001502AB" w14:paraId="77E39F9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4A65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518EA5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3</w:t>
                  </w:r>
                </w:p>
              </w:tc>
            </w:tr>
            <w:tr w:rsidR="001502AB" w:rsidRPr="001502AB" w14:paraId="6652BE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26D56D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A955F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4</w:t>
                  </w:r>
                </w:p>
              </w:tc>
            </w:tr>
            <w:tr w:rsidR="001502AB" w:rsidRPr="001502AB" w14:paraId="1D888EF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5BF30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58655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5</w:t>
                  </w:r>
                </w:p>
              </w:tc>
            </w:tr>
            <w:tr w:rsidR="001502AB" w:rsidRPr="001502AB" w14:paraId="457A344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E26F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ECC62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6</w:t>
                  </w:r>
                </w:p>
              </w:tc>
            </w:tr>
            <w:tr w:rsidR="001502AB" w:rsidRPr="001502AB" w14:paraId="5FD5D1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33B8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TDP7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37B98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7</w:t>
                  </w:r>
                </w:p>
              </w:tc>
            </w:tr>
            <w:tr w:rsidR="001502AB" w:rsidRPr="001502AB" w14:paraId="39AF2D3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E449E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F492C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8</w:t>
                  </w:r>
                </w:p>
              </w:tc>
            </w:tr>
            <w:tr w:rsidR="001502AB" w:rsidRPr="001502AB" w14:paraId="694BF7C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67544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19F15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9</w:t>
                  </w:r>
                </w:p>
              </w:tc>
            </w:tr>
            <w:tr w:rsidR="001502AB" w:rsidRPr="001502AB" w14:paraId="648A175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26EA74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150C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1</w:t>
                  </w:r>
                </w:p>
              </w:tc>
            </w:tr>
            <w:tr w:rsidR="001502AB" w:rsidRPr="001502AB" w14:paraId="42602AB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AF81B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80EFF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2</w:t>
                  </w:r>
                </w:p>
              </w:tc>
            </w:tr>
            <w:tr w:rsidR="001502AB" w:rsidRPr="001502AB" w14:paraId="0346F7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E530E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362759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3</w:t>
                  </w:r>
                </w:p>
              </w:tc>
            </w:tr>
            <w:tr w:rsidR="001502AB" w:rsidRPr="001502AB" w14:paraId="14B7152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7EBB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EEEAE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4</w:t>
                  </w:r>
                </w:p>
              </w:tc>
            </w:tr>
            <w:tr w:rsidR="001502AB" w:rsidRPr="001502AB" w14:paraId="7804F0E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B38CE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32416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5</w:t>
                  </w:r>
                </w:p>
              </w:tc>
            </w:tr>
            <w:tr w:rsidR="001502AB" w:rsidRPr="001502AB" w14:paraId="747C2C7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09B976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0B31A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6</w:t>
                  </w:r>
                </w:p>
              </w:tc>
            </w:tr>
            <w:tr w:rsidR="001502AB" w:rsidRPr="001502AB" w14:paraId="6EFCB1F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C344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2B7A3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7</w:t>
                  </w:r>
                </w:p>
              </w:tc>
            </w:tr>
            <w:tr w:rsidR="001502AB" w:rsidRPr="001502AB" w14:paraId="2BF1EFE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F4492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4B2018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8</w:t>
                  </w:r>
                </w:p>
              </w:tc>
            </w:tr>
            <w:tr w:rsidR="001502AB" w:rsidRPr="001502AB" w14:paraId="7389FA2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8DA33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BC8D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9</w:t>
                  </w:r>
                </w:p>
              </w:tc>
            </w:tr>
          </w:tbl>
          <w:p w14:paraId="17C7596E" w14:textId="77777777" w:rsidR="0067453D" w:rsidRDefault="0067453D" w:rsidP="00B96991"/>
          <w:p w14:paraId="0ABD396A" w14:textId="5A2A3569" w:rsidR="0067453D" w:rsidRDefault="0067453D" w:rsidP="00B96991">
            <w:r>
              <w:t>Odstranění položek enumerace:</w:t>
            </w:r>
          </w:p>
          <w:tbl>
            <w:tblPr>
              <w:tblW w:w="5267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5267"/>
            </w:tblGrid>
            <w:tr w:rsidR="0067453D" w:rsidRPr="0067453D" w14:paraId="3BBB67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52F898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TA1 Skutečná teplota - teplotní oblast 1</w:t>
                  </w:r>
                </w:p>
              </w:tc>
            </w:tr>
            <w:tr w:rsidR="0067453D" w:rsidRPr="0067453D" w14:paraId="6AA0F7D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F85C9F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TA2 Skutečná teplota - teplotní oblast 2</w:t>
                  </w:r>
                </w:p>
              </w:tc>
            </w:tr>
            <w:tr w:rsidR="0067453D" w:rsidRPr="0067453D" w14:paraId="6465500F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5001E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TA3 Skutečná teplota - teplotní oblast 3</w:t>
                  </w:r>
                </w:p>
              </w:tc>
            </w:tr>
            <w:tr w:rsidR="0067453D" w:rsidRPr="0067453D" w14:paraId="7D7B46D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BD2D3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TA4 Skutečná teplota - teplotní oblast 4</w:t>
                  </w:r>
                </w:p>
              </w:tc>
            </w:tr>
            <w:tr w:rsidR="0067453D" w:rsidRPr="0067453D" w14:paraId="5E9F24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591C4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TA5 Skutečná teplota - teplotní oblast 5</w:t>
                  </w:r>
                </w:p>
              </w:tc>
            </w:tr>
            <w:tr w:rsidR="0067453D" w:rsidRPr="0067453D" w14:paraId="4D28676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4E693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TA6 Skutečná teplota - teplotní oblast 6</w:t>
                  </w:r>
                </w:p>
              </w:tc>
            </w:tr>
            <w:tr w:rsidR="0067453D" w:rsidRPr="0067453D" w14:paraId="724EAE0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3F2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TA7 Skutečná teplota - teplotní oblast 7</w:t>
                  </w:r>
                </w:p>
              </w:tc>
            </w:tr>
            <w:tr w:rsidR="0067453D" w:rsidRPr="0067453D" w14:paraId="47CDF9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7F3B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TA8 Skutečná teplota - teplotní oblast 8</w:t>
                  </w:r>
                </w:p>
              </w:tc>
            </w:tr>
            <w:tr w:rsidR="0067453D" w:rsidRPr="0067453D" w14:paraId="63762A2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FD97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TA9 Skutečná teplota - teplotní oblast 9</w:t>
                  </w:r>
                </w:p>
              </w:tc>
            </w:tr>
            <w:tr w:rsidR="0067453D" w:rsidRPr="0067453D" w14:paraId="66C12C3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3C136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TB1 Skutečná teplota vyhlazená - teplotní oblast 1</w:t>
                  </w:r>
                </w:p>
              </w:tc>
            </w:tr>
            <w:tr w:rsidR="0067453D" w:rsidRPr="0067453D" w14:paraId="2C87D4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C9ECA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TB2 Skutečná teplota vyhlazená - teplotní oblast 2</w:t>
                  </w:r>
                </w:p>
              </w:tc>
            </w:tr>
            <w:tr w:rsidR="0067453D" w:rsidRPr="0067453D" w14:paraId="31C9D4A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F3D1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TB3 Skutečná teplota vyhlazená - teplotní oblast 3</w:t>
                  </w:r>
                </w:p>
              </w:tc>
            </w:tr>
            <w:tr w:rsidR="0067453D" w:rsidRPr="0067453D" w14:paraId="5FD2B63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EFFD3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TB4 Skutečná teplota vyhlazená - teplotní oblast 4</w:t>
                  </w:r>
                </w:p>
              </w:tc>
            </w:tr>
            <w:tr w:rsidR="0067453D" w:rsidRPr="0067453D" w14:paraId="32E7A5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A570D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TB5 Skutečná teplota vyhlazená - teplotní oblast 5</w:t>
                  </w:r>
                </w:p>
              </w:tc>
            </w:tr>
            <w:tr w:rsidR="0067453D" w:rsidRPr="0067453D" w14:paraId="3B70387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B3CA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TB6 Skutečná teplota vyhlazená - teplotní oblast 6</w:t>
                  </w:r>
                </w:p>
              </w:tc>
            </w:tr>
            <w:tr w:rsidR="0067453D" w:rsidRPr="0067453D" w14:paraId="6856F2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33ABE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TB7 Skutečná teplota vyhlazená - teplotní oblast 7</w:t>
                  </w:r>
                </w:p>
              </w:tc>
            </w:tr>
            <w:tr w:rsidR="0067453D" w:rsidRPr="0067453D" w14:paraId="7F59AD0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AA9637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TB8 Skutečná teplota vyhlazená - teplotní oblast 8</w:t>
                  </w:r>
                </w:p>
              </w:tc>
            </w:tr>
            <w:tr w:rsidR="0067453D" w:rsidRPr="0067453D" w14:paraId="53D5B2E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50262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TB9 Skutečná teplota vyhlazená - teplotní oblast 9</w:t>
                  </w:r>
                </w:p>
              </w:tc>
            </w:tr>
            <w:tr w:rsidR="0067453D" w:rsidRPr="0067453D" w14:paraId="7C4AC89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3D8C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TM1 Normání teplota vyhlazená - teplotní oblast 1</w:t>
                  </w:r>
                </w:p>
              </w:tc>
            </w:tr>
            <w:tr w:rsidR="0067453D" w:rsidRPr="0067453D" w14:paraId="4F0785B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FE8A2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TM2 Normání teplota vyhlazená - teplotní oblast 2</w:t>
                  </w:r>
                </w:p>
              </w:tc>
            </w:tr>
            <w:tr w:rsidR="0067453D" w:rsidRPr="0067453D" w14:paraId="68A1A1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A26FA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TM3 Normání teplota vyhlazená - teplotní oblast 3</w:t>
                  </w:r>
                </w:p>
              </w:tc>
            </w:tr>
            <w:tr w:rsidR="0067453D" w:rsidRPr="0067453D" w14:paraId="7FC2997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AE10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TM4 Normání teplota vyhlazená - teplotní oblast 4</w:t>
                  </w:r>
                </w:p>
              </w:tc>
            </w:tr>
            <w:tr w:rsidR="0067453D" w:rsidRPr="0067453D" w14:paraId="1C5A1B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860AD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TM5 Normání teplota vyhlazená - teplotní oblast 5</w:t>
                  </w:r>
                </w:p>
              </w:tc>
            </w:tr>
            <w:tr w:rsidR="0067453D" w:rsidRPr="0067453D" w14:paraId="4A57AEE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CE246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TM6 Normání teplota vyhlazená - teplotní oblast 6</w:t>
                  </w:r>
                </w:p>
              </w:tc>
            </w:tr>
            <w:tr w:rsidR="0067453D" w:rsidRPr="0067453D" w14:paraId="1A535C8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DEB1A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TM7 Normání teplota vyhlazená - teplotní oblast 7</w:t>
                  </w:r>
                </w:p>
              </w:tc>
            </w:tr>
            <w:tr w:rsidR="0067453D" w:rsidRPr="0067453D" w14:paraId="2A41FFC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11AE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TM8 Normání teplota vyhlazená - teplotní oblast 8</w:t>
                  </w:r>
                </w:p>
              </w:tc>
            </w:tr>
            <w:tr w:rsidR="0067453D" w:rsidRPr="0067453D" w14:paraId="03C4EC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0FEA32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TM9 Normání teplota vyhlazená - teplotní oblast 9</w:t>
                  </w:r>
                </w:p>
              </w:tc>
            </w:tr>
            <w:tr w:rsidR="0067453D" w:rsidRPr="0067453D" w14:paraId="0B288A9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780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TN1 Normání teplota - teplotní oblast 1</w:t>
                  </w:r>
                </w:p>
              </w:tc>
            </w:tr>
            <w:tr w:rsidR="0067453D" w:rsidRPr="0067453D" w14:paraId="3DCF29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58AC1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TN2 Normání teplota - teplotní oblast 2</w:t>
                  </w:r>
                </w:p>
              </w:tc>
            </w:tr>
            <w:tr w:rsidR="0067453D" w:rsidRPr="0067453D" w14:paraId="5BDC5FF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BCF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TN3 Normání teplota - teplotní oblast 3</w:t>
                  </w:r>
                </w:p>
              </w:tc>
            </w:tr>
            <w:tr w:rsidR="0067453D" w:rsidRPr="0067453D" w14:paraId="40B7893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5B7C2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TN4 Normání teplota - teplotní oblast 4</w:t>
                  </w:r>
                </w:p>
              </w:tc>
            </w:tr>
            <w:tr w:rsidR="0067453D" w:rsidRPr="0067453D" w14:paraId="1706FDE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C17C5A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TN5 Normání teplota - teplotní oblast 5</w:t>
                  </w:r>
                </w:p>
              </w:tc>
            </w:tr>
            <w:tr w:rsidR="0067453D" w:rsidRPr="0067453D" w14:paraId="2521CD0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248278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TN6 Normání teplota - teplotní oblast 6</w:t>
                  </w:r>
                </w:p>
              </w:tc>
            </w:tr>
            <w:tr w:rsidR="0067453D" w:rsidRPr="0067453D" w14:paraId="2AEAF05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C41F2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TN7 Normání teplota - teplotní oblast 7</w:t>
                  </w:r>
                </w:p>
              </w:tc>
            </w:tr>
            <w:tr w:rsidR="0067453D" w:rsidRPr="0067453D" w14:paraId="748F5BD3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212C15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TN8 Normání teplota - teplotní oblast 8</w:t>
                  </w:r>
                </w:p>
              </w:tc>
            </w:tr>
            <w:tr w:rsidR="0067453D" w:rsidRPr="0067453D" w14:paraId="57FC4EA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C2A33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TN9 Normání teplota - teplotní oblast 9</w:t>
                  </w:r>
                </w:p>
              </w:tc>
            </w:tr>
            <w:tr w:rsidR="0067453D" w:rsidRPr="0067453D" w14:paraId="3D40A5F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62E03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TP1 Předpověď teploty - teplotní oblast 1</w:t>
                  </w:r>
                </w:p>
              </w:tc>
            </w:tr>
            <w:tr w:rsidR="0067453D" w:rsidRPr="0067453D" w14:paraId="5F05776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2C354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TP2 Předpověď teploty - teplotní oblast 2</w:t>
                  </w:r>
                </w:p>
              </w:tc>
            </w:tr>
            <w:tr w:rsidR="0067453D" w:rsidRPr="0067453D" w14:paraId="1874BA5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C29F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TP3 Předpověď teploty - teplotní oblast 3</w:t>
                  </w:r>
                </w:p>
              </w:tc>
            </w:tr>
            <w:tr w:rsidR="0067453D" w:rsidRPr="0067453D" w14:paraId="4DCE0B1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11C82A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TP4 Předpověď teploty - teplotní oblast 4</w:t>
                  </w:r>
                </w:p>
              </w:tc>
            </w:tr>
            <w:tr w:rsidR="0067453D" w:rsidRPr="0067453D" w14:paraId="56A085D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8CBFA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TP5 Předpověď teploty - teplotní oblast 5</w:t>
                  </w:r>
                </w:p>
              </w:tc>
            </w:tr>
            <w:tr w:rsidR="0067453D" w:rsidRPr="0067453D" w14:paraId="0F1E9EA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3C4B3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TP6 Předpověď teploty - teplotní oblast 6</w:t>
                  </w:r>
                </w:p>
              </w:tc>
            </w:tr>
            <w:tr w:rsidR="0067453D" w:rsidRPr="0067453D" w14:paraId="15346EE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BA2B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TP7 Předpověď teploty - teplotní oblast 7</w:t>
                  </w:r>
                </w:p>
              </w:tc>
            </w:tr>
            <w:tr w:rsidR="0067453D" w:rsidRPr="0067453D" w14:paraId="74CE790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8F702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TP8 Předpověď teploty - teplotní oblast 8</w:t>
                  </w:r>
                </w:p>
              </w:tc>
            </w:tr>
            <w:tr w:rsidR="0067453D" w:rsidRPr="0067453D" w14:paraId="5229F6F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0530B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TP9 Předpověď teploty - teplotní oblast 9</w:t>
                  </w:r>
                </w:p>
              </w:tc>
            </w:tr>
            <w:tr w:rsidR="0067453D" w:rsidRPr="0067453D" w14:paraId="58A9D080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F3C3C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TQ1 Vyhlazená předpověď teploty - teplotní oblast 1</w:t>
                  </w:r>
                </w:p>
              </w:tc>
            </w:tr>
            <w:tr w:rsidR="0067453D" w:rsidRPr="0067453D" w14:paraId="6729813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B0B55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TQ2 Vyhlazená předpověď teploty - teplotní oblast 2</w:t>
                  </w:r>
                </w:p>
              </w:tc>
            </w:tr>
            <w:tr w:rsidR="0067453D" w:rsidRPr="0067453D" w14:paraId="09B66BC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4F77D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TQ3 Vyhlazená předpověď teploty - teplotní oblast 3</w:t>
                  </w:r>
                </w:p>
              </w:tc>
            </w:tr>
            <w:tr w:rsidR="0067453D" w:rsidRPr="0067453D" w14:paraId="6672065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1428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TQ4 Vyhlazená předpověď teploty - teplotní oblast 4</w:t>
                  </w:r>
                </w:p>
              </w:tc>
            </w:tr>
            <w:tr w:rsidR="0067453D" w:rsidRPr="0067453D" w14:paraId="63A1EEC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A148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TQ5 Vyhlazená předpověď teploty - teplotní oblast 5</w:t>
                  </w:r>
                </w:p>
              </w:tc>
            </w:tr>
            <w:tr w:rsidR="0067453D" w:rsidRPr="0067453D" w14:paraId="310F7B2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525E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TQ6 Vyhlazená předpověď teploty - teplotní oblast 6</w:t>
                  </w:r>
                </w:p>
              </w:tc>
            </w:tr>
            <w:tr w:rsidR="0067453D" w:rsidRPr="0067453D" w14:paraId="5D3A8AB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F3E8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TQ7 Vyhlazená předpověď teploty - teplotní oblast 7</w:t>
                  </w:r>
                </w:p>
              </w:tc>
            </w:tr>
            <w:tr w:rsidR="0067453D" w:rsidRPr="0067453D" w14:paraId="49887B9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9E822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TQ8 Vyhlazená předpověď teploty - teplotní oblast 8</w:t>
                  </w:r>
                </w:p>
              </w:tc>
            </w:tr>
            <w:tr w:rsidR="0067453D" w:rsidRPr="0067453D" w14:paraId="14DE48D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3FABAD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TQ9 Vyhlazená předpověď teploty - teplotní oblast 9</w:t>
                  </w:r>
                </w:p>
              </w:tc>
            </w:tr>
          </w:tbl>
          <w:p w14:paraId="0554F016" w14:textId="14687DE0" w:rsidR="0067453D" w:rsidRDefault="0067453D" w:rsidP="00B96991"/>
        </w:tc>
        <w:tc>
          <w:tcPr>
            <w:tcW w:w="787" w:type="dxa"/>
          </w:tcPr>
          <w:p w14:paraId="268B2AC0" w14:textId="7C08DBFB" w:rsidR="0067453D" w:rsidRDefault="0067453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V1.82</w:t>
            </w:r>
          </w:p>
        </w:tc>
      </w:tr>
      <w:tr w:rsidR="007520A3" w14:paraId="39E14E85" w14:textId="77777777" w:rsidTr="00A47CE1">
        <w:trPr>
          <w:trHeight w:val="255"/>
        </w:trPr>
        <w:tc>
          <w:tcPr>
            <w:tcW w:w="1139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1781F01" w14:textId="02FD526A" w:rsidR="007520A3" w:rsidRDefault="007520A3" w:rsidP="00EC3C42">
            <w:r>
              <w:lastRenderedPageBreak/>
              <w:t>2</w:t>
            </w:r>
            <w:r w:rsidR="00D411C3">
              <w:t>8</w:t>
            </w:r>
            <w:r>
              <w:t>.5.2024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A12F3" w14:textId="77777777" w:rsidR="007520A3" w:rsidRPr="00B92760" w:rsidRDefault="007520A3" w:rsidP="00EC3C42">
            <w:r w:rsidRPr="00B92760">
              <w:t>Došlo k redesignu sdílení souborů XSD a WSDL spjatých s word dokumentací externích rozhraní (tento dokument).</w:t>
            </w:r>
          </w:p>
          <w:p w14:paraId="5CC5C6D9" w14:textId="77777777" w:rsidR="007520A3" w:rsidRPr="00B92760" w:rsidRDefault="007520A3" w:rsidP="00EC3C42">
            <w:r w:rsidRPr="00B92760">
              <w:t>XSD a WSDL zip soubory jsou nyní společné pro všechny komodity elektřina, plyn a poze. Matice, které XSD a WSDL patří k jaké komoditě, je obsažena v .xls souboru v zip souboru s XSD soubory. Název souboru je „XSD and WSDL lists by commodity.xlsx“.</w:t>
            </w:r>
          </w:p>
          <w:p w14:paraId="2A6A531E" w14:textId="77777777" w:rsidR="007520A3" w:rsidRDefault="007520A3" w:rsidP="00EC3C42">
            <w:r w:rsidRPr="00B92760">
              <w:t>Generovaná dokumentace XSD souborů pro jednotlivé zprávy je nově uváděna pouze v adresáři dané zprávy v adresáři „DOC“. Do adresářů jednotlivých zpráv se, jako již v minulosti, dá vždy dostat proklikem přes link uvedený v textu u dané zprávy.</w:t>
            </w:r>
          </w:p>
        </w:tc>
        <w:tc>
          <w:tcPr>
            <w:tcW w:w="78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C0369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7520A3" w14:paraId="2575040E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38E0C67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74DA" w14:textId="77777777" w:rsidR="007520A3" w:rsidRDefault="007520A3" w:rsidP="00EC3C42">
            <w:r>
              <w:t xml:space="preserve">Definice zpráv </w:t>
            </w:r>
            <w:r w:rsidRPr="00A254FF">
              <w:t>SFVOTCONFDATA</w:t>
            </w:r>
            <w:r>
              <w:t xml:space="preserve">, </w:t>
            </w:r>
            <w:r w:rsidRPr="00A254FF">
              <w:t>SFVOTBILLING</w:t>
            </w:r>
            <w:r>
              <w:t xml:space="preserve">, </w:t>
            </w:r>
            <w:r w:rsidRPr="00A254FF">
              <w:t>SFVOTBILLINGSUM</w:t>
            </w:r>
            <w:r>
              <w:t xml:space="preserve">, </w:t>
            </w:r>
            <w:r w:rsidRPr="00A254FF">
              <w:t>SFVOTCLAIM</w:t>
            </w:r>
            <w:r>
              <w:t xml:space="preserve">, </w:t>
            </w:r>
            <w:r w:rsidRPr="00A254FF">
              <w:t>SFVOTCLAIMSUM</w:t>
            </w:r>
            <w:r>
              <w:t xml:space="preserve"> – byla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 o hodnoty:</w:t>
            </w:r>
          </w:p>
          <w:p w14:paraId="4D55BA31" w14:textId="77777777" w:rsidR="007520A3" w:rsidRDefault="007520A3" w:rsidP="00EC3C42">
            <w:r>
              <w:t>DA+     Vnitrodenní aukce – dodávka / Intraday auctions - supply</w:t>
            </w:r>
          </w:p>
          <w:p w14:paraId="6CD4D253" w14:textId="77777777" w:rsidR="007520A3" w:rsidRDefault="007520A3" w:rsidP="00EC3C42">
            <w:r>
              <w:t>DA-      Vnitrodenní aukce – odběr     / Intraday auctions - consumption</w:t>
            </w:r>
          </w:p>
          <w:p w14:paraId="3B95A2E7" w14:textId="77777777" w:rsidR="007520A3" w:rsidRDefault="007520A3" w:rsidP="00EC3C42">
            <w:r>
              <w:t>SA+     Shipping na IDA – dodávka      / Shipping on IDA - supply</w:t>
            </w:r>
          </w:p>
          <w:p w14:paraId="76974F5B" w14:textId="77777777" w:rsidR="007520A3" w:rsidRDefault="007520A3" w:rsidP="00EC3C42">
            <w:r>
              <w:t>SA-      Shipping na IDA – odběr          / Shipping on IDA - consumption</w:t>
            </w:r>
          </w:p>
          <w:p w14:paraId="2AF0BBD8" w14:textId="6D3060EC" w:rsidR="007520A3" w:rsidRDefault="007520A3" w:rsidP="00EC3C42">
            <w:r>
              <w:t>PP9     Popl. zavnitrodenní aukce       / Fees -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631DA4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ABF24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529611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E2DDB" w14:textId="77777777" w:rsidR="007520A3" w:rsidRDefault="007520A3" w:rsidP="00EC3C42">
            <w:r>
              <w:t xml:space="preserve">Definice zprávy SFVOTLIMITS – rozšířena enumerace atributu 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56B2127C" w14:textId="77777777" w:rsidR="007520A3" w:rsidRDefault="007520A3" w:rsidP="00EC3C42">
            <w:r w:rsidRPr="00A254FF">
              <w:t>IDA   Vnitrodenni aukce - elektrina  /  Intraday auctions - electricity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87BF67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369B62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D7A51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99698C" w14:textId="77777777" w:rsidR="007520A3" w:rsidRDefault="007520A3" w:rsidP="00EC3C42">
            <w:r>
              <w:t xml:space="preserve">Definice zprávy </w:t>
            </w:r>
            <w:r w:rsidRPr="00A254FF">
              <w:t>SFVOTEXCHRATE</w:t>
            </w:r>
            <w:r>
              <w:t xml:space="preserve"> – přidán nový atribut </w:t>
            </w:r>
            <w:r w:rsidRPr="00E9062A">
              <w:rPr>
                <w:i/>
                <w:iCs/>
              </w:rPr>
              <w:t>OteFinalIdaRate</w:t>
            </w:r>
            <w:r>
              <w:t xml:space="preserve"> elementu </w:t>
            </w:r>
            <w:r w:rsidRPr="00E9062A">
              <w:rPr>
                <w:i/>
                <w:iCs/>
              </w:rPr>
              <w:t>ExchRates</w:t>
            </w:r>
            <w:r>
              <w:t>.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72E936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75A677C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97DC1A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9C73B" w14:textId="77777777" w:rsidR="007520A3" w:rsidRDefault="007520A3" w:rsidP="00EC3C42">
            <w:r>
              <w:t xml:space="preserve">Definice zprávy </w:t>
            </w:r>
            <w:r w:rsidRPr="00B24E1F">
              <w:t>SFVOTEMGSTATE</w:t>
            </w:r>
            <w:r>
              <w:t xml:space="preserve"> –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: </w:t>
            </w:r>
          </w:p>
          <w:p w14:paraId="32DCED70" w14:textId="77777777" w:rsidR="007520A3" w:rsidRDefault="007520A3" w:rsidP="00EC3C42">
            <w:r w:rsidRPr="00B24E1F">
              <w:t>EMA - Stav nouze IDA/ Emergency state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08DB4B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1E2C58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240D0D2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7DAC9" w14:textId="77777777" w:rsidR="007520A3" w:rsidRDefault="007520A3" w:rsidP="00EC3C42">
            <w:r>
              <w:t xml:space="preserve">Definice zprávy </w:t>
            </w:r>
            <w:r w:rsidRPr="00B24E1F">
              <w:t>SFVOTEMGSTATENETT</w:t>
            </w:r>
            <w:r>
              <w:t xml:space="preserve"> – změna hodnoty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7BB12A55" w14:textId="77777777" w:rsidR="007520A3" w:rsidRDefault="007520A3" w:rsidP="00EC3C42">
            <w:r>
              <w:t>Nová hodnota:</w:t>
            </w:r>
          </w:p>
          <w:p w14:paraId="56B1EC7F" w14:textId="77777777" w:rsidR="007520A3" w:rsidRDefault="007520A3" w:rsidP="00EC3C42">
            <w:r w:rsidRPr="00B24E1F">
              <w:t xml:space="preserve">EMV+EMD+EMA - I/E z DT, VDT a IDA v SN  </w:t>
            </w:r>
          </w:p>
          <w:p w14:paraId="02CABA74" w14:textId="77777777" w:rsidR="007520A3" w:rsidRDefault="007520A3" w:rsidP="00EC3C42">
            <w:r>
              <w:t>Původní hodnota:</w:t>
            </w:r>
          </w:p>
          <w:p w14:paraId="365FA059" w14:textId="77777777" w:rsidR="007520A3" w:rsidRDefault="007520A3" w:rsidP="00EC3C42">
            <w:r w:rsidRPr="00B92760">
              <w:t>EMV+EMD - I/E z DT a VDT v SN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97569F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1A5628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3C1065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C1A55" w14:textId="77777777" w:rsidR="007520A3" w:rsidRDefault="007520A3" w:rsidP="00EC3C42">
            <w:r>
              <w:t xml:space="preserve">Definice zprávy SFVOTREQ – rozšíření enumerace atributu kořenového elementu </w:t>
            </w:r>
            <w:r w:rsidRPr="00B92760">
              <w:t>msg_code</w:t>
            </w:r>
            <w:r>
              <w:t xml:space="preserve"> o hodnotu:</w:t>
            </w:r>
          </w:p>
          <w:p w14:paraId="042B159C" w14:textId="77777777" w:rsidR="007520A3" w:rsidRDefault="007520A3" w:rsidP="00EC3C42">
            <w:r>
              <w:t xml:space="preserve">505 - </w:t>
            </w:r>
            <w:r w:rsidRPr="007E7A63">
              <w:t>Dotaz na 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3E8B64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BB69B0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0C20A13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92861" w14:textId="77777777" w:rsidR="007520A3" w:rsidRDefault="007520A3" w:rsidP="00EC3C42">
            <w:r>
              <w:t xml:space="preserve">Definice zprávy </w:t>
            </w:r>
            <w:r w:rsidRPr="007E7A63">
              <w:t>SFVOTEMGSTATE</w:t>
            </w:r>
            <w:r>
              <w:t xml:space="preserve"> – rozšíření enumerace atributu kořenového elementu </w:t>
            </w:r>
            <w:r w:rsidRPr="00E9062A">
              <w:rPr>
                <w:i/>
                <w:iCs/>
              </w:rPr>
              <w:t>msg</w:t>
            </w:r>
            <w:r w:rsidRPr="00B92760">
              <w:t>_code</w:t>
            </w:r>
            <w:r>
              <w:t xml:space="preserve"> o hodnotu:</w:t>
            </w:r>
          </w:p>
          <w:p w14:paraId="1D5F1B42" w14:textId="77777777" w:rsidR="007520A3" w:rsidRDefault="007520A3" w:rsidP="00EC3C42">
            <w:r>
              <w:t xml:space="preserve">506 - </w:t>
            </w:r>
            <w:r w:rsidRPr="007E7A63">
              <w:t>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4A57CE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7FB63E9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765B92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CD8B2" w14:textId="77777777" w:rsidR="007520A3" w:rsidRDefault="007520A3" w:rsidP="00EC3C42">
            <w:r>
              <w:t xml:space="preserve">Definice zprávy </w:t>
            </w:r>
            <w:r w:rsidRPr="007E7A63">
              <w:t xml:space="preserve">RESPONSE </w:t>
            </w:r>
            <w:r>
              <w:t xml:space="preserve">– rozšíření enumerace atributu kořenového elementu </w:t>
            </w:r>
            <w:r w:rsidRPr="00B92760">
              <w:t>msg_code</w:t>
            </w:r>
            <w:r>
              <w:t xml:space="preserve"> o hodnoty:</w:t>
            </w:r>
          </w:p>
          <w:p w14:paraId="0492021B" w14:textId="77777777" w:rsidR="007520A3" w:rsidRDefault="007520A3" w:rsidP="00EC3C42">
            <w:r>
              <w:t xml:space="preserve">507       </w:t>
            </w:r>
            <w:r w:rsidRPr="007E7A63">
              <w:t>Potvrzení/chyba v  dotazu na vypořádání exportů/importů IDA</w:t>
            </w:r>
          </w:p>
          <w:p w14:paraId="70676653" w14:textId="77777777" w:rsidR="007520A3" w:rsidRDefault="007520A3" w:rsidP="00EC3C42">
            <w:r>
              <w:t>E52</w:t>
            </w:r>
            <w:r>
              <w:tab/>
              <w:t>hlášení o chybě/potvrzení o přijetí</w:t>
            </w:r>
          </w:p>
          <w:p w14:paraId="49CD77E9" w14:textId="77777777" w:rsidR="007520A3" w:rsidRDefault="007520A3" w:rsidP="00EC3C42">
            <w:r>
              <w:t>E15</w:t>
            </w:r>
            <w:r>
              <w:tab/>
              <w:t>hlášení o chybě/potvrzení o přijetí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7E05ED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4B2EB5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8C43D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30A89" w14:textId="77777777" w:rsidR="007520A3" w:rsidRDefault="007520A3" w:rsidP="00EC3C42">
            <w:r>
              <w:t xml:space="preserve">Definice zprávy MASTERDATA– rozšíření enumerace atributu kořenového elementu </w:t>
            </w:r>
            <w:r w:rsidRPr="00B930C4">
              <w:t>msg_code</w:t>
            </w:r>
            <w:r>
              <w:t xml:space="preserve"> o hodnoty:</w:t>
            </w:r>
          </w:p>
          <w:p w14:paraId="4A880089" w14:textId="77777777" w:rsidR="007520A3" w:rsidRPr="00B930C4" w:rsidRDefault="007520A3" w:rsidP="00B92760">
            <w:r w:rsidRPr="00B930C4">
              <w:t>E01</w:t>
            </w:r>
            <w:r w:rsidRPr="00B930C4">
              <w:tab/>
              <w:t>informace o poskytovatelích služeb</w:t>
            </w:r>
          </w:p>
          <w:p w14:paraId="5E896EA5" w14:textId="77777777" w:rsidR="007520A3" w:rsidRPr="00B930C4" w:rsidRDefault="007520A3" w:rsidP="00B92760">
            <w:r w:rsidRPr="00B930C4">
              <w:t>E12</w:t>
            </w:r>
            <w:r w:rsidRPr="00B930C4">
              <w:tab/>
              <w:t>informace o změnách TKD</w:t>
            </w:r>
          </w:p>
          <w:p w14:paraId="596698D7" w14:textId="77777777" w:rsidR="007520A3" w:rsidRPr="00B930C4" w:rsidRDefault="007520A3" w:rsidP="00B92760">
            <w:r w:rsidRPr="00B930C4">
              <w:t>E11</w:t>
            </w:r>
            <w:r w:rsidRPr="00B930C4">
              <w:tab/>
              <w:t>registrace EAN do skupiny sdílení</w:t>
            </w:r>
          </w:p>
          <w:p w14:paraId="50025555" w14:textId="77777777" w:rsidR="007520A3" w:rsidRPr="00B930C4" w:rsidRDefault="007520A3" w:rsidP="00EC3C42">
            <w:r w:rsidRPr="00B930C4">
              <w:t>E53</w:t>
            </w:r>
            <w:r w:rsidRPr="00B930C4">
              <w:tab/>
              <w:t xml:space="preserve">informace o kmentových datech EAN </w:t>
            </w:r>
          </w:p>
          <w:p w14:paraId="37952543" w14:textId="3EE25577" w:rsidR="007520A3" w:rsidRDefault="007520A3" w:rsidP="00EC3C42">
            <w:r w:rsidRPr="00B930C4">
              <w:t>383        Kmenová data sk. sdílení OPM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FC35C2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65A3E462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EFBDBE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2FD83A" w14:textId="77777777" w:rsidR="007520A3" w:rsidRDefault="007520A3" w:rsidP="00EC3C42">
            <w:r>
              <w:t xml:space="preserve">Definice zprávy MASTERDATA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59870275" w14:textId="77777777" w:rsidR="007520A3" w:rsidRDefault="007520A3" w:rsidP="00EC3C42">
            <w:r>
              <w:t xml:space="preserve">sg-id </w:t>
            </w:r>
            <w:r>
              <w:tab/>
              <w:t>- Číslo skupiny sdílení (platné od 1.7.2024)</w:t>
            </w:r>
          </w:p>
          <w:p w14:paraId="2B763718" w14:textId="77777777" w:rsidR="007520A3" w:rsidRDefault="007520A3" w:rsidP="00EC3C42">
            <w:r>
              <w:t>sg-type</w:t>
            </w:r>
            <w:r>
              <w:tab/>
              <w:t>- Typ sdílení (platné od 1.7.2024)</w:t>
            </w:r>
          </w:p>
          <w:p w14:paraId="712C5F78" w14:textId="77777777" w:rsidR="007520A3" w:rsidRDefault="007520A3" w:rsidP="00EC3C42">
            <w:r>
              <w:t>katm</w:t>
            </w:r>
            <w:r>
              <w:tab/>
              <w:t>- kategorie měření (platné od 1.7.2024)</w:t>
            </w:r>
          </w:p>
          <w:p w14:paraId="4E5770EF" w14:textId="77777777" w:rsidR="007520A3" w:rsidRDefault="007520A3" w:rsidP="00EC3C42">
            <w:r>
              <w:t>cert-svr</w:t>
            </w:r>
            <w:r>
              <w:tab/>
              <w:t xml:space="preserve">  - EAN je součástí agregačního bloku (platné od 1.7.2024)</w:t>
            </w:r>
          </w:p>
          <w:p w14:paraId="567AF103" w14:textId="1119F19F" w:rsidR="007520A3" w:rsidRDefault="007520A3" w:rsidP="00EC3C42">
            <w:r w:rsidRPr="00375A43">
              <w:t>v-customer</w:t>
            </w:r>
            <w:r>
              <w:t xml:space="preserve"> - </w:t>
            </w:r>
            <w:r w:rsidRPr="00375A43">
              <w:t>příznak označující zranitelného zákazníka</w:t>
            </w:r>
            <w:r>
              <w:t xml:space="preserve">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57CF3DB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8E741C0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B7D7CE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2DD367" w14:textId="77777777" w:rsidR="007520A3" w:rsidRDefault="007520A3" w:rsidP="00EC3C42">
            <w:r>
              <w:t xml:space="preserve">Definice zprávy CDSIDIS 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>:</w:t>
            </w:r>
          </w:p>
          <w:p w14:paraId="111411AE" w14:textId="77777777" w:rsidR="007520A3" w:rsidRDefault="007520A3" w:rsidP="00EC3C42">
            <w:r>
              <w:t>qty-ash</w:t>
            </w:r>
            <w:r>
              <w:tab/>
              <w:t>- Celkový odběr pro vyúčtování dodávky elektřiny se zohledněním sdílené elektřiny (kWh) (platné od 1.7.2024)</w:t>
            </w:r>
          </w:p>
          <w:p w14:paraId="49F6EC0B" w14:textId="77777777" w:rsidR="007520A3" w:rsidRDefault="007520A3" w:rsidP="00EC3C42">
            <w:r>
              <w:lastRenderedPageBreak/>
              <w:t>qty-ashNT  - Celkový odběr pro vyúčtování dodávky elektřiny se zohledněním sdílené elektřinynízký tarif (kWh) (platné od 1.7.2024)</w:t>
            </w:r>
          </w:p>
          <w:p w14:paraId="0AE4A138" w14:textId="32860EFE" w:rsidR="007520A3" w:rsidRDefault="007520A3" w:rsidP="00EC3C42">
            <w:r>
              <w:t>qty-ashVT - Celkový odběr pro vyúčtování dodávky elektřiny se zohledněním sdílené elektřiny vysoký tarif (kWh)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009895C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4C3215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AD2267D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B5255" w14:textId="77777777" w:rsidR="007520A3" w:rsidRDefault="007520A3" w:rsidP="00EC3C42">
            <w:r>
              <w:t xml:space="preserve">Nová zpráva </w:t>
            </w:r>
            <w:r w:rsidRPr="009D7CA0">
              <w:t>RESPONSEEDC</w:t>
            </w:r>
            <w:r>
              <w:t xml:space="preserve"> popsána v kapitole 5.35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232751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6F8243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E2D7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761658" w14:textId="77777777" w:rsidR="007520A3" w:rsidRDefault="007520A3" w:rsidP="00EC3C42">
            <w:r>
              <w:t xml:space="preserve">Definice zprávy </w:t>
            </w:r>
            <w:r w:rsidRPr="009D7CA0">
              <w:t>CDSREQ</w:t>
            </w:r>
            <w:r>
              <w:t xml:space="preserve">– rozšíření enumerace atributu kořenového elementu </w:t>
            </w:r>
            <w:r w:rsidRPr="00B92760">
              <w:t>msg_</w:t>
            </w:r>
            <w:r w:rsidRPr="00E9062A">
              <w:rPr>
                <w:i/>
                <w:iCs/>
              </w:rPr>
              <w:t xml:space="preserve">code </w:t>
            </w:r>
            <w:r>
              <w:t>o hodnoty:</w:t>
            </w:r>
          </w:p>
          <w:p w14:paraId="2E442149" w14:textId="77777777" w:rsidR="007520A3" w:rsidRDefault="007520A3" w:rsidP="00EC3C42">
            <w:r>
              <w:t xml:space="preserve">E51 </w:t>
            </w:r>
            <w:r w:rsidRPr="00605392">
              <w:t>žádost o TKD od EDC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6BDB5E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0E31D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8929F9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10127" w14:textId="77777777" w:rsidR="007520A3" w:rsidRDefault="007520A3" w:rsidP="00EC3C42">
            <w:r>
              <w:t xml:space="preserve">Definice zprávy CDSINVOICE – rozšířena enumerace atributu </w:t>
            </w:r>
            <w:r w:rsidRPr="00E9062A">
              <w:rPr>
                <w:i/>
                <w:iCs/>
              </w:rPr>
              <w:t>item</w:t>
            </w:r>
            <w:r w:rsidRPr="00D71C92">
              <w:t>-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BillingItem</w:t>
            </w:r>
            <w:r w:rsidRPr="00B92760">
              <w:t xml:space="preserve"> </w:t>
            </w:r>
            <w:r>
              <w:t>o hodnoty:</w:t>
            </w:r>
          </w:p>
          <w:p w14:paraId="2D960FD5" w14:textId="77777777" w:rsidR="007520A3" w:rsidRDefault="007520A3" w:rsidP="00EC3C42">
            <w:r>
              <w:t>GU034</w:t>
            </w:r>
            <w:r>
              <w:tab/>
              <w:t>poplatek za nesíťovou infrastrukturu</w:t>
            </w:r>
          </w:p>
          <w:p w14:paraId="70EA2FF9" w14:textId="77777777" w:rsidR="007520A3" w:rsidRDefault="007520A3" w:rsidP="00EC3C42">
            <w:r>
              <w:t>GU035</w:t>
            </w:r>
            <w:r>
              <w:tab/>
              <w:t>Suma VT silová elektřina se zohledněním sdílení</w:t>
            </w:r>
          </w:p>
          <w:p w14:paraId="633F5C3D" w14:textId="77777777" w:rsidR="007520A3" w:rsidRDefault="007520A3" w:rsidP="00EC3C42">
            <w:r>
              <w:t>GU036</w:t>
            </w:r>
            <w:r>
              <w:tab/>
              <w:t>Suma NT silová elektřina se zohledněšním sdílení</w:t>
            </w:r>
          </w:p>
          <w:p w14:paraId="10C288DF" w14:textId="77777777" w:rsidR="007520A3" w:rsidRPr="007C66CA" w:rsidRDefault="007520A3" w:rsidP="00EC3C42">
            <w:r>
              <w:t>GU037</w:t>
            </w:r>
            <w:r>
              <w:tab/>
              <w:t>Celkový odběr pro vyúčtování dodávky elektřiny se zohledněním sdílené elektřiny (kWh)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2099E6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0D8A1D3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99A6124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D74B9" w14:textId="77777777" w:rsidR="007520A3" w:rsidRDefault="007520A3" w:rsidP="00EC3C42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7520A3" w:rsidRPr="00F3724B" w14:paraId="05D8EB7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C3C4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4A20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vyrobené na dané jednotce</w:t>
                  </w:r>
                </w:p>
              </w:tc>
            </w:tr>
            <w:tr w:rsidR="007520A3" w:rsidRPr="00F3724B" w14:paraId="3770860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CE17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78AB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vyrobené na dané jednotce</w:t>
                  </w:r>
                </w:p>
              </w:tc>
            </w:tr>
            <w:tr w:rsidR="007520A3" w:rsidRPr="00F3724B" w14:paraId="703830E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D2EA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68D17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vyvezené do zahraničí</w:t>
                  </w:r>
                </w:p>
              </w:tc>
            </w:tr>
            <w:tr w:rsidR="007520A3" w:rsidRPr="00F3724B" w14:paraId="4FC455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B9A9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9AE15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vyvezené do zahraničí</w:t>
                  </w:r>
                </w:p>
              </w:tc>
            </w:tr>
            <w:tr w:rsidR="007520A3" w:rsidRPr="00F3724B" w14:paraId="079989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23ED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63ED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neuskutečněné aktivace aFRR</w:t>
                  </w:r>
                </w:p>
              </w:tc>
            </w:tr>
            <w:tr w:rsidR="007520A3" w:rsidRPr="00F3724B" w14:paraId="0CEB09A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2E98D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AA78D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neuskutečněné aktivace aFRR</w:t>
                  </w:r>
                </w:p>
              </w:tc>
            </w:tr>
            <w:tr w:rsidR="007520A3" w:rsidRPr="00F3724B" w14:paraId="49A9B04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DD357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457D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neposkytnuté v požadované kvalitě</w:t>
                  </w:r>
                </w:p>
              </w:tc>
            </w:tr>
            <w:tr w:rsidR="007520A3" w:rsidRPr="00F3724B" w14:paraId="320EC6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DBBD7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00C19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neposkytnuté v požadované kvalitě</w:t>
                  </w:r>
                </w:p>
              </w:tc>
            </w:tr>
            <w:tr w:rsidR="007520A3" w:rsidRPr="00F3724B" w14:paraId="55EBFAF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D363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C21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vyrobené na dané jednotce</w:t>
                  </w:r>
                </w:p>
              </w:tc>
            </w:tr>
            <w:tr w:rsidR="007520A3" w:rsidRPr="00F3724B" w14:paraId="0EA2728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06B20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E7FB5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vyrobené na dané jednotce</w:t>
                  </w:r>
                </w:p>
              </w:tc>
            </w:tr>
            <w:tr w:rsidR="007520A3" w:rsidRPr="00F3724B" w14:paraId="3C26B5A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0F8B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625A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vyvezené do zahraničí</w:t>
                  </w:r>
                </w:p>
              </w:tc>
            </w:tr>
            <w:tr w:rsidR="007520A3" w:rsidRPr="00F3724B" w14:paraId="5C2DFE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1413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2AA5F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vyvezené do zahraničí</w:t>
                  </w:r>
                </w:p>
              </w:tc>
            </w:tr>
            <w:tr w:rsidR="007520A3" w:rsidRPr="00F3724B" w14:paraId="3D65B1E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81965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710F5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neuskutečněné aktivace aFRR</w:t>
                  </w:r>
                </w:p>
              </w:tc>
            </w:tr>
            <w:tr w:rsidR="007520A3" w:rsidRPr="00F3724B" w14:paraId="4A0BFE8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66C1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0A3E7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neuskutečněné aktivace aFRR</w:t>
                  </w:r>
                </w:p>
              </w:tc>
            </w:tr>
            <w:tr w:rsidR="007520A3" w:rsidRPr="00F3724B" w14:paraId="2C5D0F7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93154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93923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neposkytnuté v požadované kvalitě</w:t>
                  </w:r>
                </w:p>
              </w:tc>
            </w:tr>
            <w:tr w:rsidR="007520A3" w:rsidRPr="00F3724B" w14:paraId="0678330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2706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36CD8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neposkytnuté v požadované kvalitě</w:t>
                  </w:r>
                </w:p>
              </w:tc>
            </w:tr>
            <w:tr w:rsidR="007520A3" w:rsidRPr="00F3724B" w14:paraId="4BA40F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A4BB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8745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pro ČR</w:t>
                  </w:r>
                </w:p>
              </w:tc>
            </w:tr>
            <w:tr w:rsidR="007520A3" w:rsidRPr="00F3724B" w14:paraId="65D7D7E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0343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404D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pro ČR</w:t>
                  </w:r>
                </w:p>
              </w:tc>
            </w:tr>
            <w:tr w:rsidR="007520A3" w:rsidRPr="00F3724B" w14:paraId="65DFD43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82113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CDAEDC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Zahraničí</w:t>
                  </w:r>
                </w:p>
              </w:tc>
            </w:tr>
            <w:tr w:rsidR="007520A3" w:rsidRPr="00F3724B" w14:paraId="1536696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DDFA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EB98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Zahraničí</w:t>
                  </w:r>
                </w:p>
              </w:tc>
            </w:tr>
            <w:tr w:rsidR="007520A3" w:rsidRPr="00F3724B" w14:paraId="0802B7F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375322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12D4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násl. čtvrt</w:t>
                  </w:r>
                </w:p>
              </w:tc>
            </w:tr>
            <w:tr w:rsidR="007520A3" w:rsidRPr="00F3724B" w14:paraId="7083D9D5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592B6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E37EC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násl. čtvrt</w:t>
                  </w:r>
                </w:p>
              </w:tc>
            </w:tr>
            <w:tr w:rsidR="007520A3" w:rsidRPr="00F3724B" w14:paraId="38865EA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48A10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6BC66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předch. čtvrt</w:t>
                  </w:r>
                </w:p>
              </w:tc>
            </w:tr>
            <w:tr w:rsidR="007520A3" w:rsidRPr="00F3724B" w14:paraId="4E7F5212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5E954E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BED6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předch. čtvrt</w:t>
                  </w:r>
                </w:p>
              </w:tc>
            </w:tr>
            <w:tr w:rsidR="007520A3" w:rsidRPr="00F3724B" w14:paraId="2F700B1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7C6B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381450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RE+ mFRR nekvalita</w:t>
                  </w:r>
                </w:p>
              </w:tc>
            </w:tr>
            <w:tr w:rsidR="007520A3" w:rsidRPr="00F3724B" w14:paraId="20E11F7B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665CE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SV0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A05F052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RE- mFRR nekvalita</w:t>
                  </w:r>
                </w:p>
              </w:tc>
            </w:tr>
            <w:tr w:rsidR="007520A3" w:rsidRPr="00F3724B" w14:paraId="062298B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1732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2C2F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pro ČR</w:t>
                  </w:r>
                </w:p>
              </w:tc>
            </w:tr>
            <w:tr w:rsidR="007520A3" w:rsidRPr="00F3724B" w14:paraId="174DE7B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48B3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80F201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pro ČR</w:t>
                  </w:r>
                </w:p>
              </w:tc>
            </w:tr>
            <w:tr w:rsidR="007520A3" w:rsidRPr="00F3724B" w14:paraId="3043E7C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C04D6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6651E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Zahraničí</w:t>
                  </w:r>
                </w:p>
              </w:tc>
            </w:tr>
            <w:tr w:rsidR="007520A3" w:rsidRPr="00F3724B" w14:paraId="6AA9A03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1EF2E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8E0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Zahraničí</w:t>
                  </w:r>
                </w:p>
              </w:tc>
            </w:tr>
            <w:tr w:rsidR="007520A3" w:rsidRPr="00F3724B" w14:paraId="7516F48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87502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F9469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následující čtvrthodinu</w:t>
                  </w:r>
                </w:p>
              </w:tc>
            </w:tr>
            <w:tr w:rsidR="007520A3" w:rsidRPr="00F3724B" w14:paraId="6ED2BBD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CB1180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0F269D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následující čtvrthodinu</w:t>
                  </w:r>
                </w:p>
              </w:tc>
            </w:tr>
            <w:tr w:rsidR="007520A3" w:rsidRPr="00F3724B" w14:paraId="7BA72D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7CE81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DFCC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předcházející čtvrthodinu</w:t>
                  </w:r>
                </w:p>
              </w:tc>
            </w:tr>
            <w:tr w:rsidR="007520A3" w:rsidRPr="00F3724B" w14:paraId="140A0E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77B6A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B3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předcházející čtvrthodinu</w:t>
                  </w:r>
                </w:p>
              </w:tc>
            </w:tr>
            <w:tr w:rsidR="007520A3" w:rsidRPr="00F3724B" w14:paraId="7D3B1230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0CE78F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0454E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RE+ mFRR nekvalita</w:t>
                  </w:r>
                </w:p>
              </w:tc>
            </w:tr>
            <w:tr w:rsidR="007520A3" w:rsidRPr="00F3724B" w14:paraId="7BEA31A1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35B2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D1363D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RE- mFRR nekvalita</w:t>
                  </w:r>
                </w:p>
              </w:tc>
            </w:tr>
            <w:tr w:rsidR="007520A3" w:rsidRPr="00F3724B" w14:paraId="4F13764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27ED75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18D7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pro ČR</w:t>
                  </w:r>
                </w:p>
              </w:tc>
            </w:tr>
            <w:tr w:rsidR="007520A3" w:rsidRPr="00F3724B" w14:paraId="0250F3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AE35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482F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pro ČR</w:t>
                  </w:r>
                </w:p>
              </w:tc>
            </w:tr>
            <w:tr w:rsidR="007520A3" w:rsidRPr="00F3724B" w14:paraId="78E0DC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68BA36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08C0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Zahraničí</w:t>
                  </w:r>
                </w:p>
              </w:tc>
            </w:tr>
            <w:tr w:rsidR="007520A3" w:rsidRPr="00F3724B" w14:paraId="057A9FA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87D4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F0F88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Zahraničí</w:t>
                  </w:r>
                </w:p>
              </w:tc>
            </w:tr>
            <w:tr w:rsidR="007520A3" w:rsidRPr="00F3724B" w14:paraId="7A011DC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B3F8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D1F06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násl. čtvrt</w:t>
                  </w:r>
                </w:p>
              </w:tc>
            </w:tr>
            <w:tr w:rsidR="007520A3" w:rsidRPr="00F3724B" w14:paraId="593A70E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E10EB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FEB38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přímě RE- mFRR pro násl. čtvrt</w:t>
                  </w:r>
                </w:p>
              </w:tc>
            </w:tr>
            <w:tr w:rsidR="007520A3" w:rsidRPr="00F3724B" w14:paraId="2CB5ED2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20B0BF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D7C53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před. čtvrt</w:t>
                  </w:r>
                </w:p>
              </w:tc>
            </w:tr>
            <w:tr w:rsidR="007520A3" w:rsidRPr="00F3724B" w14:paraId="4CD7BA8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A57DC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A33FE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RE- mFRR pro před. čtvrt</w:t>
                  </w:r>
                </w:p>
              </w:tc>
            </w:tr>
            <w:tr w:rsidR="007520A3" w:rsidRPr="00F3724B" w14:paraId="606E5E6A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B30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318955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RE+ mFRR nekvalita</w:t>
                  </w:r>
                </w:p>
              </w:tc>
            </w:tr>
            <w:tr w:rsidR="007520A3" w:rsidRPr="00F3724B" w14:paraId="1F600D7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28EE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604C6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RE- mFRR nekvalita</w:t>
                  </w:r>
                </w:p>
              </w:tc>
            </w:tr>
            <w:tr w:rsidR="007520A3" w:rsidRPr="00F3724B" w14:paraId="56A282C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F2813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366F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pro ČR</w:t>
                  </w:r>
                </w:p>
              </w:tc>
            </w:tr>
            <w:tr w:rsidR="007520A3" w:rsidRPr="00F3724B" w14:paraId="768D888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7FCCC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E0E3B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pro ČR</w:t>
                  </w:r>
                </w:p>
              </w:tc>
            </w:tr>
            <w:tr w:rsidR="007520A3" w:rsidRPr="00F3724B" w14:paraId="6DE263D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BB65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3A83E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Zahraničí</w:t>
                  </w:r>
                </w:p>
              </w:tc>
            </w:tr>
            <w:tr w:rsidR="007520A3" w:rsidRPr="00F3724B" w14:paraId="3E1656C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11D412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58DCA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Zahraničí</w:t>
                  </w:r>
                </w:p>
              </w:tc>
            </w:tr>
            <w:tr w:rsidR="007520A3" w:rsidRPr="00F3724B" w14:paraId="0083D06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0ADA4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65413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násl. čtvrt</w:t>
                  </w:r>
                </w:p>
              </w:tc>
            </w:tr>
            <w:tr w:rsidR="007520A3" w:rsidRPr="00F3724B" w14:paraId="5CCD29C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DE7E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A2C7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násl. čtvrt</w:t>
                  </w:r>
                </w:p>
              </w:tc>
            </w:tr>
            <w:tr w:rsidR="007520A3" w:rsidRPr="00F3724B" w14:paraId="6CDC44D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C8D0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615B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předch. čtvrt</w:t>
                  </w:r>
                </w:p>
              </w:tc>
            </w:tr>
            <w:tr w:rsidR="007520A3" w:rsidRPr="00F3724B" w14:paraId="57D38C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9651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B6ED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předch. čtvrt</w:t>
                  </w:r>
                </w:p>
              </w:tc>
            </w:tr>
            <w:tr w:rsidR="007520A3" w:rsidRPr="00F3724B" w14:paraId="6DD0828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D4E7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7B1DF4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RE+ mFRR nekvalita</w:t>
                  </w:r>
                </w:p>
              </w:tc>
            </w:tr>
            <w:tr w:rsidR="007520A3" w:rsidRPr="00F3724B" w14:paraId="0D4DA8C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32C9B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51E1BC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RE- mFRR nekvalita</w:t>
                  </w:r>
                </w:p>
              </w:tc>
            </w:tr>
            <w:tr w:rsidR="007520A3" w:rsidRPr="00F3724B" w14:paraId="4A101BF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5014E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3F00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přeshraniční výpomoci</w:t>
                  </w:r>
                </w:p>
              </w:tc>
            </w:tr>
            <w:tr w:rsidR="007520A3" w:rsidRPr="00F3724B" w14:paraId="32EAA08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0E714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1BBB3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přeshraniční výpomoci</w:t>
                  </w:r>
                </w:p>
              </w:tc>
            </w:tr>
            <w:tr w:rsidR="007520A3" w:rsidRPr="00F3724B" w14:paraId="0D8FFD9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1C0EB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6D4F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přeshraniční výpomoci</w:t>
                  </w:r>
                </w:p>
              </w:tc>
            </w:tr>
            <w:tr w:rsidR="007520A3" w:rsidRPr="00F3724B" w14:paraId="4491CF8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FFD7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D0C86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přeshraniční výpomoci</w:t>
                  </w:r>
                </w:p>
              </w:tc>
            </w:tr>
            <w:tr w:rsidR="007520A3" w:rsidRPr="00F3724B" w14:paraId="72ED8C4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D3F3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4151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pro řešení stavů nerovnováhy v ČR</w:t>
                  </w:r>
                </w:p>
              </w:tc>
            </w:tr>
            <w:tr w:rsidR="007520A3" w:rsidRPr="00F3724B" w14:paraId="64838A6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2B84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68983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pro řešení stavů nerovnováhy v ČR</w:t>
                  </w:r>
                </w:p>
              </w:tc>
            </w:tr>
            <w:tr w:rsidR="007520A3" w:rsidRPr="00F3724B" w14:paraId="3C50A95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620F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0AB8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neobstarána pro řešení stavů nerovnováhy v ČR</w:t>
                  </w:r>
                </w:p>
              </w:tc>
            </w:tr>
            <w:tr w:rsidR="007520A3" w:rsidRPr="00F3724B" w14:paraId="4A2F2D8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7E81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93D92A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neobstarána pro řešení stavů nerovnováhy v ČR</w:t>
                  </w:r>
                </w:p>
              </w:tc>
            </w:tr>
            <w:tr w:rsidR="007520A3" w:rsidRPr="00F3724B" w14:paraId="09F0AAA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F2D5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4E756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aktivací nabídky RR pro následující čtvrthodinu</w:t>
                  </w:r>
                </w:p>
              </w:tc>
            </w:tr>
            <w:tr w:rsidR="007520A3" w:rsidRPr="00F3724B" w14:paraId="048DCC6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CFA8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7D3CA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 – způsobená aktivací nabídky RR pro následující čtvrthodinu</w:t>
                  </w:r>
                </w:p>
              </w:tc>
            </w:tr>
            <w:tr w:rsidR="007520A3" w:rsidRPr="00F3724B" w14:paraId="1A23D5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EE698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F6328D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deaktivací nabídky RR z předcházející čtvrthodiny</w:t>
                  </w:r>
                </w:p>
              </w:tc>
            </w:tr>
            <w:tr w:rsidR="007520A3" w:rsidRPr="00F3724B" w14:paraId="2B3C26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B5AAA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0FFA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způsobená deaktivací nabídky RR z předcházející čtvrthodiny</w:t>
                  </w:r>
                </w:p>
              </w:tc>
            </w:tr>
            <w:tr w:rsidR="007520A3" w:rsidRPr="00F3724B" w14:paraId="6A69A0E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D9604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TV9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4237F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nedodané v požadované kvalitě</w:t>
                  </w:r>
                </w:p>
              </w:tc>
            </w:tr>
            <w:tr w:rsidR="007520A3" w:rsidRPr="00F3724B" w14:paraId="6149BFF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4E6AC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8640CB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nedodané v požadované kvalitě</w:t>
                  </w:r>
                </w:p>
              </w:tc>
            </w:tr>
            <w:tr w:rsidR="007520A3" w:rsidRPr="00F3724B" w14:paraId="3958BC2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5588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6150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pro řešení stavů nerovnováhy v ČR</w:t>
                  </w:r>
                </w:p>
              </w:tc>
            </w:tr>
            <w:tr w:rsidR="007520A3" w:rsidRPr="00F3724B" w14:paraId="1D64CF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36C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46BA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pro řešení stavů nerovnováhy v ČR</w:t>
                  </w:r>
                </w:p>
              </w:tc>
            </w:tr>
            <w:tr w:rsidR="007520A3" w:rsidRPr="00F3724B" w14:paraId="2B3374D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7BB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80BF3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neobstarána pro řešení stavů nerovnováhy v ČR</w:t>
                  </w:r>
                </w:p>
              </w:tc>
            </w:tr>
            <w:tr w:rsidR="007520A3" w:rsidRPr="00F3724B" w14:paraId="37166CE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1760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BCDF3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neobstarána pro řešení stavů nerovnováhy v ČR</w:t>
                  </w:r>
                </w:p>
              </w:tc>
            </w:tr>
            <w:tr w:rsidR="007520A3" w:rsidRPr="00F3724B" w14:paraId="5EC3DB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5CD00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A49A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aktivací nabídky RR pro následující čtvrthodinu</w:t>
                  </w:r>
                </w:p>
              </w:tc>
            </w:tr>
            <w:tr w:rsidR="007520A3" w:rsidRPr="00F3724B" w14:paraId="5138196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B74A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BC91F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aktivací nabídky RR pro následující čtvrthodinu</w:t>
                  </w:r>
                </w:p>
              </w:tc>
            </w:tr>
            <w:tr w:rsidR="007520A3" w:rsidRPr="00F3724B" w14:paraId="32BEEE5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3457F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3208C9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deaktivací nabídky RR z předcházející čtvrthodiny</w:t>
                  </w:r>
                </w:p>
              </w:tc>
            </w:tr>
            <w:tr w:rsidR="007520A3" w:rsidRPr="00F3724B" w14:paraId="67B0177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1CAB69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CB3B5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deaktivací nabídky RR z předcházející čtvrthodiny</w:t>
                  </w:r>
                </w:p>
              </w:tc>
            </w:tr>
            <w:tr w:rsidR="007520A3" w:rsidRPr="00F3724B" w14:paraId="4563584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8176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B9EA6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nedodané v požadované kvalitě</w:t>
                  </w:r>
                </w:p>
              </w:tc>
            </w:tr>
            <w:tr w:rsidR="007520A3" w:rsidRPr="00F3724B" w14:paraId="5B76FBD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3D645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140512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 z RR nedodané v požadované kvalitě</w:t>
                  </w:r>
                </w:p>
              </w:tc>
            </w:tr>
            <w:tr w:rsidR="007520A3" w:rsidRPr="00F3724B" w14:paraId="05DAAC3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EA7844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8A5B3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sdílení-dodávka</w:t>
                  </w:r>
                </w:p>
              </w:tc>
            </w:tr>
            <w:tr w:rsidR="007520A3" w:rsidRPr="00F3724B" w14:paraId="15BE208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0CB1D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0F370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sdílení-odběr</w:t>
                  </w:r>
                </w:p>
              </w:tc>
            </w:tr>
            <w:tr w:rsidR="007520A3" w:rsidRPr="00F3724B" w14:paraId="1573C89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F24B29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1F3A2A41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dodávka kategorie měření C1, C2, C3</w:t>
                  </w:r>
                </w:p>
              </w:tc>
            </w:tr>
            <w:tr w:rsidR="007520A3" w:rsidRPr="00F3724B" w14:paraId="07DC9D3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15E345EA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4AFDDB8D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odběr kategorie měření C1, C2, C3</w:t>
                  </w:r>
                </w:p>
              </w:tc>
            </w:tr>
          </w:tbl>
          <w:p w14:paraId="35893861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44A772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40B0E4BB" w14:textId="77777777" w:rsidTr="00363D70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1C4D43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E6DDD" w14:textId="656F2B4D" w:rsidR="007520A3" w:rsidRPr="00B92760" w:rsidRDefault="007520A3" w:rsidP="00EC3C42">
            <w:r>
              <w:t>Definice zpráv ISOTEDATA, ISOTEREQ, RESPONSE - četné změny v rámci přechodu na 15 minut</w:t>
            </w:r>
            <w:r w:rsidR="00D629A4">
              <w:t>ovou obchodní/zúčtovací periodu a v rámci nového trhu IDA.</w:t>
            </w:r>
            <w:r>
              <w:t xml:space="preserve"> </w:t>
            </w:r>
            <w:r w:rsidR="00D629A4">
              <w:t>A</w:t>
            </w:r>
            <w:r>
              <w:t>ktuální definice formátů zpráv viz. dokument D1.4.4 Rozhraní automatické komunikace IS OTE.</w:t>
            </w:r>
          </w:p>
          <w:p w14:paraId="2F99AB5A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54F5D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EFD1C42" w14:textId="77777777" w:rsidTr="00941C00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5A57F8AC" w14:textId="1C803C64" w:rsidR="009958D2" w:rsidRDefault="009958D2" w:rsidP="00EC3C42">
            <w:r>
              <w:t>3.7.2024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BB4CC" w14:textId="7095B3BF" w:rsidR="009958D2" w:rsidRDefault="009958D2" w:rsidP="00EC3C42">
            <w:r>
              <w:t xml:space="preserve">Defiice zprávy CDSIDIS – úprava atributu </w:t>
            </w:r>
            <w:r w:rsidRPr="005D5BE1">
              <w:rPr>
                <w:i/>
                <w:iCs/>
              </w:rPr>
              <w:t>qty</w:t>
            </w:r>
            <w:r>
              <w:t xml:space="preserve"> v komplexním typu </w:t>
            </w:r>
            <w:r w:rsidRPr="005D5BE1">
              <w:rPr>
                <w:i/>
                <w:iCs/>
              </w:rPr>
              <w:t>item</w:t>
            </w:r>
            <w:r w:rsidRPr="005D5BE1">
              <w:t>_</w:t>
            </w:r>
            <w:r w:rsidRPr="005D5BE1">
              <w:rPr>
                <w:i/>
                <w:iCs/>
              </w:rPr>
              <w:t>type</w:t>
            </w:r>
            <w:r w:rsidRPr="005D5BE1">
              <w:t xml:space="preserve">. Nově atribut </w:t>
            </w:r>
            <w:r w:rsidRPr="005D5BE1">
              <w:rPr>
                <w:i/>
                <w:iCs/>
              </w:rPr>
              <w:t>qty</w:t>
            </w:r>
            <w:r w:rsidRPr="005D5BE1">
              <w:t xml:space="preserve"> má 5 desetinných</w:t>
            </w:r>
            <w:r>
              <w:t>. Původně měl 4.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AE8EE1D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  <w:p w14:paraId="1C83FFE8" w14:textId="54DA4EF2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2DBB6E72" w14:textId="77777777" w:rsidTr="009958D2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61203CD5" w14:textId="5AFCB802" w:rsidR="009958D2" w:rsidRDefault="009958D2" w:rsidP="00EC3C42">
            <w:r>
              <w:t>17.7.2024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40" w14:textId="2BC684EF" w:rsidR="009958D2" w:rsidRPr="00941C00" w:rsidRDefault="009958D2" w:rsidP="00EC3C42">
            <w:r>
              <w:t xml:space="preserve">Definice zprávy </w:t>
            </w:r>
            <w:r w:rsidRPr="00941C00">
              <w:t>RESPONSEEDC</w:t>
            </w:r>
            <w:r>
              <w:t xml:space="preserve"> – byl přidán nepovinný atribut </w:t>
            </w:r>
            <w:r w:rsidRPr="00941C00">
              <w:rPr>
                <w:i/>
                <w:iCs/>
              </w:rPr>
              <w:t>OPM-id</w:t>
            </w:r>
            <w:r w:rsidRPr="00941C00">
              <w:t xml:space="preserve"> 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CCAA141" w14:textId="3CCDB0EF" w:rsidR="009958D2" w:rsidRDefault="009958D2" w:rsidP="00EC3C42">
            <w:r w:rsidRPr="00941C00">
              <w:t>OPM-id - ID OPM, kterého se zpráva týká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4990756" w14:textId="3D91514E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0484E4A" w14:textId="77777777" w:rsidTr="00BC5D26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8E2B98A" w14:textId="77777777" w:rsidR="009958D2" w:rsidRDefault="009958D2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36D0E2" w14:textId="77777777" w:rsidR="009958D2" w:rsidRDefault="009958D2" w:rsidP="00EC3C42">
            <w:pPr>
              <w:rPr>
                <w:i/>
                <w:iCs/>
              </w:rPr>
            </w:pPr>
            <w:r>
              <w:t xml:space="preserve">Definice zprávy </w:t>
            </w:r>
            <w:r w:rsidRPr="00E031A8">
              <w:t>CDSDATA</w:t>
            </w:r>
            <w:r>
              <w:t xml:space="preserve"> – atribut </w:t>
            </w:r>
            <w:r w:rsidRPr="00CC052A">
              <w:rPr>
                <w:i/>
                <w:iCs/>
              </w:rPr>
              <w:t>qty</w:t>
            </w:r>
            <w:r>
              <w:rPr>
                <w:i/>
                <w:iCs/>
              </w:rPr>
              <w:t xml:space="preserve"> </w:t>
            </w:r>
            <w:r w:rsidRPr="009958D2">
              <w:t>anotace byla upravena</w:t>
            </w:r>
            <w:r>
              <w:rPr>
                <w:i/>
                <w:iCs/>
              </w:rPr>
              <w:t>:</w:t>
            </w:r>
          </w:p>
          <w:p w14:paraId="39728EDD" w14:textId="77777777" w:rsidR="009958D2" w:rsidRDefault="009958D2" w:rsidP="00EC3C42">
            <w:r>
              <w:t xml:space="preserve">Starý význam:  </w:t>
            </w:r>
            <w:r w:rsidRPr="009958D2">
              <w:t>Množství na max. jedno desetinné číslo (ne exponenciální tvar)</w:t>
            </w:r>
          </w:p>
          <w:p w14:paraId="4CF49CD4" w14:textId="6F0FF1DF" w:rsidR="009958D2" w:rsidRDefault="009958D2" w:rsidP="00EC3C42">
            <w:r>
              <w:t xml:space="preserve">Nový význam: </w:t>
            </w:r>
            <w:r w:rsidRPr="009958D2">
              <w:t>Množství na max.2 desetinná číslo s výjimkou zprávy 656, která je na 6 desetinných míst  (ne exponenciální tvar)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F31459C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0327543C" w14:textId="77777777" w:rsidTr="004C6E47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B7BC0EF" w14:textId="20184AA0" w:rsidR="00406951" w:rsidRDefault="00406951" w:rsidP="00EC3C42">
            <w:r>
              <w:t>29.7.2024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CCAEB" w14:textId="7EC674CA" w:rsidR="00406951" w:rsidRDefault="00406951" w:rsidP="00BC5D26">
            <w:r>
              <w:t xml:space="preserve">Definice zprávy </w:t>
            </w:r>
            <w:r w:rsidRPr="00E031A8">
              <w:t>CDSDATA</w:t>
            </w:r>
            <w:r>
              <w:t xml:space="preserve"> – opravena enumerace atributu </w:t>
            </w:r>
            <w:r w:rsidRPr="00E02597">
              <w:rPr>
                <w:i/>
                <w:iCs/>
              </w:rPr>
              <w:t>profile-role</w:t>
            </w:r>
            <w:r>
              <w:t xml:space="preserve"> elementu </w:t>
            </w:r>
            <w:r w:rsidRPr="00E02597">
              <w:rPr>
                <w:i/>
                <w:iCs/>
              </w:rPr>
              <w:t>Location</w:t>
            </w:r>
            <w:r>
              <w:t>:</w:t>
            </w:r>
          </w:p>
          <w:p w14:paraId="15A5578F" w14:textId="2641E3D7" w:rsidR="00406951" w:rsidRDefault="00406951" w:rsidP="00EC3C42">
            <w:r w:rsidRPr="00BC5D26">
              <w:t>F14</w:t>
            </w:r>
            <w:r>
              <w:t xml:space="preserve"> - </w:t>
            </w:r>
            <w:r w:rsidRPr="00BC5D26">
              <w:t>Blok 34 - Skutečné hodnoty - RE-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31CCE69" w14:textId="54CC60DD" w:rsidR="00406951" w:rsidRDefault="00406951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406951" w14:paraId="6DCA2A6D" w14:textId="77777777" w:rsidTr="00076CD8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9111F5C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F8EEBB" w14:textId="77777777" w:rsidR="00406951" w:rsidRDefault="00406951" w:rsidP="00BC5D26">
            <w:r>
              <w:t xml:space="preserve">Definice zprávy CDSIDIS – úprava popisku atributu </w:t>
            </w:r>
            <w:r w:rsidRPr="004C6E47">
              <w:rPr>
                <w:i/>
                <w:iCs/>
              </w:rPr>
              <w:t>am-oteservice</w:t>
            </w:r>
            <w:r>
              <w:t xml:space="preserve"> elementu </w:t>
            </w:r>
            <w:r w:rsidRPr="004C6E47">
              <w:rPr>
                <w:i/>
                <w:iCs/>
              </w:rPr>
              <w:t>DataMO</w:t>
            </w:r>
            <w:r>
              <w:t>:</w:t>
            </w:r>
          </w:p>
          <w:p w14:paraId="62E96ECF" w14:textId="77777777" w:rsidR="00406951" w:rsidRDefault="00406951" w:rsidP="00BC5D26">
            <w:r>
              <w:t>Starý popisek:</w:t>
            </w:r>
          </w:p>
          <w:p w14:paraId="0C04D85A" w14:textId="304CF795" w:rsidR="00406951" w:rsidRDefault="00406951" w:rsidP="00BC5D26">
            <w:r w:rsidRPr="004C6E47">
              <w:t>Platba za činnost zúčtování operátora trhu s elektřinou[Kč bez</w:t>
            </w:r>
            <w:r w:rsidRPr="004C6E47">
              <w:br/>
              <w:t>DPH]</w:t>
            </w:r>
          </w:p>
          <w:p w14:paraId="3799090C" w14:textId="77777777" w:rsidR="00406951" w:rsidRDefault="00406951" w:rsidP="004C6E47">
            <w:r>
              <w:t>Nový popisek:</w:t>
            </w:r>
          </w:p>
          <w:p w14:paraId="10ECDF72" w14:textId="59F98278" w:rsidR="00406951" w:rsidRDefault="00406951" w:rsidP="00BC5D26">
            <w:r>
              <w:t>D</w:t>
            </w:r>
            <w:r w:rsidRPr="004C6E47">
              <w:t>o 30.6.2024-Platba za činnost operátora trhu s elektřinou[Kč bez</w:t>
            </w:r>
            <w:r w:rsidRPr="004C6E47">
              <w:br/>
              <w:t xml:space="preserve">DPH] od 1.7.2024 platba za nesíťovou infrastrukturu [Kč bez DPH] 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44D5C7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1A5B4E64" w14:textId="77777777" w:rsidTr="00557619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75831EB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ABBEA" w14:textId="77777777" w:rsidR="00406951" w:rsidRDefault="00406951" w:rsidP="00BC5D26">
            <w:r>
              <w:t xml:space="preserve">Definice zprávy </w:t>
            </w:r>
            <w:r w:rsidRPr="00076CD8">
              <w:t>CDSLDSREPORT</w:t>
            </w:r>
            <w:r>
              <w:t xml:space="preserve"> – simple type </w:t>
            </w:r>
            <w:r w:rsidRPr="00076CD8">
              <w:rPr>
                <w:i/>
                <w:iCs/>
              </w:rPr>
              <w:t>qty_type</w:t>
            </w:r>
            <w:r>
              <w:t xml:space="preserve"> byl upraven:</w:t>
            </w:r>
          </w:p>
          <w:p w14:paraId="59A6832B" w14:textId="72D87E30" w:rsidR="00406951" w:rsidRDefault="00406951" w:rsidP="00BC5D26">
            <w:r>
              <w:lastRenderedPageBreak/>
              <w:t>Starý pattern a popisek:</w:t>
            </w:r>
          </w:p>
          <w:p w14:paraId="727A6F11" w14:textId="394B86B5" w:rsidR="00406951" w:rsidRDefault="00406951" w:rsidP="00BC5D26">
            <w:r w:rsidRPr="00076CD8">
              <w:t>"-?\d+(\.\d{1,3})?"</w:t>
            </w:r>
          </w:p>
          <w:p w14:paraId="34A92777" w14:textId="33FB25E7" w:rsidR="00406951" w:rsidRDefault="00406951" w:rsidP="00BC5D26">
            <w:r w:rsidRPr="00076CD8">
              <w:t>Desetinné číslo na max. tři des. místa (ne exponenciální tvar)</w:t>
            </w:r>
          </w:p>
          <w:p w14:paraId="5244C486" w14:textId="37AD51EB" w:rsidR="00406951" w:rsidRDefault="00406951" w:rsidP="00BC5D26">
            <w:r>
              <w:t>Nový pattern a popisek:</w:t>
            </w:r>
          </w:p>
          <w:p w14:paraId="3B4FD7C2" w14:textId="601BB1EF" w:rsidR="00406951" w:rsidRDefault="00406951" w:rsidP="00BC5D26">
            <w:r w:rsidRPr="00076CD8">
              <w:t>"-?\d+(\.\d{1,5})?"</w:t>
            </w:r>
          </w:p>
          <w:p w14:paraId="368E6AD6" w14:textId="62FE290C" w:rsidR="00406951" w:rsidRDefault="00406951" w:rsidP="00BC5D26">
            <w:r w:rsidRPr="00076CD8">
              <w:t>Desetinné číslo na max. 5 des. míst (ne exponenciální tvar)</w:t>
            </w:r>
          </w:p>
          <w:p w14:paraId="4D7FCBA1" w14:textId="3A0DAA79" w:rsidR="00406951" w:rsidRDefault="00406951" w:rsidP="00BC5D26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AB3AF5D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B32B4" w14:paraId="20C31FF8" w14:textId="77777777" w:rsidTr="004B32B4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E03E5D2" w14:textId="13194124" w:rsidR="004B32B4" w:rsidRDefault="004B32B4" w:rsidP="00EC3C42">
            <w:r>
              <w:t>27.8.2024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17053" w14:textId="77777777" w:rsidR="004B32B4" w:rsidRDefault="004B32B4" w:rsidP="00BC5D26">
            <w:pPr>
              <w:rPr>
                <w:i/>
                <w:iCs/>
              </w:rPr>
            </w:pPr>
            <w:r>
              <w:t xml:space="preserve">Definice zprávy ISOTEDATA – změna patternu pro atribut </w:t>
            </w:r>
            <w:r w:rsidRPr="00557619">
              <w:rPr>
                <w:i/>
                <w:iCs/>
              </w:rPr>
              <w:t>value</w:t>
            </w:r>
            <w:r>
              <w:t xml:space="preserve"> elementu </w:t>
            </w:r>
            <w:r w:rsidRPr="00557619">
              <w:rPr>
                <w:i/>
                <w:iCs/>
              </w:rPr>
              <w:t>Data</w:t>
            </w:r>
          </w:p>
          <w:p w14:paraId="36947CD6" w14:textId="7CDE2C67" w:rsidR="004B32B4" w:rsidRPr="00557619" w:rsidRDefault="004B32B4" w:rsidP="00557619">
            <w:r>
              <w:t>Nově povoleno 5 desetinných míst.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7985E585" w14:textId="3F9AF165" w:rsidR="004B32B4" w:rsidRDefault="004B32B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4B32B4" w14:paraId="72E8C2B6" w14:textId="77777777" w:rsidTr="001A0B1A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ABC31C" w14:textId="77777777" w:rsidR="004B32B4" w:rsidRDefault="004B32B4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F96878" w14:textId="77777777" w:rsidR="004B32B4" w:rsidRDefault="004B32B4" w:rsidP="004B32B4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p w14:paraId="242FAC8B" w14:textId="77777777" w:rsidR="004B32B4" w:rsidRDefault="004B32B4" w:rsidP="004B32B4">
            <w:r>
              <w:t>S91-Náhradní data dodávky se zohledněním sdílení</w:t>
            </w:r>
          </w:p>
          <w:p w14:paraId="36690B06" w14:textId="2EFD99E6" w:rsidR="004B32B4" w:rsidRDefault="004B32B4" w:rsidP="00BC5D26">
            <w:r>
              <w:t>S92-náhradní data odběru se zohledněním sdíelní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D8B6C6" w14:textId="77777777" w:rsidR="004B32B4" w:rsidRDefault="004B32B4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1A0B1A" w14:paraId="14162870" w14:textId="77777777" w:rsidTr="000531F4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21B4C76B" w14:textId="559CF363" w:rsidR="001A0B1A" w:rsidRDefault="001A0B1A" w:rsidP="00EC3C42">
            <w:r>
              <w:t>30.9.2024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1AA88" w14:textId="2A628EA6" w:rsidR="001A0B1A" w:rsidRPr="00941C00" w:rsidRDefault="001A0B1A" w:rsidP="001A0B1A">
            <w:r>
              <w:t xml:space="preserve">Definice zprávy </w:t>
            </w:r>
            <w:r w:rsidRPr="00941C00">
              <w:t>RESPONSE</w:t>
            </w:r>
            <w:r>
              <w:t xml:space="preserve"> – byly přidány nepovinné atributy </w:t>
            </w:r>
            <w:r w:rsidRPr="00941C00">
              <w:t xml:space="preserve">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562C55E" w14:textId="77777777" w:rsidR="001A0B1A" w:rsidRDefault="001A0B1A" w:rsidP="001A0B1A">
            <w:r w:rsidRPr="001A0B1A">
              <w:t>date-from</w:t>
            </w:r>
            <w:r>
              <w:t xml:space="preserve"> - </w:t>
            </w:r>
            <w:r w:rsidRPr="001A0B1A">
              <w:t>Počáteční den dodávky intervalu  období zúčtování (pouze pro zprávu message-code=982)</w:t>
            </w:r>
          </w:p>
          <w:p w14:paraId="6BCECF4F" w14:textId="77777777" w:rsidR="001A0B1A" w:rsidRDefault="001A0B1A" w:rsidP="001A0B1A">
            <w:r w:rsidRPr="001A0B1A">
              <w:t>date-to</w:t>
            </w:r>
            <w:r>
              <w:t xml:space="preserve"> - </w:t>
            </w:r>
            <w:r w:rsidRPr="001A0B1A">
              <w:t>Koncový den dodávky intervalu  období zúčtování (pouze pro zprávu message-code=982)</w:t>
            </w:r>
          </w:p>
          <w:p w14:paraId="2F531AC1" w14:textId="4241A061" w:rsidR="00EB0FCE" w:rsidRDefault="00EB0FCE" w:rsidP="00EB0FCE">
            <w:r w:rsidRPr="00EB0FCE">
              <w:t>data-timestamp</w:t>
            </w:r>
            <w:r>
              <w:t xml:space="preserve"> - </w:t>
            </w:r>
            <w:r w:rsidRPr="00EB0FCE">
              <w:t>Časové razítko zahájení procesu agregace dat měření (pouze pro zprávu message-code=982)</w:t>
            </w:r>
          </w:p>
        </w:tc>
        <w:tc>
          <w:tcPr>
            <w:tcW w:w="787" w:type="dxa"/>
            <w:tcBorders>
              <w:left w:val="single" w:sz="4" w:space="0" w:color="auto"/>
              <w:right w:val="single" w:sz="4" w:space="0" w:color="auto"/>
            </w:tcBorders>
          </w:tcPr>
          <w:p w14:paraId="22363183" w14:textId="09138759" w:rsidR="001A0B1A" w:rsidRDefault="001A0B1A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531F4" w14:paraId="58881B31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FED1B" w14:textId="6F8D8193" w:rsidR="000531F4" w:rsidRDefault="000531F4" w:rsidP="00EC3C42">
            <w:r>
              <w:t>25.10.2024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FD2BB" w14:textId="236D52FD" w:rsidR="000531F4" w:rsidRPr="00420BEF" w:rsidRDefault="000531F4" w:rsidP="001A0B1A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 w:rsidR="00420BEF">
              <w:t>:</w:t>
            </w:r>
          </w:p>
          <w:p w14:paraId="42580D8F" w14:textId="0BAFFA39" w:rsidR="000531F4" w:rsidRPr="000531F4" w:rsidRDefault="000531F4" w:rsidP="001A0B1A">
            <w:r>
              <w:t xml:space="preserve">katm - </w:t>
            </w:r>
            <w:r w:rsidRPr="000531F4">
              <w:t>Kategorie měření</w:t>
            </w:r>
          </w:p>
        </w:tc>
        <w:tc>
          <w:tcPr>
            <w:tcW w:w="787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CFE64" w14:textId="737D346E" w:rsidR="000531F4" w:rsidRDefault="000531F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7C1C29" w14:paraId="50301C3E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5FC7488E" w14:textId="492F059C" w:rsidR="007C1C29" w:rsidRDefault="007C1C29" w:rsidP="007C1C29">
            <w:r>
              <w:t>2</w:t>
            </w:r>
            <w:r w:rsidR="00641638">
              <w:t>5</w:t>
            </w:r>
            <w:r>
              <w:t>.11.2024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6D3109" w14:textId="77777777" w:rsidR="007C1C29" w:rsidRPr="00420BEF" w:rsidRDefault="007C1C29" w:rsidP="007C1C29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>
              <w:t>:</w:t>
            </w:r>
          </w:p>
          <w:p w14:paraId="69FEE129" w14:textId="77777777" w:rsidR="007C1C29" w:rsidRDefault="007C1C29" w:rsidP="007C1C29">
            <w:r>
              <w:t>sg-id – Číslo skupiny sdílení</w:t>
            </w:r>
          </w:p>
          <w:p w14:paraId="7210D941" w14:textId="77777777" w:rsidR="007C1C29" w:rsidRDefault="007C1C29" w:rsidP="007C1C29">
            <w:r>
              <w:t>sg-type – Typ sdílení</w:t>
            </w:r>
          </w:p>
          <w:p w14:paraId="0B6B7A05" w14:textId="77777777" w:rsidR="007C1C29" w:rsidRDefault="007C1C29" w:rsidP="007C1C29">
            <w:r>
              <w:t xml:space="preserve">Enumerace pro </w:t>
            </w:r>
            <w:r w:rsidRPr="00AD4FF2">
              <w:rPr>
                <w:i/>
                <w:iCs/>
              </w:rPr>
              <w:t>sg-type</w:t>
            </w:r>
            <w:r>
              <w:t xml:space="preserve">: </w:t>
            </w:r>
          </w:p>
          <w:p w14:paraId="3534B868" w14:textId="77777777" w:rsidR="007C1C29" w:rsidRDefault="007C1C29" w:rsidP="007C1C29">
            <w:r>
              <w:t>01 – společenství</w:t>
            </w:r>
          </w:p>
          <w:p w14:paraId="4293362A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7B375F9A" w14:textId="7C7DD9A1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165B85FE" w14:textId="5F4AD278" w:rsidR="007C1C29" w:rsidRDefault="007C1C29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7C1C29" w14:paraId="198EF976" w14:textId="77777777" w:rsidTr="00847539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28129" w14:textId="77777777" w:rsidR="007C1C29" w:rsidRDefault="007C1C2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CAE7" w14:textId="77777777" w:rsidR="007C1C29" w:rsidRDefault="007C1C29" w:rsidP="007C1C29">
            <w:r>
              <w:t xml:space="preserve">Definice zprávy MASTERDATA – přídána enumerace pro atribut </w:t>
            </w:r>
            <w:r w:rsidRPr="00AD4FF2">
              <w:rPr>
                <w:i/>
                <w:iCs/>
              </w:rPr>
              <w:t>sg-type</w:t>
            </w:r>
            <w:r>
              <w:t xml:space="preserve">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434DE718" w14:textId="77777777" w:rsidR="007C1C29" w:rsidRDefault="007C1C29" w:rsidP="007C1C29">
            <w:r>
              <w:t>01 – společenství</w:t>
            </w:r>
          </w:p>
          <w:p w14:paraId="1EA76221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1881F2F7" w14:textId="14196A25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52A4F4" w14:textId="77777777" w:rsidR="007C1C29" w:rsidRDefault="007C1C2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847539" w14:paraId="49D02692" w14:textId="77777777" w:rsidTr="00847539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35B579C" w14:textId="615B7609" w:rsidR="00847539" w:rsidRDefault="00847539" w:rsidP="007C1C29">
            <w:r>
              <w:t>22.1.2025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914CC" w14:textId="4454F1A8" w:rsidR="00847539" w:rsidRDefault="00847539" w:rsidP="00847539">
            <w:r>
              <w:t xml:space="preserve">Definice zprávy CDSREQ – rozšíření enumerace atributu kořenového elementu </w:t>
            </w:r>
            <w:proofErr w:type="spellStart"/>
            <w:r w:rsidRPr="00B930C4">
              <w:t>msg_code</w:t>
            </w:r>
            <w:proofErr w:type="spellEnd"/>
            <w:r>
              <w:t xml:space="preserve"> o hodnoty:</w:t>
            </w:r>
          </w:p>
          <w:p w14:paraId="223CD391" w14:textId="4F618CAE" w:rsidR="00847539" w:rsidRDefault="00847539" w:rsidP="00847539">
            <w:r>
              <w:lastRenderedPageBreak/>
              <w:t xml:space="preserve">381 - </w:t>
            </w:r>
            <w:r w:rsidRPr="00625F5B">
              <w:rPr>
                <w:bCs/>
              </w:rPr>
              <w:t>Požadavek na kmenová data sk. sdílení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28D17A1" w14:textId="6A48EFF4" w:rsidR="00847539" w:rsidRDefault="00CE5C0B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847539" w14:paraId="2675120E" w14:textId="77777777" w:rsidTr="0066284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B54D2" w14:textId="77777777" w:rsidR="00847539" w:rsidRDefault="0084753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4278F3" w14:textId="0DE5CF78" w:rsidR="00847539" w:rsidRDefault="00847539" w:rsidP="00847539">
            <w:r>
              <w:t xml:space="preserve">Definice zprávy RESPONSE – rozšíření enumerace atributu kořenového elementu </w:t>
            </w:r>
            <w:proofErr w:type="spellStart"/>
            <w:r w:rsidRPr="00A15355">
              <w:rPr>
                <w:i/>
                <w:iCs/>
              </w:rPr>
              <w:t>msg_code</w:t>
            </w:r>
            <w:proofErr w:type="spellEnd"/>
            <w:r>
              <w:t xml:space="preserve"> o hodnoty:</w:t>
            </w:r>
          </w:p>
          <w:p w14:paraId="73D1C6EA" w14:textId="78F7764D" w:rsidR="00847539" w:rsidRDefault="00847539" w:rsidP="00847539">
            <w:r w:rsidRPr="00847539">
              <w:t>382</w:t>
            </w:r>
            <w:r>
              <w:t xml:space="preserve"> - C</w:t>
            </w:r>
            <w:r w:rsidRPr="00847539">
              <w:t xml:space="preserve">hyb. </w:t>
            </w:r>
            <w:r>
              <w:t>z</w:t>
            </w:r>
            <w:r w:rsidRPr="00847539">
              <w:t>práva k požadavku na kmenová data sdílení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8FBEA" w14:textId="77777777" w:rsidR="00847539" w:rsidRDefault="0084753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66284C" w14:paraId="5C61B884" w14:textId="77777777" w:rsidTr="0066284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8C0AF" w14:textId="453C373B" w:rsidR="0066284C" w:rsidRDefault="0066284C" w:rsidP="007C1C29">
            <w:r>
              <w:t>28.2.2025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D03BC6" w14:textId="77777777" w:rsidR="0066284C" w:rsidRDefault="0066284C" w:rsidP="00847539">
            <w:pPr>
              <w:rPr>
                <w:i/>
                <w:iCs/>
              </w:rPr>
            </w:pPr>
            <w:r>
              <w:t xml:space="preserve">Definice zprávy CDSCLAIM </w:t>
            </w:r>
            <w:r w:rsidR="008E11BE">
              <w:t>–</w:t>
            </w:r>
            <w:r>
              <w:t xml:space="preserve"> </w:t>
            </w:r>
            <w:r w:rsidR="008E11BE">
              <w:t xml:space="preserve">úprava elementu </w:t>
            </w:r>
            <w:proofErr w:type="spellStart"/>
            <w:r w:rsidR="008E11BE" w:rsidRPr="008E11BE">
              <w:rPr>
                <w:i/>
                <w:iCs/>
              </w:rPr>
              <w:t>Attachment</w:t>
            </w:r>
            <w:proofErr w:type="spellEnd"/>
            <w:r w:rsidR="008E11BE">
              <w:rPr>
                <w:i/>
                <w:iCs/>
              </w:rPr>
              <w:t>.</w:t>
            </w:r>
          </w:p>
          <w:p w14:paraId="23762811" w14:textId="77777777" w:rsidR="008E11BE" w:rsidRDefault="008E11BE" w:rsidP="00847539">
            <w:r>
              <w:t>Původní nastavení:</w:t>
            </w:r>
          </w:p>
          <w:p w14:paraId="4A922235" w14:textId="339C16C9" w:rsidR="008E11BE" w:rsidRDefault="008E11BE" w:rsidP="00847539">
            <w:proofErr w:type="spellStart"/>
            <w:r w:rsidRPr="008E11BE">
              <w:t>mixed</w:t>
            </w:r>
            <w:proofErr w:type="spellEnd"/>
            <w:r w:rsidRPr="008E11BE">
              <w:t xml:space="preserve"> </w:t>
            </w:r>
            <w:proofErr w:type="spellStart"/>
            <w:r w:rsidRPr="008E11BE">
              <w:t>true</w:t>
            </w:r>
            <w:proofErr w:type="spellEnd"/>
            <w:r>
              <w:t xml:space="preserve"> (mohlo obsahovat cokoli)</w:t>
            </w:r>
          </w:p>
          <w:p w14:paraId="021852B1" w14:textId="77777777" w:rsidR="008E11BE" w:rsidRDefault="008E11BE" w:rsidP="00847539">
            <w:r>
              <w:t>Nové nastavení:</w:t>
            </w:r>
          </w:p>
          <w:p w14:paraId="5454EF23" w14:textId="7C6D2D1E" w:rsidR="008E11BE" w:rsidRPr="008E11BE" w:rsidRDefault="008E11BE" w:rsidP="00847539">
            <w:r w:rsidRPr="008E11BE">
              <w:t>base64Binary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6EB67" w14:textId="52D96C10" w:rsidR="0066284C" w:rsidRDefault="0066284C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V2.009</w:t>
            </w:r>
          </w:p>
        </w:tc>
      </w:tr>
      <w:tr w:rsidR="006C0E3D" w14:paraId="6C895C4C" w14:textId="77777777" w:rsidTr="00EA46AD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ED48308" w14:textId="5C2B0EFB" w:rsidR="006C0E3D" w:rsidRDefault="006C0E3D" w:rsidP="007C1C29">
            <w:r>
              <w:t>2.5.2025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D82A7" w14:textId="316F10D0" w:rsidR="006C0E3D" w:rsidRDefault="006C0E3D" w:rsidP="006C0E3D">
            <w:r>
              <w:t>Definice zprávy ISOTEREQ – úprava anotace u enumerace atributu</w:t>
            </w:r>
            <w:r w:rsidR="00CB245F">
              <w:t xml:space="preserve"> </w:t>
            </w:r>
            <w:r>
              <w:t xml:space="preserve">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 w:rsidR="00CB245F"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 w:rsidR="00CB245F"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38FF4F4" w14:textId="2FA9C3D7" w:rsidR="006C0E3D" w:rsidRDefault="00CB245F" w:rsidP="006C0E3D">
            <w:r>
              <w:t>P</w:t>
            </w:r>
            <w:r w:rsidR="00EA46AD">
              <w:t>ů</w:t>
            </w:r>
            <w:r>
              <w:t>vodní hodnoty:</w:t>
            </w:r>
          </w:p>
          <w:p w14:paraId="757DBAC8" w14:textId="0020EFA6" w:rsidR="00CB245F" w:rsidRDefault="00CB245F" w:rsidP="00CB245F">
            <w:r>
              <w:t>944 - Požadavek na marginální ceny a množství DT</w:t>
            </w:r>
          </w:p>
          <w:p w14:paraId="0F30D741" w14:textId="326A8A1A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</w:t>
            </w:r>
          </w:p>
          <w:p w14:paraId="4093F0D5" w14:textId="7CD77CBA" w:rsidR="00CB245F" w:rsidRDefault="00CB245F" w:rsidP="00CB245F">
            <w:r>
              <w:t>Nové hodnoty:</w:t>
            </w:r>
          </w:p>
          <w:p w14:paraId="2889A2D0" w14:textId="2B24DD91" w:rsidR="00CB245F" w:rsidRDefault="00CB245F" w:rsidP="00CB245F">
            <w:r>
              <w:t xml:space="preserve">944 - </w:t>
            </w:r>
            <w:proofErr w:type="gramStart"/>
            <w:r w:rsidRPr="00CB245F">
              <w:t>DT - Požadavek</w:t>
            </w:r>
            <w:proofErr w:type="gramEnd"/>
            <w:r w:rsidRPr="00CB245F">
              <w:t xml:space="preserve"> na marginální ceny a množství</w:t>
            </w:r>
          </w:p>
          <w:p w14:paraId="79B397D4" w14:textId="4B02BDF0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 a množství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9D49C9E" w14:textId="0EA75D00" w:rsidR="006C0E3D" w:rsidRDefault="006C0E3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  <w:tr w:rsidR="00CB245F" w14:paraId="165FDC17" w14:textId="77777777" w:rsidTr="00EA46A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016C6E5" w14:textId="77777777" w:rsidR="00CB245F" w:rsidRDefault="00CB245F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B2084" w14:textId="698BA263" w:rsidR="00CB245F" w:rsidRDefault="00CB245F" w:rsidP="00CB245F">
            <w:r>
              <w:t xml:space="preserve">Definice zprávy RESPONSE – úprava anotace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26B50B4" w14:textId="1EC8E844" w:rsidR="00CB245F" w:rsidRDefault="00CB245F" w:rsidP="00CB245F">
            <w:r>
              <w:t>P</w:t>
            </w:r>
            <w:r w:rsidR="00EA46AD">
              <w:t>ů</w:t>
            </w:r>
            <w:r>
              <w:t>vodní hodnoty:</w:t>
            </w:r>
          </w:p>
          <w:p w14:paraId="7A03E0D4" w14:textId="606EE488" w:rsidR="00CB245F" w:rsidRDefault="00CB245F" w:rsidP="00CB245F">
            <w:r>
              <w:t xml:space="preserve">945 - </w:t>
            </w:r>
            <w:r w:rsidRPr="00CB245F">
              <w:t>Přijetí/chyba v dotazu na marginální ceny a množství DT</w:t>
            </w:r>
          </w:p>
          <w:p w14:paraId="01D5243F" w14:textId="0BE7CFC3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</w:t>
            </w:r>
          </w:p>
          <w:p w14:paraId="68DC48D8" w14:textId="77777777" w:rsidR="00CB245F" w:rsidRDefault="00CB245F" w:rsidP="00CB245F">
            <w:r>
              <w:t>Nové hodnoty:</w:t>
            </w:r>
          </w:p>
          <w:p w14:paraId="65E37D01" w14:textId="208AA373" w:rsidR="00CB245F" w:rsidRDefault="00CB245F" w:rsidP="00CB245F">
            <w:r>
              <w:t xml:space="preserve">945 - </w:t>
            </w:r>
            <w:proofErr w:type="gramStart"/>
            <w:r w:rsidRPr="00CB245F">
              <w:t>DT - Přijetí</w:t>
            </w:r>
            <w:proofErr w:type="gramEnd"/>
            <w:r w:rsidRPr="00CB245F">
              <w:t>/chyba v dotazu na marginální ceny a množství</w:t>
            </w:r>
          </w:p>
          <w:p w14:paraId="64D92DA2" w14:textId="6EEB5801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AB89603" w14:textId="77777777" w:rsidR="00CB245F" w:rsidRDefault="00CB245F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A46AD" w14:paraId="0C304B31" w14:textId="77777777" w:rsidTr="00131B2E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88F0AAC" w14:textId="77777777" w:rsidR="00EA46AD" w:rsidRDefault="00EA46AD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6EFF2" w14:textId="52605A2D" w:rsidR="00EA46AD" w:rsidRDefault="00EA46AD" w:rsidP="00EA46AD">
            <w:r>
              <w:t xml:space="preserve">Definice zprávy ISOTEDATA – úprava anotace a rozšíření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72EFE8F5" w14:textId="77777777" w:rsidR="00EA46AD" w:rsidRDefault="00EA46AD" w:rsidP="00EA46AD">
            <w:r>
              <w:t>Původní hodnoty:</w:t>
            </w:r>
          </w:p>
          <w:p w14:paraId="78C8FB3B" w14:textId="540D6D75" w:rsidR="00EA46AD" w:rsidRDefault="00EA46AD" w:rsidP="00EA46AD">
            <w:r>
              <w:t xml:space="preserve">946 - </w:t>
            </w:r>
            <w:r w:rsidRPr="00EA46AD">
              <w:t>Marginální ceny a množství DT</w:t>
            </w:r>
          </w:p>
          <w:p w14:paraId="515B0CEE" w14:textId="1787B30F" w:rsidR="00EA46AD" w:rsidRDefault="00EA46AD" w:rsidP="00EA46AD">
            <w:r>
              <w:t xml:space="preserve">949 - </w:t>
            </w:r>
            <w:r w:rsidRPr="00EA46AD">
              <w:t>Marginální ceny a množství IDA</w:t>
            </w:r>
          </w:p>
          <w:p w14:paraId="2D0BE21A" w14:textId="77777777" w:rsidR="00EA46AD" w:rsidRDefault="00EA46AD" w:rsidP="00EA46AD">
            <w:r>
              <w:t>Nové hodnoty:</w:t>
            </w:r>
          </w:p>
          <w:p w14:paraId="3BEDB88B" w14:textId="4C68D070" w:rsidR="00EA46AD" w:rsidRDefault="00EA46AD" w:rsidP="00EA46AD">
            <w:r>
              <w:t xml:space="preserve">946 - </w:t>
            </w:r>
            <w:proofErr w:type="gramStart"/>
            <w:r w:rsidRPr="00EA46AD">
              <w:t>DT - Marginální</w:t>
            </w:r>
            <w:proofErr w:type="gramEnd"/>
            <w:r w:rsidRPr="00EA46AD">
              <w:t xml:space="preserve"> ceny a množství</w:t>
            </w:r>
          </w:p>
          <w:p w14:paraId="12992C4C" w14:textId="6403478A" w:rsidR="00EA46AD" w:rsidRDefault="00EA46AD" w:rsidP="00EA46AD">
            <w:r>
              <w:t xml:space="preserve">949 - </w:t>
            </w:r>
            <w:proofErr w:type="gramStart"/>
            <w:r w:rsidRPr="00EA46AD">
              <w:t>IDA - Marginální</w:t>
            </w:r>
            <w:proofErr w:type="gramEnd"/>
            <w:r w:rsidRPr="00EA46AD">
              <w:t xml:space="preserve">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4521D9" w14:textId="77777777" w:rsidR="00EA46AD" w:rsidRDefault="00EA46AD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131B2E" w14:paraId="109F405B" w14:textId="77777777" w:rsidTr="000A686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226384" w14:textId="77777777" w:rsidR="00131B2E" w:rsidRDefault="00131B2E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B73" w14:textId="72DFC07A" w:rsidR="00B347B5" w:rsidRDefault="00131B2E" w:rsidP="00131B2E">
            <w:r>
              <w:t xml:space="preserve">Definice zprávy ISOTEDATA – </w:t>
            </w:r>
            <w:proofErr w:type="spellStart"/>
            <w:r w:rsidR="00B347B5">
              <w:t>přídána</w:t>
            </w:r>
            <w:proofErr w:type="spellEnd"/>
            <w:r w:rsidR="00B347B5">
              <w:t xml:space="preserve"> enumerace pro atribut </w:t>
            </w:r>
            <w:r w:rsidR="00B347B5" w:rsidRPr="00B347B5">
              <w:rPr>
                <w:i/>
                <w:iCs/>
              </w:rPr>
              <w:t>profile-role</w:t>
            </w:r>
            <w:r w:rsidR="00B347B5">
              <w:rPr>
                <w:i/>
                <w:iCs/>
              </w:rPr>
              <w:t xml:space="preserve"> </w:t>
            </w:r>
            <w:r w:rsidR="00B347B5">
              <w:t xml:space="preserve">elementu </w:t>
            </w:r>
            <w:proofErr w:type="spellStart"/>
            <w:r w:rsidR="00B347B5" w:rsidRPr="00B347B5">
              <w:rPr>
                <w:i/>
                <w:iCs/>
              </w:rPr>
              <w:t>ProfileData</w:t>
            </w:r>
            <w:proofErr w:type="spellEnd"/>
            <w:r w:rsidR="00B347B5">
              <w:t xml:space="preserve">: </w:t>
            </w:r>
          </w:p>
          <w:p w14:paraId="7F412D09" w14:textId="77777777" w:rsidR="00131B2E" w:rsidRDefault="00131B2E" w:rsidP="00131B2E">
            <w:proofErr w:type="gramStart"/>
            <w:r>
              <w:t xml:space="preserve">SC60 - </w:t>
            </w:r>
            <w:r w:rsidRPr="00EA46AD">
              <w:t>Celkové</w:t>
            </w:r>
            <w:proofErr w:type="gramEnd"/>
            <w:r w:rsidRPr="00EA46AD">
              <w:t xml:space="preserve"> zobchodované množství nákupu v dané periodě dodávky</w:t>
            </w:r>
          </w:p>
          <w:p w14:paraId="02699C99" w14:textId="77777777" w:rsidR="00131B2E" w:rsidRDefault="00131B2E" w:rsidP="00131B2E">
            <w:r>
              <w:t xml:space="preserve">SC61 – </w:t>
            </w:r>
            <w:r w:rsidRPr="00EA46AD">
              <w:t>Celkové zobchodované množství prodeje v dané periodě dodávky</w:t>
            </w:r>
          </w:p>
          <w:p w14:paraId="28A94378" w14:textId="77777777" w:rsidR="00131B2E" w:rsidRDefault="00131B2E" w:rsidP="00131B2E">
            <w:r>
              <w:lastRenderedPageBreak/>
              <w:t xml:space="preserve">SC62 – </w:t>
            </w:r>
            <w:r w:rsidRPr="00EA46AD">
              <w:t>Celkové zobchodované množství nákupu daného účastníka v dané periodě dodávky</w:t>
            </w:r>
          </w:p>
          <w:p w14:paraId="3B50980B" w14:textId="008E1AAE" w:rsidR="00131B2E" w:rsidRDefault="00131B2E" w:rsidP="00131B2E">
            <w:proofErr w:type="gramStart"/>
            <w:r>
              <w:t xml:space="preserve">SC63 - </w:t>
            </w:r>
            <w:r w:rsidRPr="00EA46AD">
              <w:t>Celkové</w:t>
            </w:r>
            <w:proofErr w:type="gramEnd"/>
            <w:r w:rsidRPr="00EA46AD">
              <w:t xml:space="preserve"> zobchodované množství prodeje daného účastníka v dané periodě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E5B6B7" w14:textId="77777777" w:rsidR="00131B2E" w:rsidRDefault="00131B2E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B2038D" w14:paraId="1FDFA3D6" w14:textId="77777777" w:rsidTr="000A6861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8721627" w14:textId="724DE687" w:rsidR="00B2038D" w:rsidRDefault="00B2038D" w:rsidP="007C1C29">
            <w:r>
              <w:t>14.8.2025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0B43" w14:textId="77777777" w:rsidR="000A6861" w:rsidRDefault="000A6861" w:rsidP="000A6861">
            <w:r>
              <w:t>Definice zprávy MASTERDATA – byl přidán nový nepovinný atribut v elementu OPM:</w:t>
            </w:r>
          </w:p>
          <w:p w14:paraId="47C4C5F5" w14:textId="77777777" w:rsidR="000A6861" w:rsidRDefault="000A6861" w:rsidP="000A6861">
            <w:proofErr w:type="spellStart"/>
            <w:r>
              <w:t>zue</w:t>
            </w:r>
            <w:proofErr w:type="spellEnd"/>
            <w:r>
              <w:t xml:space="preserve"> – Zařízení pro ukládání energie</w:t>
            </w:r>
          </w:p>
          <w:p w14:paraId="62EB1FD1" w14:textId="77777777" w:rsidR="000A6861" w:rsidRDefault="000A6861" w:rsidP="000A6861">
            <w:proofErr w:type="spellStart"/>
            <w:r>
              <w:t>zue-pwr</w:t>
            </w:r>
            <w:proofErr w:type="spellEnd"/>
            <w:r>
              <w:t xml:space="preserve"> – Instalovaný výkon ZUE</w:t>
            </w:r>
          </w:p>
          <w:p w14:paraId="4BC8D3F9" w14:textId="713090A1" w:rsidR="00B2038D" w:rsidRDefault="000A6861" w:rsidP="000A6861">
            <w:proofErr w:type="spellStart"/>
            <w:r>
              <w:t>zue</w:t>
            </w:r>
            <w:proofErr w:type="spellEnd"/>
            <w:r>
              <w:t>-</w:t>
            </w:r>
            <w:proofErr w:type="gramStart"/>
            <w:r>
              <w:t>cap - Kapacita</w:t>
            </w:r>
            <w:proofErr w:type="gramEnd"/>
            <w:r>
              <w:t xml:space="preserve"> zařízení pro ukládání elektřiny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278D065" w14:textId="0F74A304" w:rsidR="00B2038D" w:rsidRDefault="00B2038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V2.011</w:t>
            </w:r>
          </w:p>
        </w:tc>
      </w:tr>
      <w:tr w:rsidR="000A6861" w14:paraId="33144027" w14:textId="77777777" w:rsidTr="005F12D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94E1C2" w14:textId="77777777" w:rsidR="000A6861" w:rsidRDefault="000A6861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33B5C3" w14:textId="77777777" w:rsidR="009C2287" w:rsidRDefault="009C2287" w:rsidP="009C2287">
            <w:r>
              <w:t xml:space="preserve">Definice zprávy MASTERDATA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t>typsrc</w:t>
            </w:r>
            <w:proofErr w:type="spellEnd"/>
            <w:r>
              <w:t xml:space="preserve"> elementu OPM: </w:t>
            </w:r>
          </w:p>
          <w:p w14:paraId="01A57AF0" w14:textId="1DD0C9B7" w:rsidR="000A6861" w:rsidRDefault="009C2287" w:rsidP="009C2287">
            <w:proofErr w:type="gramStart"/>
            <w:r>
              <w:t>ZUE - Zařízení</w:t>
            </w:r>
            <w:proofErr w:type="gramEnd"/>
            <w:r>
              <w:t xml:space="preserve"> pro ukládání energie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6A0A26" w14:textId="77777777" w:rsidR="000A6861" w:rsidRDefault="000A6861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C66BF" w14:paraId="05347539" w14:textId="77777777" w:rsidTr="005A4EC3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2E33C1" w14:textId="6BD8DEE6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29.10.2025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2120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zprávy ISOTEDATA – byl přidán nový nepovinný atribut v elementu </w:t>
            </w:r>
            <w:r w:rsidRPr="003A1FCC">
              <w:rPr>
                <w:i/>
                <w:iCs/>
                <w:szCs w:val="22"/>
              </w:rPr>
              <w:t>Data</w:t>
            </w:r>
            <w:r w:rsidRPr="003A1FCC">
              <w:rPr>
                <w:szCs w:val="22"/>
              </w:rPr>
              <w:t>:</w:t>
            </w:r>
          </w:p>
          <w:p w14:paraId="72BFC753" w14:textId="583B377B" w:rsidR="00EC66BF" w:rsidRPr="003A1FCC" w:rsidRDefault="00EC66BF" w:rsidP="00EC66BF">
            <w:pPr>
              <w:rPr>
                <w:szCs w:val="22"/>
              </w:rPr>
            </w:pPr>
            <w:proofErr w:type="spellStart"/>
            <w:r w:rsidRPr="003A1FCC">
              <w:rPr>
                <w:szCs w:val="22"/>
              </w:rPr>
              <w:t>emergency-state</w:t>
            </w:r>
            <w:proofErr w:type="spellEnd"/>
            <w:r w:rsidR="005F12DD" w:rsidRPr="003A1FCC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>– Příznak stavu nouze</w:t>
            </w:r>
          </w:p>
          <w:p w14:paraId="424EC159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3A1FCC">
              <w:rPr>
                <w:i/>
                <w:iCs/>
                <w:szCs w:val="22"/>
              </w:rPr>
              <w:t>emergency-state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25C5975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ES – Stav nouze</w:t>
            </w:r>
          </w:p>
          <w:p w14:paraId="428472B7" w14:textId="0BE0CD73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PES – Částečný stav nouze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6E31BD34" w14:textId="34B0017C" w:rsidR="00EC66BF" w:rsidRPr="003A1FCC" w:rsidRDefault="00EC66BF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</w:t>
            </w:r>
            <w:r w:rsidR="00CE7429" w:rsidRPr="003A1FCC">
              <w:rPr>
                <w:iCs/>
                <w:sz w:val="22"/>
                <w:szCs w:val="22"/>
              </w:rPr>
              <w:t>0</w:t>
            </w:r>
            <w:r w:rsidRPr="003A1FCC">
              <w:rPr>
                <w:iCs/>
                <w:sz w:val="22"/>
                <w:szCs w:val="22"/>
              </w:rPr>
              <w:t>12</w:t>
            </w:r>
          </w:p>
        </w:tc>
      </w:tr>
      <w:tr w:rsidR="004653D4" w14:paraId="59BB3B1F" w14:textId="77777777" w:rsidTr="0091450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D08F8" w14:textId="4151F264" w:rsidR="004653D4" w:rsidRPr="003A1FCC" w:rsidRDefault="004653D4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8.12.2025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7F7B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MASTERDATA – byl pozměněn popisek enumerace </w:t>
            </w:r>
            <w:r w:rsidRPr="003A1FCC">
              <w:rPr>
                <w:i/>
                <w:szCs w:val="22"/>
              </w:rPr>
              <w:t>ARE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A1FCC">
              <w:rPr>
                <w:i/>
                <w:szCs w:val="22"/>
              </w:rPr>
              <w:t>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proofErr w:type="spellStart"/>
            <w:r w:rsidRPr="003A1FCC"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3E461C9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Starý popisek:</w:t>
            </w:r>
          </w:p>
          <w:p w14:paraId="22C2A372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ARE </w:t>
            </w:r>
            <w:proofErr w:type="gramStart"/>
            <w:r w:rsidRPr="003A1FCC">
              <w:rPr>
                <w:szCs w:val="22"/>
              </w:rPr>
              <w:t>–  Odstoupení</w:t>
            </w:r>
            <w:proofErr w:type="gramEnd"/>
            <w:r w:rsidRPr="003A1FCC">
              <w:rPr>
                <w:szCs w:val="22"/>
              </w:rPr>
              <w:t xml:space="preserve"> od smlouvy podle § 11a odst. 2 EZ a pokračování dodávek od stávajícího dodavatele</w:t>
            </w:r>
          </w:p>
          <w:p w14:paraId="20050BCE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Nový popisek:</w:t>
            </w:r>
          </w:p>
          <w:p w14:paraId="221DD17C" w14:textId="5A72269A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Odstoupení od smlouvy dle § 11b odst. 2 nebo výpověď smlouvy dle § 11b odst. 1 nebo § 11o EZ a </w:t>
            </w:r>
            <w:proofErr w:type="spellStart"/>
            <w:r w:rsidRPr="003A1FCC">
              <w:rPr>
                <w:szCs w:val="22"/>
              </w:rPr>
              <w:t>pokrač</w:t>
            </w:r>
            <w:proofErr w:type="spellEnd"/>
            <w:r w:rsidRPr="003A1FCC">
              <w:rPr>
                <w:szCs w:val="22"/>
              </w:rPr>
              <w:t xml:space="preserve">. dodávky </w:t>
            </w:r>
            <w:proofErr w:type="spellStart"/>
            <w:r w:rsidRPr="003A1FCC">
              <w:rPr>
                <w:szCs w:val="22"/>
              </w:rPr>
              <w:t>stáv</w:t>
            </w:r>
            <w:proofErr w:type="spellEnd"/>
            <w:r w:rsidRPr="003A1FCC">
              <w:rPr>
                <w:szCs w:val="22"/>
              </w:rPr>
              <w:t>. dodav.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A4F25" w14:textId="40104CBA" w:rsidR="004653D4" w:rsidRPr="003A1FCC" w:rsidRDefault="004653D4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FC4722" w14:paraId="6803627F" w14:textId="77777777" w:rsidTr="00A1224A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15B70AF" w14:textId="68851CFC" w:rsidR="00FC4722" w:rsidRPr="003A1FCC" w:rsidRDefault="00FC4722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1</w:t>
            </w:r>
            <w:r w:rsidR="00C733EB">
              <w:rPr>
                <w:szCs w:val="22"/>
              </w:rPr>
              <w:t>8</w:t>
            </w:r>
            <w:r w:rsidRPr="003A1FCC">
              <w:rPr>
                <w:szCs w:val="22"/>
              </w:rPr>
              <w:t>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72E" w14:textId="0B801A37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byl pozměněn popisek enumerac</w:t>
            </w:r>
            <w:r w:rsidR="00D061AD"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3227A3" w:rsidRPr="003227A3">
              <w:rPr>
                <w:i/>
                <w:szCs w:val="22"/>
              </w:rPr>
              <w:t>message-code</w:t>
            </w:r>
            <w:proofErr w:type="spellEnd"/>
            <w:r w:rsidR="006A0D68">
              <w:rPr>
                <w:iCs/>
                <w:szCs w:val="22"/>
              </w:rPr>
              <w:t xml:space="preserve"> </w:t>
            </w:r>
            <w:proofErr w:type="spellStart"/>
            <w:r w:rsidR="006A0D68"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4F1623"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0F80CA20" w14:textId="3585006A" w:rsidR="00C733EB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D1443C6" w14:textId="353BA60C" w:rsid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496 - </w:t>
            </w:r>
            <w:r w:rsidR="00C90F98" w:rsidRPr="00C90F98">
              <w:t>DOTAZ NA STAV NOUZE VERZE 1 – NETTING</w:t>
            </w:r>
          </w:p>
          <w:p w14:paraId="7001A559" w14:textId="65F525BC" w:rsidR="00727D0B" w:rsidRP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499 - </w:t>
            </w:r>
            <w:r w:rsidRPr="00C90F98">
              <w:t>DOTAZ NA STAV NOUZE VERZE 2 – NETTING</w:t>
            </w:r>
          </w:p>
          <w:p w14:paraId="7F6CC0CA" w14:textId="5BE4DF65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4E138A" w14:textId="77777777" w:rsidR="00FC4722" w:rsidRDefault="00B125F6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496 - </w:t>
            </w:r>
            <w:r w:rsidR="00C90F98" w:rsidRPr="00C90F98">
              <w:t xml:space="preserve">DOTAZ NA STAV NOUZE VERZE 1 – </w:t>
            </w:r>
            <w:proofErr w:type="gramStart"/>
            <w:r w:rsidR="00C90F98" w:rsidRPr="00C90F98">
              <w:t>NETTING - DEBET</w:t>
            </w:r>
            <w:proofErr w:type="gramEnd"/>
            <w:r w:rsidR="00C90F98" w:rsidRPr="00C90F98">
              <w:t xml:space="preserve"> SZ</w:t>
            </w:r>
          </w:p>
          <w:p w14:paraId="6BFEBFD0" w14:textId="0A86BFB7" w:rsidR="00C90F98" w:rsidRPr="00B125F6" w:rsidRDefault="00C90F98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499 - </w:t>
            </w:r>
            <w:r w:rsidRPr="00C90F98">
              <w:t xml:space="preserve">DOTAZ NA STAV NOUZE VERZE 2 – </w:t>
            </w:r>
            <w:proofErr w:type="gramStart"/>
            <w:r w:rsidRPr="00C90F98">
              <w:t>NETTING - DEBET</w:t>
            </w:r>
            <w:proofErr w:type="gramEnd"/>
            <w:r w:rsidRPr="00C90F98">
              <w:t xml:space="preserve"> SZ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27119164" w14:textId="4A55B4A1" w:rsidR="00FC4722" w:rsidRPr="003A1FCC" w:rsidRDefault="008078FD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V2.013</w:t>
            </w:r>
          </w:p>
        </w:tc>
      </w:tr>
      <w:tr w:rsidR="00B902AB" w14:paraId="6A92A32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2CE661E" w14:textId="77777777" w:rsidR="00B902AB" w:rsidRPr="003A1FCC" w:rsidRDefault="00B902AB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A4126" w14:textId="546814B1" w:rsidR="00B902AB" w:rsidRDefault="00B902AB" w:rsidP="00B902A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</w:t>
            </w:r>
            <w:r w:rsidR="00842F58"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 w:rsidR="00842F58"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3CC24139" w14:textId="57C6375A" w:rsidR="00B902AB" w:rsidRDefault="00F6203F" w:rsidP="00B902AB">
            <w:pPr>
              <w:pStyle w:val="Odstavecseseznamem"/>
              <w:numPr>
                <w:ilvl w:val="0"/>
                <w:numId w:val="40"/>
              </w:numPr>
            </w:pPr>
            <w:r>
              <w:t>514</w:t>
            </w:r>
            <w:r w:rsidR="00B902AB">
              <w:t xml:space="preserve"> - </w:t>
            </w:r>
            <w:r w:rsidRPr="00F6203F">
              <w:t xml:space="preserve">DOTAZ NA STAV NOUZE VERZE 1 – </w:t>
            </w:r>
            <w:proofErr w:type="gramStart"/>
            <w:r w:rsidRPr="00F6203F">
              <w:t>NETTING - KREDIT</w:t>
            </w:r>
            <w:proofErr w:type="gramEnd"/>
            <w:r w:rsidRPr="00F6203F">
              <w:t xml:space="preserve"> SZ</w:t>
            </w:r>
          </w:p>
          <w:p w14:paraId="03306B9D" w14:textId="40E5ED18" w:rsidR="00B902AB" w:rsidRPr="00F6203F" w:rsidRDefault="00A1224A" w:rsidP="00B902AB">
            <w:pPr>
              <w:pStyle w:val="Odstavecseseznamem"/>
              <w:numPr>
                <w:ilvl w:val="0"/>
                <w:numId w:val="40"/>
              </w:numPr>
            </w:pPr>
            <w:r>
              <w:t>517</w:t>
            </w:r>
            <w:r w:rsidR="00B902AB">
              <w:t xml:space="preserve"> - </w:t>
            </w:r>
            <w:r w:rsidRPr="00A1224A">
              <w:t xml:space="preserve">DOTAZ NA STAV NOUZE VERZE 2 – </w:t>
            </w:r>
            <w:proofErr w:type="gramStart"/>
            <w:r w:rsidRPr="00A1224A">
              <w:t>NETTING - KREDIT</w:t>
            </w:r>
            <w:proofErr w:type="gramEnd"/>
            <w:r w:rsidRPr="00A1224A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39D09EC" w14:textId="77777777" w:rsidR="00B902AB" w:rsidRPr="003A1FCC" w:rsidRDefault="00B902AB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A1224A" w14:paraId="7B5D6BB6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57463B" w14:textId="77777777" w:rsidR="00A1224A" w:rsidRPr="003A1FCC" w:rsidRDefault="00A1224A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164C7" w14:textId="1850CD41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397E46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6253DBCA" w14:textId="77777777" w:rsidR="00397E46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4623C8BF" w14:textId="0C47390E" w:rsidR="00397E46" w:rsidRDefault="00397E46" w:rsidP="00397E46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0665FE">
              <w:t>7</w:t>
            </w:r>
            <w:r>
              <w:t xml:space="preserve"> - </w:t>
            </w:r>
            <w:r w:rsidR="000665FE" w:rsidRPr="000665FE">
              <w:t>STAV NOUZE VERZE 1 – NETTING</w:t>
            </w:r>
          </w:p>
          <w:p w14:paraId="65D92498" w14:textId="39E782A0" w:rsidR="00397E46" w:rsidRPr="00C90F98" w:rsidRDefault="000665FE" w:rsidP="00397E46">
            <w:pPr>
              <w:pStyle w:val="Odstavecseseznamem"/>
              <w:numPr>
                <w:ilvl w:val="0"/>
                <w:numId w:val="40"/>
              </w:numPr>
            </w:pPr>
            <w:r>
              <w:t>500</w:t>
            </w:r>
            <w:r w:rsidR="00397E46">
              <w:t xml:space="preserve"> - </w:t>
            </w:r>
            <w:r w:rsidRPr="000665FE">
              <w:t>STAV NOUZE VERZE 2 – NETTING</w:t>
            </w:r>
          </w:p>
          <w:p w14:paraId="565DD9EC" w14:textId="77777777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97E127E" w14:textId="060C496E" w:rsidR="00397E46" w:rsidRDefault="00397E46" w:rsidP="00397E46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A6353C">
              <w:t>7</w:t>
            </w:r>
            <w:r>
              <w:t xml:space="preserve"> - </w:t>
            </w:r>
            <w:r w:rsidR="00A6353C" w:rsidRPr="00A6353C">
              <w:t xml:space="preserve">STAV NOUZE VERZE 1 – </w:t>
            </w:r>
            <w:proofErr w:type="gramStart"/>
            <w:r w:rsidR="00A6353C" w:rsidRPr="00A6353C">
              <w:t>NETTING - DEBET</w:t>
            </w:r>
            <w:proofErr w:type="gramEnd"/>
            <w:r w:rsidR="00A6353C" w:rsidRPr="00A6353C">
              <w:t xml:space="preserve"> SZ</w:t>
            </w:r>
          </w:p>
          <w:p w14:paraId="102E2844" w14:textId="2C7D0323" w:rsidR="00A1224A" w:rsidRPr="00A6353C" w:rsidRDefault="00A6353C" w:rsidP="00397E46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500 - </w:t>
            </w:r>
            <w:r w:rsidRPr="00A6353C">
              <w:t xml:space="preserve">STAV NOUZE VERZE 2 – </w:t>
            </w:r>
            <w:proofErr w:type="gramStart"/>
            <w:r w:rsidRPr="00A6353C">
              <w:t>NETTING - DEBET</w:t>
            </w:r>
            <w:proofErr w:type="gramEnd"/>
            <w:r w:rsidRPr="00A6353C">
              <w:t xml:space="preserve"> SZ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CB8295" w14:textId="77777777" w:rsidR="00A1224A" w:rsidRPr="003A1FCC" w:rsidRDefault="00A1224A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6421D0" w14:paraId="4F24CF0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B10DE70" w14:textId="77777777" w:rsidR="006421D0" w:rsidRPr="003A1FCC" w:rsidRDefault="006421D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7777E" w14:textId="48B941EE" w:rsidR="006421D0" w:rsidRDefault="006421D0" w:rsidP="006421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6421D0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4F1FF3D7" w14:textId="113AC45C" w:rsidR="006421D0" w:rsidRDefault="006421D0" w:rsidP="006421D0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96799">
              <w:t>5</w:t>
            </w:r>
            <w:r>
              <w:t xml:space="preserve"> - </w:t>
            </w:r>
            <w:r w:rsidR="00796799" w:rsidRPr="00796799">
              <w:t xml:space="preserve">STAV NOUZE VERZE 1 – </w:t>
            </w:r>
            <w:proofErr w:type="gramStart"/>
            <w:r w:rsidR="00796799" w:rsidRPr="00796799">
              <w:t>NETTING - KREDIT</w:t>
            </w:r>
            <w:proofErr w:type="gramEnd"/>
            <w:r w:rsidR="00796799" w:rsidRPr="00796799">
              <w:t xml:space="preserve"> SZ</w:t>
            </w:r>
          </w:p>
          <w:p w14:paraId="31325DA8" w14:textId="39A5C196" w:rsidR="006421D0" w:rsidRPr="00796799" w:rsidRDefault="00796799" w:rsidP="006421D0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518 - </w:t>
            </w:r>
            <w:r w:rsidRPr="00796799">
              <w:t xml:space="preserve">STAV NOUZE VERZE 2 – </w:t>
            </w:r>
            <w:proofErr w:type="gramStart"/>
            <w:r w:rsidRPr="00796799">
              <w:t>NETTING - KREDIT</w:t>
            </w:r>
            <w:proofErr w:type="gramEnd"/>
            <w:r w:rsidRPr="00796799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43FD03E" w14:textId="77777777" w:rsidR="006421D0" w:rsidRPr="003A1FCC" w:rsidRDefault="006421D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9770F9" w14:paraId="604B845D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947DFF6" w14:textId="77777777" w:rsidR="009770F9" w:rsidRPr="003A1FCC" w:rsidRDefault="009770F9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D657C" w14:textId="711E7C86" w:rsidR="009770F9" w:rsidRDefault="009770F9" w:rsidP="009770F9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 w:rsidR="00585551">
              <w:t xml:space="preserve">byl přidán nový nepovinný atribut v elementu </w:t>
            </w:r>
            <w:proofErr w:type="spellStart"/>
            <w:r w:rsidR="009B4C1D" w:rsidRPr="009B4C1D">
              <w:rPr>
                <w:i/>
                <w:szCs w:val="22"/>
              </w:rPr>
              <w:t>Netting</w:t>
            </w:r>
            <w:proofErr w:type="spellEnd"/>
            <w:r w:rsidR="00472BB9">
              <w:rPr>
                <w:szCs w:val="22"/>
              </w:rPr>
              <w:t>:</w:t>
            </w:r>
          </w:p>
          <w:p w14:paraId="1567C333" w14:textId="28FF5A5B" w:rsidR="00585551" w:rsidRPr="00472BB9" w:rsidRDefault="00472BB9" w:rsidP="00472BB9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 w:rsidRPr="00472BB9">
              <w:t>paymentDate</w:t>
            </w:r>
            <w:proofErr w:type="spellEnd"/>
            <w:r>
              <w:t xml:space="preserve"> – Datum platby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B84568" w14:textId="77777777" w:rsidR="009770F9" w:rsidRPr="003A1FCC" w:rsidRDefault="009770F9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010AA0" w14:paraId="5F80850B" w14:textId="77777777" w:rsidTr="00730C0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057D3A3" w14:textId="77777777" w:rsidR="00010AA0" w:rsidRPr="003A1FCC" w:rsidRDefault="00010AA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79E79" w14:textId="7BEE042F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="00FD10CE" w:rsidRPr="00FD10CE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FD10CE" w:rsidRPr="00FD10CE">
              <w:rPr>
                <w:i/>
                <w:szCs w:val="22"/>
              </w:rPr>
              <w:t>RESPONS</w:t>
            </w:r>
            <w:r w:rsidR="0055467D">
              <w:rPr>
                <w:i/>
                <w:szCs w:val="22"/>
              </w:rPr>
              <w:t>E</w:t>
            </w:r>
            <w:r w:rsidRPr="003A1FCC">
              <w:rPr>
                <w:szCs w:val="22"/>
              </w:rPr>
              <w:t>.</w:t>
            </w:r>
          </w:p>
          <w:p w14:paraId="453790B4" w14:textId="77777777" w:rsidR="00010AA0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FB70FE5" w14:textId="1BE4F268" w:rsidR="00010AA0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55467D">
              <w:t>8</w:t>
            </w:r>
            <w:r>
              <w:t xml:space="preserve"> - </w:t>
            </w:r>
            <w:r w:rsidR="0055467D" w:rsidRPr="0055467D">
              <w:t xml:space="preserve">STAV NOUZE VERZE 1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2CE9C179" w14:textId="4C8E33FB" w:rsidR="00010AA0" w:rsidRPr="00C90F98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50</w:t>
            </w:r>
            <w:r w:rsidR="0055467D">
              <w:t>1</w:t>
            </w:r>
            <w:r>
              <w:t xml:space="preserve"> - </w:t>
            </w:r>
            <w:r w:rsidR="0055467D" w:rsidRPr="0055467D">
              <w:t xml:space="preserve">STAV NOUZE VERZE 2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1EB00D69" w14:textId="77777777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2FF2F70" w14:textId="249BD223" w:rsidR="00010AA0" w:rsidRDefault="00010AA0" w:rsidP="00010AA0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D96AA1">
              <w:t>8</w:t>
            </w:r>
            <w:r>
              <w:t xml:space="preserve"> - </w:t>
            </w:r>
            <w:r w:rsidR="00D96AA1" w:rsidRPr="00D96AA1">
              <w:t xml:space="preserve">STAV NOUZE VERZE 1 – </w:t>
            </w:r>
            <w:proofErr w:type="gramStart"/>
            <w:r w:rsidR="00D96AA1" w:rsidRPr="00D96AA1">
              <w:t>NETTING - DEBET</w:t>
            </w:r>
            <w:proofErr w:type="gramEnd"/>
            <w:r w:rsidR="00D96AA1" w:rsidRPr="00D96AA1">
              <w:t xml:space="preserve"> SZ - </w:t>
            </w:r>
            <w:proofErr w:type="gramStart"/>
            <w:r w:rsidR="00D96AA1" w:rsidRPr="00D96AA1">
              <w:t>CHYBA,POTVRZENÍ</w:t>
            </w:r>
            <w:proofErr w:type="gramEnd"/>
          </w:p>
          <w:p w14:paraId="145EBD47" w14:textId="230B45C6" w:rsidR="00010AA0" w:rsidRPr="00D96AA1" w:rsidRDefault="00D96AA1" w:rsidP="00010AA0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501 - </w:t>
            </w:r>
            <w:r w:rsidRPr="00D96AA1">
              <w:t xml:space="preserve">STAV NOUZE VERZE 2 – </w:t>
            </w:r>
            <w:proofErr w:type="gramStart"/>
            <w:r w:rsidRPr="00D96AA1">
              <w:t>NETTING - DEBET</w:t>
            </w:r>
            <w:proofErr w:type="gramEnd"/>
            <w:r w:rsidRPr="00D96AA1">
              <w:t xml:space="preserve"> SZ - </w:t>
            </w:r>
            <w:proofErr w:type="gramStart"/>
            <w:r w:rsidRPr="00D96AA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9014F4" w14:textId="77777777" w:rsidR="00010AA0" w:rsidRPr="003A1FCC" w:rsidRDefault="00010AA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D96AA1" w14:paraId="1F74F876" w14:textId="77777777" w:rsidTr="00192BC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2678EB8" w14:textId="77777777" w:rsidR="00D96AA1" w:rsidRPr="003A1FCC" w:rsidRDefault="00D96AA1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C83B5" w14:textId="35DDAF22" w:rsidR="00D96AA1" w:rsidRDefault="00D96AA1" w:rsidP="00D96AA1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D96AA1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D96AA1">
              <w:rPr>
                <w:i/>
                <w:szCs w:val="22"/>
              </w:rPr>
              <w:t>RESPONSE</w:t>
            </w:r>
            <w:r w:rsidRPr="003A1FCC">
              <w:rPr>
                <w:szCs w:val="22"/>
              </w:rPr>
              <w:t>.</w:t>
            </w:r>
          </w:p>
          <w:p w14:paraId="0F05A37A" w14:textId="2BADA497" w:rsidR="00D96AA1" w:rsidRDefault="00D96AA1" w:rsidP="00D96AA1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30C01">
              <w:t>6</w:t>
            </w:r>
            <w:r>
              <w:t xml:space="preserve"> - </w:t>
            </w:r>
            <w:r w:rsidR="00730C01" w:rsidRPr="00730C01">
              <w:t xml:space="preserve">STAV NOUZE VERZE 1 – </w:t>
            </w:r>
            <w:proofErr w:type="gramStart"/>
            <w:r w:rsidR="00730C01" w:rsidRPr="00730C01">
              <w:t>NETTING - KREDIT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SZ  -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CHYBA,POTVRZENÍ</w:t>
            </w:r>
            <w:proofErr w:type="gramEnd"/>
          </w:p>
          <w:p w14:paraId="79DAFDCF" w14:textId="334FFC46" w:rsidR="00D96AA1" w:rsidRPr="00730C01" w:rsidRDefault="00730C01" w:rsidP="00D96AA1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519 - </w:t>
            </w:r>
            <w:r w:rsidRPr="00730C01">
              <w:t xml:space="preserve">STAV NOUZE VERZE 2 – </w:t>
            </w:r>
            <w:proofErr w:type="gramStart"/>
            <w:r w:rsidRPr="00730C01">
              <w:t>NETTING - KREDIT</w:t>
            </w:r>
            <w:proofErr w:type="gramEnd"/>
            <w:r w:rsidRPr="00730C01">
              <w:t xml:space="preserve"> </w:t>
            </w:r>
            <w:proofErr w:type="gramStart"/>
            <w:r w:rsidRPr="00730C01">
              <w:t>SZ  -</w:t>
            </w:r>
            <w:proofErr w:type="gramEnd"/>
            <w:r w:rsidRPr="00730C01">
              <w:t xml:space="preserve"> </w:t>
            </w:r>
            <w:proofErr w:type="gramStart"/>
            <w:r w:rsidRPr="00730C0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147EDA7" w14:textId="77777777" w:rsidR="00D96AA1" w:rsidRPr="003A1FCC" w:rsidRDefault="00D96AA1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:rsidRPr="003A1FCC" w14:paraId="31F62DF7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DA442D3" w14:textId="77777777" w:rsidR="00192BC1" w:rsidRPr="003A1FCC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10.3.2026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4409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</w:t>
            </w:r>
            <w:proofErr w:type="spellEnd"/>
            <w:r>
              <w:rPr>
                <w:i/>
                <w:szCs w:val="22"/>
              </w:rPr>
              <w:t>-type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454EB39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Přiřazení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774BFC9E" w14:textId="77777777" w:rsidR="00192BC1" w:rsidRPr="009A6A7D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SAC - </w:t>
            </w:r>
            <w:r w:rsidRPr="00542385">
              <w:t>Přiřazení</w:t>
            </w:r>
            <w:proofErr w:type="gramEnd"/>
            <w:r w:rsidRPr="00542385">
              <w:t xml:space="preserve">/změna SZ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9274105" w14:textId="77777777" w:rsidR="00192BC1" w:rsidRPr="003A1FCC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V2.014</w:t>
            </w:r>
          </w:p>
        </w:tc>
      </w:tr>
      <w:tr w:rsidR="00192BC1" w14:paraId="26E6262F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C4E2BB4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F837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chs-reason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1893355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A1 - </w:t>
            </w:r>
            <w:r w:rsidRPr="00293B39">
              <w:t>Přiřazení</w:t>
            </w:r>
            <w:proofErr w:type="gramEnd"/>
            <w:r w:rsidRPr="00293B39">
              <w:t xml:space="preserve">/změna </w:t>
            </w:r>
            <w:proofErr w:type="spellStart"/>
            <w:r w:rsidRPr="00293B39">
              <w:t>agregátora</w:t>
            </w:r>
            <w:proofErr w:type="spellEnd"/>
            <w:r w:rsidRPr="00293B39">
              <w:t xml:space="preserve"> nebo poskytovatele flexibility</w:t>
            </w:r>
          </w:p>
          <w:p w14:paraId="6272EF0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P3 - Prodloužení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  <w:p w14:paraId="6E499D63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Z3 - Zkrácení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27CCB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0573D8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653A367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08774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role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Party</w:t>
            </w:r>
            <w:r w:rsidRPr="003A1FCC">
              <w:rPr>
                <w:szCs w:val="22"/>
              </w:rPr>
              <w:t>.</w:t>
            </w:r>
          </w:p>
          <w:p w14:paraId="5C4929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AGR - </w:t>
            </w:r>
            <w:r w:rsidRPr="00707E45">
              <w:t>Nový</w:t>
            </w:r>
            <w:proofErr w:type="gramEnd"/>
            <w:r w:rsidRPr="00707E45">
              <w:t xml:space="preserve"> agregátor/</w:t>
            </w:r>
            <w:proofErr w:type="spellStart"/>
            <w:r w:rsidRPr="00707E45">
              <w:t>PoFl</w:t>
            </w:r>
            <w:proofErr w:type="spellEnd"/>
          </w:p>
          <w:p w14:paraId="7DBFB03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AUX - </w:t>
            </w:r>
            <w:r w:rsidRPr="00707E45">
              <w:t>Původní</w:t>
            </w:r>
            <w:proofErr w:type="gramEnd"/>
            <w:r w:rsidRPr="00707E45">
              <w:t>/nahrazovaný agregátor/</w:t>
            </w:r>
            <w:proofErr w:type="spellStart"/>
            <w:r w:rsidRPr="00707E45">
              <w:t>PoFl</w:t>
            </w:r>
            <w:proofErr w:type="spellEnd"/>
          </w:p>
          <w:p w14:paraId="3DD7605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AST - </w:t>
            </w:r>
            <w:r w:rsidRPr="00707E45">
              <w:t>Nový</w:t>
            </w:r>
            <w:proofErr w:type="gramEnd"/>
            <w:r w:rsidRPr="00707E45">
              <w:t xml:space="preserve"> SZ </w:t>
            </w:r>
            <w:proofErr w:type="spellStart"/>
            <w:r w:rsidRPr="00707E45">
              <w:t>agregátora</w:t>
            </w:r>
            <w:proofErr w:type="spellEnd"/>
          </w:p>
          <w:p w14:paraId="0A985602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lastRenderedPageBreak/>
              <w:t xml:space="preserve">ASF - </w:t>
            </w:r>
            <w:r w:rsidRPr="00AA3D35">
              <w:t>Původní</w:t>
            </w:r>
            <w:proofErr w:type="gramEnd"/>
            <w:r w:rsidRPr="00AA3D35">
              <w:t xml:space="preserve"> SZ </w:t>
            </w:r>
            <w:proofErr w:type="spellStart"/>
            <w:r w:rsidRPr="00AA3D35">
              <w:t>agregátora</w:t>
            </w:r>
            <w:proofErr w:type="spell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284121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16BBA9B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DFE97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B4A8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1636D28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Žádost</w:t>
            </w:r>
            <w:proofErr w:type="gramEnd"/>
            <w:r>
              <w:t xml:space="preserve"> o přiřazení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5037EC7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CSA - </w:t>
            </w:r>
            <w:r w:rsidRPr="00BA7F25">
              <w:t>Žádost</w:t>
            </w:r>
            <w:proofErr w:type="gramEnd"/>
            <w:r w:rsidRPr="00BA7F25">
              <w:t xml:space="preserve"> o pozastavení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stávajícího </w:t>
            </w:r>
            <w:proofErr w:type="spellStart"/>
            <w:r>
              <w:t>agregátora</w:t>
            </w:r>
            <w:proofErr w:type="spellEnd"/>
          </w:p>
          <w:p w14:paraId="0C78A15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CNA - </w:t>
            </w:r>
            <w:r w:rsidRPr="00BA7F25">
              <w:t>Žádost</w:t>
            </w:r>
            <w:proofErr w:type="gramEnd"/>
            <w:r w:rsidRPr="00BA7F25">
              <w:t xml:space="preserve"> o ukončení procesu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nového </w:t>
            </w:r>
            <w:proofErr w:type="spellStart"/>
            <w:r>
              <w:t>agregátora</w:t>
            </w:r>
            <w:proofErr w:type="spellEnd"/>
          </w:p>
          <w:p w14:paraId="0AD2ABAD" w14:textId="77777777" w:rsidR="00192BC1" w:rsidRPr="0026212A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ARP - </w:t>
            </w:r>
            <w:r w:rsidRPr="00542385">
              <w:t>Návrh</w:t>
            </w:r>
            <w:proofErr w:type="gramEnd"/>
            <w:r w:rsidRPr="00542385">
              <w:t xml:space="preserve"> na změnu subjektu zúčtování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F10C53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D8A21C2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E2B968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F903E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17D5C9C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5156AE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  <w:p w14:paraId="056F738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B0D924" w14:textId="77777777" w:rsidR="00192BC1" w:rsidRPr="00DA3438" w:rsidRDefault="00192BC1" w:rsidP="00192BC1">
            <w:pPr>
              <w:pStyle w:val="Odstavecseseznamem"/>
              <w:numPr>
                <w:ilvl w:val="0"/>
                <w:numId w:val="39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E8709A7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4B66DF0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73E045E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3A4B69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146BDD0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90A2B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</w:t>
            </w:r>
          </w:p>
          <w:p w14:paraId="662F150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</w:t>
            </w:r>
          </w:p>
          <w:p w14:paraId="3746CA3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</w:t>
            </w:r>
          </w:p>
          <w:p w14:paraId="31C898E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</w:t>
            </w:r>
          </w:p>
          <w:p w14:paraId="779F294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>Žádost o prodloužení/zkrácení dodávky na OPM</w:t>
            </w:r>
          </w:p>
          <w:p w14:paraId="2FFFE5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185 - </w:t>
            </w:r>
            <w:r w:rsidRPr="00795FA7">
              <w:t>Opis prodloužení/zkrácení dodávky</w:t>
            </w:r>
          </w:p>
          <w:p w14:paraId="070FB0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>Potvrzení převzetí odpovědnosti za odchylku při prodloužení/zkrácení dodávky na OPM</w:t>
            </w:r>
          </w:p>
          <w:p w14:paraId="0000634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>Opis potvrzení převzetí odpovědnosti za odchylku při prodloužení/zkrácení dodávky na OPM</w:t>
            </w:r>
          </w:p>
          <w:p w14:paraId="29ED6A9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>Žádost o přiřazení subjektu zúčtování k OPM</w:t>
            </w:r>
          </w:p>
          <w:p w14:paraId="141F0DD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>Opis změnového dokladu na přiřazení subjektu zúčtování</w:t>
            </w:r>
          </w:p>
          <w:p w14:paraId="06635A8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>Potvrzení/zamítnutí převzetí odpovědnosti za odchylku při změně subjektu zúčtování na OPM</w:t>
            </w:r>
          </w:p>
          <w:p w14:paraId="2C93FFC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>Opis potvrzení/zamítnutí převzetí odpovědnosti za odchylku při změně subjektu zúčtování na OPM</w:t>
            </w:r>
          </w:p>
          <w:p w14:paraId="44C91564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14686D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dodavatele/</w:t>
            </w:r>
            <w:proofErr w:type="spellStart"/>
            <w:r w:rsidRPr="009C5397">
              <w:t>agregátora</w:t>
            </w:r>
            <w:proofErr w:type="spellEnd"/>
            <w:r w:rsidRPr="009C5397">
              <w:t>/</w:t>
            </w:r>
            <w:proofErr w:type="spellStart"/>
            <w:r w:rsidRPr="009C5397">
              <w:t>PoFl</w:t>
            </w:r>
            <w:proofErr w:type="spellEnd"/>
          </w:p>
          <w:p w14:paraId="39AF434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dodavatele/</w:t>
            </w:r>
            <w:proofErr w:type="spellStart"/>
            <w:r w:rsidRPr="00383C7D">
              <w:t>agregátora</w:t>
            </w:r>
            <w:proofErr w:type="spellEnd"/>
            <w:r w:rsidRPr="00383C7D">
              <w:t>/</w:t>
            </w:r>
            <w:proofErr w:type="spellStart"/>
            <w:r w:rsidRPr="00383C7D">
              <w:t>PoFl</w:t>
            </w:r>
            <w:proofErr w:type="spellEnd"/>
          </w:p>
          <w:p w14:paraId="13B44F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dodavatele/</w:t>
            </w:r>
            <w:proofErr w:type="spellStart"/>
            <w:r w:rsidRPr="00324B27">
              <w:t>agregátora</w:t>
            </w:r>
            <w:proofErr w:type="spellEnd"/>
            <w:r w:rsidRPr="00324B27">
              <w:t>/</w:t>
            </w:r>
            <w:proofErr w:type="spellStart"/>
            <w:r w:rsidRPr="00324B27">
              <w:t>PoFl</w:t>
            </w:r>
            <w:proofErr w:type="spellEnd"/>
          </w:p>
          <w:p w14:paraId="076881B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dodavatele/</w:t>
            </w:r>
            <w:proofErr w:type="spellStart"/>
            <w:r w:rsidRPr="00282F75">
              <w:t>agregátora</w:t>
            </w:r>
            <w:proofErr w:type="spellEnd"/>
            <w:r w:rsidRPr="00282F75">
              <w:t>/</w:t>
            </w:r>
            <w:proofErr w:type="spellStart"/>
            <w:r w:rsidRPr="00282F75">
              <w:t>PoFl</w:t>
            </w:r>
            <w:proofErr w:type="spellEnd"/>
          </w:p>
          <w:p w14:paraId="4F4423D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 xml:space="preserve">Žádost o prodloužení/zkrácení dodávky na OPM nebo Žádost o prodloužení/zkrácení přiřazení </w:t>
            </w:r>
            <w:proofErr w:type="spellStart"/>
            <w:r w:rsidRPr="00642BA1">
              <w:t>agregátora</w:t>
            </w:r>
            <w:proofErr w:type="spellEnd"/>
            <w:r w:rsidRPr="00642BA1">
              <w:t>/poskytovatele flexibility</w:t>
            </w:r>
          </w:p>
          <w:p w14:paraId="041ECB7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185 - </w:t>
            </w:r>
            <w:r w:rsidRPr="00795FA7">
              <w:t xml:space="preserve">Opis prodloužení/zkrácení dodávky či přiřazení </w:t>
            </w:r>
            <w:proofErr w:type="spellStart"/>
            <w:r w:rsidRPr="00795FA7">
              <w:t>agregátora</w:t>
            </w:r>
            <w:proofErr w:type="spellEnd"/>
            <w:r w:rsidRPr="00795FA7">
              <w:t>/poskytovatele flexibility</w:t>
            </w:r>
          </w:p>
          <w:p w14:paraId="2C70531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 xml:space="preserve">Potvrzení převzetí odpovědnosti za odchylku při prodloužení/zkrácení dodávky na OPM či přiřazení </w:t>
            </w:r>
            <w:proofErr w:type="spellStart"/>
            <w:r w:rsidRPr="005F42E0">
              <w:t>agregátora</w:t>
            </w:r>
            <w:proofErr w:type="spellEnd"/>
            <w:r w:rsidRPr="005F42E0">
              <w:t>/poskytovatele flexibility</w:t>
            </w:r>
          </w:p>
          <w:p w14:paraId="6C30A8C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 xml:space="preserve">Opis potvrzení převzetí odpovědnosti za odchylku při prodloužení/zkrácení dodávky na OPM či přiřazení </w:t>
            </w:r>
            <w:proofErr w:type="spellStart"/>
            <w:r w:rsidRPr="00CF0CEE">
              <w:t>agregátora</w:t>
            </w:r>
            <w:proofErr w:type="spellEnd"/>
            <w:r w:rsidRPr="00CF0CEE">
              <w:t>/poskytovatele flexibility</w:t>
            </w:r>
          </w:p>
          <w:p w14:paraId="21C75A5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 xml:space="preserve">Žádost o přiřazení subjektu zúčtování k OPM nebo Žádost o </w:t>
            </w:r>
            <w:proofErr w:type="spellStart"/>
            <w:r w:rsidRPr="0045386E">
              <w:t>přiřezení</w:t>
            </w:r>
            <w:proofErr w:type="spellEnd"/>
            <w:r w:rsidRPr="0045386E">
              <w:t xml:space="preserve"> </w:t>
            </w:r>
            <w:proofErr w:type="spellStart"/>
            <w:r w:rsidRPr="0045386E">
              <w:t>subjekta</w:t>
            </w:r>
            <w:proofErr w:type="spellEnd"/>
            <w:r w:rsidRPr="0045386E">
              <w:t xml:space="preserve"> zúčtování </w:t>
            </w:r>
            <w:proofErr w:type="spellStart"/>
            <w:r w:rsidRPr="0045386E">
              <w:t>agregátora</w:t>
            </w:r>
            <w:proofErr w:type="spellEnd"/>
            <w:r w:rsidRPr="0045386E">
              <w:t>/poskytovatele flexibility</w:t>
            </w:r>
          </w:p>
          <w:p w14:paraId="77E2A90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 xml:space="preserve">Opis změnového dokladu na přiřazení subjektu zúčtování nebo </w:t>
            </w:r>
            <w:proofErr w:type="spellStart"/>
            <w:r w:rsidRPr="00584EDF">
              <w:t>agregátora</w:t>
            </w:r>
            <w:proofErr w:type="spellEnd"/>
            <w:r w:rsidRPr="00584EDF">
              <w:t>/poskytovatele flexibility</w:t>
            </w:r>
          </w:p>
          <w:p w14:paraId="4D7B6C6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 xml:space="preserve">Potvrzení/zamítnutí převzetí odpovědnosti za odchylku při změně subjektu zúčtování na OPM nebo změně </w:t>
            </w:r>
            <w:proofErr w:type="spellStart"/>
            <w:r w:rsidRPr="00E72CE6">
              <w:t>subjeta</w:t>
            </w:r>
            <w:proofErr w:type="spellEnd"/>
            <w:r w:rsidRPr="00E72CE6">
              <w:t xml:space="preserve"> zúčtování </w:t>
            </w:r>
            <w:proofErr w:type="spellStart"/>
            <w:r w:rsidRPr="00E72CE6">
              <w:t>agregátora</w:t>
            </w:r>
            <w:proofErr w:type="spellEnd"/>
            <w:r w:rsidRPr="00E72CE6">
              <w:t>/poskytovatele flexibility</w:t>
            </w:r>
          </w:p>
          <w:p w14:paraId="12FB673E" w14:textId="77777777" w:rsidR="00192BC1" w:rsidRPr="00200F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 xml:space="preserve">Opis potvrzení/zamítnutí převzetí odpovědnosti za odchylku při změně subjektu zúčtování na OPM nebo změně </w:t>
            </w:r>
            <w:proofErr w:type="spellStart"/>
            <w:r w:rsidRPr="00EF7C47">
              <w:t>subjeta</w:t>
            </w:r>
            <w:proofErr w:type="spellEnd"/>
            <w:r w:rsidRPr="00EF7C47">
              <w:t xml:space="preserve"> zúčtování </w:t>
            </w:r>
            <w:proofErr w:type="spellStart"/>
            <w:r w:rsidRPr="00EF7C47">
              <w:t>agregátora</w:t>
            </w:r>
            <w:proofErr w:type="spellEnd"/>
            <w:r w:rsidRPr="00EF7C47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1B4809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0B05EFE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5A4496F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1F878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32C608E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376 - </w:t>
            </w:r>
            <w:r w:rsidRPr="00D96B8C">
              <w:t xml:space="preserve">Odpověď s EAN OPM portfolia </w:t>
            </w:r>
            <w:proofErr w:type="spellStart"/>
            <w:r w:rsidRPr="00D96B8C">
              <w:t>agregátora</w:t>
            </w:r>
            <w:proofErr w:type="spellEnd"/>
          </w:p>
          <w:p w14:paraId="72517DA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E13 - </w:t>
            </w:r>
            <w:r w:rsidRPr="00BC796B">
              <w:t>Registrace</w:t>
            </w:r>
            <w:proofErr w:type="gramEnd"/>
            <w:r w:rsidRPr="00BC796B">
              <w:t xml:space="preserve"> aktivace akumulace na EAN</w:t>
            </w:r>
          </w:p>
          <w:p w14:paraId="3B4F79A4" w14:textId="77777777" w:rsidR="00192BC1" w:rsidRPr="00F1363F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E18 - </w:t>
            </w:r>
            <w:r w:rsidRPr="00F1363F">
              <w:t>Registrace</w:t>
            </w:r>
            <w:proofErr w:type="gramEnd"/>
            <w:r w:rsidRPr="00F1363F">
              <w:t xml:space="preserve"> flexibility na EAN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2FA651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31D835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D0B61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6C6BB" w14:textId="77777777" w:rsidR="00192BC1" w:rsidRDefault="00192BC1" w:rsidP="00094FD0">
            <w:pPr>
              <w:rPr>
                <w:i/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1262D245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4296ED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</w:t>
            </w:r>
          </w:p>
          <w:p w14:paraId="748E1CC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</w:t>
            </w:r>
          </w:p>
          <w:p w14:paraId="0AF2BCB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>Potvrzení/chyba v žádosti o prodloužení/zkrácení dodávky</w:t>
            </w:r>
          </w:p>
          <w:p w14:paraId="1D3E516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>Potvrzení/chyba v potvrzení převzetí odpovědnosti za odchylku při prodloužení/zkrácení dodávky na OPM</w:t>
            </w:r>
          </w:p>
          <w:p w14:paraId="7AC6D5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275 - </w:t>
            </w:r>
            <w:r w:rsidRPr="00A92772">
              <w:t>Potvrzení/chyba v potvrzení/zamítnutí převzetí odpovědnosti za odchylku při změně subjektu zúčtování na OPM</w:t>
            </w:r>
          </w:p>
          <w:p w14:paraId="38F7C3F1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424D7A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dodavatele/</w:t>
            </w:r>
            <w:proofErr w:type="spellStart"/>
            <w:r w:rsidRPr="00A605B9">
              <w:t>agregátora</w:t>
            </w:r>
            <w:proofErr w:type="spellEnd"/>
            <w:r w:rsidRPr="00A605B9">
              <w:t>/</w:t>
            </w:r>
            <w:proofErr w:type="spellStart"/>
            <w:r w:rsidRPr="00A605B9">
              <w:t>PoFl</w:t>
            </w:r>
            <w:proofErr w:type="spellEnd"/>
          </w:p>
          <w:p w14:paraId="647313F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dodavatele/</w:t>
            </w:r>
            <w:proofErr w:type="spellStart"/>
            <w:r w:rsidRPr="00C638E3">
              <w:t>agregátora</w:t>
            </w:r>
            <w:proofErr w:type="spellEnd"/>
            <w:r w:rsidRPr="00C638E3">
              <w:t>/</w:t>
            </w:r>
            <w:proofErr w:type="spellStart"/>
            <w:r w:rsidRPr="00C638E3">
              <w:t>PoFl</w:t>
            </w:r>
            <w:proofErr w:type="spellEnd"/>
          </w:p>
          <w:p w14:paraId="2DD1B7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 xml:space="preserve">Potvrzení/chyba v žádosti o prodloužení/zkrácení dodávky či přiřazení </w:t>
            </w:r>
            <w:proofErr w:type="spellStart"/>
            <w:r w:rsidRPr="00BC0B1F">
              <w:t>agregátora</w:t>
            </w:r>
            <w:proofErr w:type="spellEnd"/>
            <w:r w:rsidRPr="00BC0B1F">
              <w:t>/poskytovatele flexibility</w:t>
            </w:r>
          </w:p>
          <w:p w14:paraId="61863C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 xml:space="preserve">Potvrzení/chyba v potvrzení převzetí odpovědnosti za odchylku při prodloužení/zkrácení dodávky na OPM či přiřazení </w:t>
            </w:r>
            <w:proofErr w:type="spellStart"/>
            <w:r w:rsidRPr="003978E1">
              <w:t>agregátora</w:t>
            </w:r>
            <w:proofErr w:type="spellEnd"/>
            <w:r w:rsidRPr="003978E1">
              <w:t>/poskytovatele flexibility</w:t>
            </w:r>
          </w:p>
          <w:p w14:paraId="75D35C17" w14:textId="77777777" w:rsidR="00192BC1" w:rsidRPr="00A92772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275 - </w:t>
            </w:r>
            <w:r w:rsidRPr="00A92772">
              <w:t xml:space="preserve">Potvrzení/chyba v potvrzení/zamítnutí převzetí odpovědnosti za odchylku při změně subjektu zúčtování na OPM nebo změně </w:t>
            </w:r>
            <w:proofErr w:type="spellStart"/>
            <w:r w:rsidRPr="00A92772">
              <w:t>subjeta</w:t>
            </w:r>
            <w:proofErr w:type="spellEnd"/>
            <w:r w:rsidRPr="00A92772">
              <w:t xml:space="preserve"> zúčtování </w:t>
            </w:r>
            <w:proofErr w:type="spellStart"/>
            <w:r w:rsidRPr="00A92772">
              <w:t>agregátora</w:t>
            </w:r>
            <w:proofErr w:type="spellEnd"/>
            <w:r w:rsidRPr="00A92772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80DFFB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64444B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4379D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51407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30FE26F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375 - </w:t>
            </w:r>
            <w:r w:rsidRPr="00834104">
              <w:t xml:space="preserve">Chybová zpráva v dotazu na portfolio </w:t>
            </w:r>
            <w:proofErr w:type="spellStart"/>
            <w:r w:rsidRPr="00834104">
              <w:t>agregátora</w:t>
            </w:r>
            <w:proofErr w:type="spellEnd"/>
          </w:p>
          <w:p w14:paraId="2128893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E14 - </w:t>
            </w:r>
            <w:r w:rsidRPr="00450C24">
              <w:t>Hlášení</w:t>
            </w:r>
            <w:proofErr w:type="gramEnd"/>
            <w:r w:rsidRPr="00450C24">
              <w:t xml:space="preserve"> o chybě/potvrzení o přijetí</w:t>
            </w:r>
          </w:p>
          <w:p w14:paraId="2B2526D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E17 -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4B50363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E19 -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5F3BA3BB" w14:textId="77777777" w:rsidR="00192BC1" w:rsidRPr="00440D6C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E21 -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E05240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69A85D2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40CD2F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6D18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7FA03865" w14:textId="77777777" w:rsidR="00192BC1" w:rsidRPr="005423F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0A088A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E2C5E67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A176D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31994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CDSDATA.</w:t>
            </w:r>
          </w:p>
          <w:p w14:paraId="02D1E2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E16 - </w:t>
            </w:r>
            <w:r w:rsidRPr="008A49F8">
              <w:t>Příjem</w:t>
            </w:r>
            <w:proofErr w:type="gramEnd"/>
            <w:r w:rsidRPr="008A49F8">
              <w:t xml:space="preserve"> výsledků vyhodnocení akumulace</w:t>
            </w:r>
          </w:p>
          <w:p w14:paraId="48F7B508" w14:textId="77777777" w:rsidR="00192BC1" w:rsidRPr="003C680E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E20 - </w:t>
            </w:r>
            <w:r w:rsidRPr="00C534EE">
              <w:t>Příjem</w:t>
            </w:r>
            <w:proofErr w:type="gramEnd"/>
            <w:r w:rsidRPr="00C534EE">
              <w:t xml:space="preserve"> dat o poskytnuté flexibilitě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E8E1D4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5EAD648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E6DD5" w14:textId="77777777" w:rsidR="00192BC1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18.3.2026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386B1B" w14:textId="77777777" w:rsidR="00192BC1" w:rsidRDefault="00192BC1" w:rsidP="00094FD0">
            <w:r>
              <w:t>Definice zprávy MASTERDATA – byl přidán nový nepovinný atribut v elementu OPM:</w:t>
            </w:r>
          </w:p>
          <w:p w14:paraId="1E71C5C6" w14:textId="77777777" w:rsidR="00192BC1" w:rsidRDefault="00192BC1" w:rsidP="00094FD0">
            <w:proofErr w:type="spellStart"/>
            <w:r>
              <w:t>zue-edc</w:t>
            </w:r>
            <w:proofErr w:type="spellEnd"/>
            <w:r>
              <w:t xml:space="preserve"> – </w:t>
            </w:r>
            <w:r w:rsidRPr="00AA7C89">
              <w:t>Příznak aktivace akumulace od EDC</w:t>
            </w:r>
          </w:p>
          <w:p w14:paraId="0DBD040A" w14:textId="77777777" w:rsidR="00192BC1" w:rsidRDefault="00192BC1" w:rsidP="00094FD0">
            <w:proofErr w:type="spellStart"/>
            <w:r>
              <w:t>svr-edc</w:t>
            </w:r>
            <w:proofErr w:type="spellEnd"/>
            <w:r>
              <w:t xml:space="preserve"> – </w:t>
            </w:r>
            <w:r w:rsidRPr="00B75C6A">
              <w:t>Certifikované zařízení pro SVR (EDC)</w:t>
            </w:r>
          </w:p>
          <w:p w14:paraId="2750B592" w14:textId="77777777" w:rsidR="00192BC1" w:rsidRDefault="00192BC1" w:rsidP="00094FD0">
            <w:proofErr w:type="spellStart"/>
            <w:r>
              <w:t>ps-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2F4BE2">
              <w:t>Agregátor</w:t>
            </w:r>
            <w:proofErr w:type="gramEnd"/>
            <w:r w:rsidRPr="002F4BE2">
              <w:t>/</w:t>
            </w:r>
            <w:proofErr w:type="spellStart"/>
            <w:r w:rsidRPr="002F4BE2">
              <w:t>PoFl</w:t>
            </w:r>
            <w:proofErr w:type="spellEnd"/>
          </w:p>
          <w:p w14:paraId="5E5275E2" w14:textId="77777777" w:rsidR="00192BC1" w:rsidRPr="00AA7C89" w:rsidRDefault="00192BC1" w:rsidP="00094FD0">
            <w:proofErr w:type="spellStart"/>
            <w:r>
              <w:t>ps-sz-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C54AAA">
              <w:t>SZ</w:t>
            </w:r>
            <w:proofErr w:type="gramEnd"/>
            <w:r w:rsidRPr="00C54AAA">
              <w:t xml:space="preserve"> </w:t>
            </w:r>
            <w:proofErr w:type="spellStart"/>
            <w:r w:rsidRPr="00C54AAA">
              <w:t>agregátora</w:t>
            </w:r>
            <w:proofErr w:type="spellEnd"/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C8142C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V2.015</w:t>
            </w:r>
          </w:p>
        </w:tc>
      </w:tr>
      <w:tr w:rsidR="00192BC1" w14:paraId="49CD9E4F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2B5EC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FAADF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profile</w:t>
            </w:r>
            <w:r w:rsidRPr="00305430">
              <w:rPr>
                <w:i/>
                <w:szCs w:val="22"/>
              </w:rPr>
              <w:t>-</w:t>
            </w:r>
            <w:proofErr w:type="spellStart"/>
            <w:r>
              <w:rPr>
                <w:i/>
                <w:szCs w:val="22"/>
              </w:rPr>
              <w:t>role</w:t>
            </w:r>
            <w:r w:rsidRPr="00305430">
              <w:rPr>
                <w:i/>
                <w:szCs w:val="22"/>
              </w:rPr>
              <w:t>e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proofErr w:type="spellStart"/>
            <w:r>
              <w:rPr>
                <w:i/>
                <w:szCs w:val="22"/>
              </w:rPr>
              <w:t>Location</w:t>
            </w:r>
            <w:proofErr w:type="spellEnd"/>
            <w:r>
              <w:rPr>
                <w:i/>
                <w:szCs w:val="22"/>
              </w:rPr>
              <w:t>.</w:t>
            </w:r>
          </w:p>
          <w:p w14:paraId="76AAF7C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FZ3 - </w:t>
            </w:r>
            <w:r w:rsidRPr="002A0AC5">
              <w:t>Agregovaný</w:t>
            </w:r>
            <w:proofErr w:type="gramEnd"/>
            <w:r w:rsidRPr="002A0AC5">
              <w:t xml:space="preserve"> </w:t>
            </w:r>
            <w:proofErr w:type="gramStart"/>
            <w:r w:rsidRPr="002A0AC5">
              <w:t>profil - flexibilita</w:t>
            </w:r>
            <w:proofErr w:type="gramEnd"/>
            <w:r w:rsidRPr="002A0AC5">
              <w:t xml:space="preserve"> na dodávce</w:t>
            </w:r>
          </w:p>
          <w:p w14:paraId="17F0E4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FZ4 - </w:t>
            </w:r>
            <w:r w:rsidRPr="00873E03">
              <w:t>Agregovaný</w:t>
            </w:r>
            <w:proofErr w:type="gramEnd"/>
            <w:r w:rsidRPr="00873E03">
              <w:t xml:space="preserve"> </w:t>
            </w:r>
            <w:proofErr w:type="gramStart"/>
            <w:r w:rsidRPr="00873E03">
              <w:t>profil - flexibilita</w:t>
            </w:r>
            <w:proofErr w:type="gramEnd"/>
            <w:r w:rsidRPr="00873E03">
              <w:t xml:space="preserve"> na odběru</w:t>
            </w:r>
          </w:p>
          <w:p w14:paraId="0F88B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BL91-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BA494F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BL92 -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43F3ED6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ASA7-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A, výroba</w:t>
            </w:r>
          </w:p>
          <w:p w14:paraId="7FE72CD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A, spotřeba</w:t>
            </w:r>
          </w:p>
          <w:p w14:paraId="62AFCB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B, výroba</w:t>
            </w:r>
          </w:p>
          <w:p w14:paraId="0D2C80B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B, spotřeba</w:t>
            </w:r>
          </w:p>
          <w:p w14:paraId="7F53362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kat měření C1, C2, C3, výroba</w:t>
            </w:r>
          </w:p>
          <w:p w14:paraId="3652A86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kat měření C1, C2, C3, spotřeba</w:t>
            </w:r>
          </w:p>
          <w:p w14:paraId="1C125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BL11 -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763C9C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BL12 -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1A41A97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FL11 - Flexibilita</w:t>
            </w:r>
            <w:proofErr w:type="gramEnd"/>
            <w:r>
              <w:t xml:space="preserve"> na dodávce</w:t>
            </w:r>
          </w:p>
          <w:p w14:paraId="640E4A7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FL12 - Flexibilita</w:t>
            </w:r>
            <w:proofErr w:type="gramEnd"/>
            <w:r>
              <w:t xml:space="preserve"> na odběru</w:t>
            </w:r>
          </w:p>
          <w:p w14:paraId="134A84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AC12 - Hodnota</w:t>
            </w:r>
            <w:proofErr w:type="gramEnd"/>
            <w:r>
              <w:t xml:space="preserve">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BF813C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27A6BAE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03F096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9747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B40F1D">
              <w:rPr>
                <w:i/>
                <w:iCs/>
                <w:szCs w:val="22"/>
              </w:rPr>
              <w:t>chs</w:t>
            </w:r>
            <w:proofErr w:type="spellEnd"/>
            <w:r w:rsidRPr="00B40F1D">
              <w:rPr>
                <w:i/>
                <w:iCs/>
                <w:szCs w:val="22"/>
              </w:rPr>
              <w:t>-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2BD4BE70" w14:textId="77777777" w:rsidR="00192BC1" w:rsidRPr="006360B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SAA - </w:t>
            </w:r>
            <w:r w:rsidRPr="006360B1">
              <w:t>Prodloužení</w:t>
            </w:r>
            <w:proofErr w:type="gramEnd"/>
            <w:r w:rsidRPr="006360B1">
              <w:t xml:space="preserve">/zkrácení </w:t>
            </w:r>
            <w:proofErr w:type="spellStart"/>
            <w:r w:rsidRPr="006360B1">
              <w:t>agregátora</w:t>
            </w:r>
            <w:proofErr w:type="spellEnd"/>
            <w:r w:rsidRPr="006360B1">
              <w:t xml:space="preserve"> na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B9A88AF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5E06AD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81BE5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FD80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EC0AA2A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204CEA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  <w:p w14:paraId="41D4758C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EAE4F42" w14:textId="77777777" w:rsidR="00192BC1" w:rsidRPr="000D3A56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02350D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E83FB1C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6ECEA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AF14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C060581" w14:textId="77777777" w:rsidR="00192BC1" w:rsidRPr="003A1FCC" w:rsidRDefault="00192BC1" w:rsidP="00094FD0">
            <w:pPr>
              <w:rPr>
                <w:szCs w:val="22"/>
              </w:rPr>
            </w:pPr>
            <w:proofErr w:type="gramStart"/>
            <w:r>
              <w:t xml:space="preserve">VAA - </w:t>
            </w:r>
            <w:r w:rsidRPr="00B359BB">
              <w:t>Žádost</w:t>
            </w:r>
            <w:proofErr w:type="gramEnd"/>
            <w:r w:rsidRPr="00B359BB">
              <w:t xml:space="preserve"> o prodloužení/zkrácení přiřazení </w:t>
            </w:r>
            <w:proofErr w:type="spellStart"/>
            <w:r w:rsidRPr="00B359BB">
              <w:t>agregátora</w:t>
            </w:r>
            <w:proofErr w:type="spellEnd"/>
            <w:r w:rsidRPr="00B359B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0E1D3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112383C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452E2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74A02" w14:textId="5B1CADFE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CDSIDIS</w:t>
            </w:r>
            <w:r w:rsidRPr="003A1FCC">
              <w:rPr>
                <w:szCs w:val="22"/>
              </w:rPr>
              <w:t xml:space="preserve"> – byl p</w:t>
            </w:r>
            <w:r w:rsidR="00FC72BC">
              <w:rPr>
                <w:szCs w:val="22"/>
              </w:rPr>
              <w:t>řidán nový nepovinný</w:t>
            </w:r>
            <w:r w:rsidRPr="003A1FCC">
              <w:rPr>
                <w:szCs w:val="22"/>
              </w:rPr>
              <w:t xml:space="preserve"> atribut</w:t>
            </w:r>
            <w:r w:rsidR="00FC72BC">
              <w:rPr>
                <w:szCs w:val="22"/>
              </w:rPr>
              <w:t xml:space="preserve"> v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OPM</w:t>
            </w:r>
            <w:r w:rsidRPr="003A1FCC">
              <w:rPr>
                <w:szCs w:val="22"/>
              </w:rPr>
              <w:t>.</w:t>
            </w:r>
          </w:p>
          <w:p w14:paraId="4CE5F17B" w14:textId="1AC20253" w:rsidR="00192BC1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</w:t>
            </w:r>
            <w:r w:rsidR="00FC72BC">
              <w:t>ty-</w:t>
            </w:r>
            <w:proofErr w:type="gramStart"/>
            <w:r w:rsidR="00FC72BC">
              <w:t>flex</w:t>
            </w:r>
            <w:proofErr w:type="spellEnd"/>
            <w:r w:rsidR="00FC72BC">
              <w:t xml:space="preserve"> - </w:t>
            </w:r>
            <w:r w:rsidR="00FC72BC" w:rsidRPr="00FC72BC">
              <w:t>Celkový</w:t>
            </w:r>
            <w:proofErr w:type="gramEnd"/>
            <w:r w:rsidR="00FC72BC" w:rsidRPr="00FC72BC">
              <w:t xml:space="preserve"> odběr pro vyúčtování dodávky elektřiny se zohledněním poskytnuté flexibility (kWh)</w:t>
            </w:r>
          </w:p>
          <w:p w14:paraId="65984817" w14:textId="695D65A2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flexVT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vysoký</w:t>
            </w:r>
            <w:proofErr w:type="gramEnd"/>
            <w:r w:rsidRPr="00FC72BC">
              <w:t xml:space="preserve"> tarif (kWh)</w:t>
            </w:r>
          </w:p>
          <w:p w14:paraId="671ED6F2" w14:textId="073FF753" w:rsidR="00764013" w:rsidRPr="001D6FE2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flexNT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nízký</w:t>
            </w:r>
            <w:proofErr w:type="gramEnd"/>
            <w:r w:rsidRPr="00FC72BC">
              <w:t xml:space="preserve"> tarif (kWh)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2900D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2667AFF1" w14:textId="77777777" w:rsidTr="005A38E6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6F11167" w14:textId="50946897" w:rsidR="00770995" w:rsidRDefault="005A38E6" w:rsidP="00094FD0">
            <w:pPr>
              <w:rPr>
                <w:szCs w:val="22"/>
              </w:rPr>
            </w:pPr>
            <w:r>
              <w:rPr>
                <w:szCs w:val="22"/>
              </w:rPr>
              <w:t>12.6.2026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5882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04D4B3E2" w14:textId="3AC67CED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386 - </w:t>
            </w:r>
            <w:r w:rsidRPr="00770995">
              <w:t>Kmenová data aktivace akumulace na OPM</w:t>
            </w:r>
          </w:p>
          <w:p w14:paraId="693551C4" w14:textId="2E2AF9B9" w:rsidR="00770995" w:rsidRPr="00770995" w:rsidRDefault="00770995" w:rsidP="00094FD0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387 - </w:t>
            </w:r>
            <w:r w:rsidRPr="00770995">
              <w:t>Kmenová data aktivace flexibility na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8EB2A1" w14:textId="038C53D9" w:rsidR="00770995" w:rsidRDefault="005A38E6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V2.016</w:t>
            </w:r>
          </w:p>
        </w:tc>
      </w:tr>
      <w:tr w:rsidR="00770995" w14:paraId="4CC1FD51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5AAD23" w14:textId="77777777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FE9F0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0C792A08" w14:textId="21B28D5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  <w:p w14:paraId="0536C2B4" w14:textId="77777777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387 - </w:t>
            </w:r>
            <w:r w:rsidRPr="00770995">
              <w:t>Požadavek na data OPM aktivace flexibility</w:t>
            </w:r>
          </w:p>
          <w:p w14:paraId="4BB10BA1" w14:textId="4E4ABBBF" w:rsidR="003729B3" w:rsidRPr="00770995" w:rsidRDefault="003729B3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137 - </w:t>
            </w:r>
            <w:r w:rsidRPr="003729B3">
              <w:t>Požadavek na hodnotu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17F940" w14:textId="77777777" w:rsidR="00770995" w:rsidRDefault="00770995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1E667002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3D1B47C" w14:textId="2461907B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3AD3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6B7891BC" w14:textId="66699110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385 - </w:t>
            </w:r>
            <w:r w:rsidRPr="00770995">
              <w:t>Chybová zpráva k požadavku na aktivaci akumulace</w:t>
            </w:r>
          </w:p>
          <w:p w14:paraId="0B7BBE14" w14:textId="708E216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388 - </w:t>
            </w:r>
            <w:r w:rsidRPr="00770995">
              <w:t>Chybová zpráva k požadavku na aktivaci flexibility</w:t>
            </w:r>
          </w:p>
          <w:p w14:paraId="5F05C53F" w14:textId="569F735E" w:rsidR="00770995" w:rsidRPr="003A1FCC" w:rsidRDefault="003729B3" w:rsidP="00E2689B">
            <w:pPr>
              <w:pStyle w:val="Odstavecseseznamem"/>
              <w:numPr>
                <w:ilvl w:val="0"/>
                <w:numId w:val="40"/>
              </w:numPr>
            </w:pPr>
            <w:r>
              <w:t xml:space="preserve">230 - </w:t>
            </w:r>
            <w:r w:rsidRPr="003729B3">
              <w:t>Potvrzení/chyba při dotazu na akumulaci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B6CF7AC" w14:textId="28FC2823" w:rsidR="00770995" w:rsidRDefault="00770995" w:rsidP="005A38E6">
            <w:pPr>
              <w:pStyle w:val="TableNormal1"/>
              <w:rPr>
                <w:iCs/>
                <w:sz w:val="22"/>
                <w:szCs w:val="22"/>
              </w:rPr>
            </w:pPr>
          </w:p>
        </w:tc>
      </w:tr>
      <w:tr w:rsidR="003729B3" w14:paraId="78C101EE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386B50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245AC" w14:textId="77777777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CDSDATA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message-code</w:t>
            </w:r>
            <w:proofErr w:type="spellEnd"/>
            <w:r w:rsidRPr="003729B3">
              <w:rPr>
                <w:szCs w:val="22"/>
              </w:rPr>
              <w:t xml:space="preserve"> </w:t>
            </w:r>
            <w:proofErr w:type="spellStart"/>
            <w:r w:rsidRPr="003729B3">
              <w:rPr>
                <w:szCs w:val="22"/>
              </w:rPr>
              <w:t>root</w:t>
            </w:r>
            <w:proofErr w:type="spellEnd"/>
            <w:r w:rsidRPr="003729B3">
              <w:rPr>
                <w:szCs w:val="22"/>
              </w:rPr>
              <w:t xml:space="preserve"> elementu CDSDATA.</w:t>
            </w:r>
          </w:p>
          <w:p w14:paraId="0579C0FF" w14:textId="0EE4BFA1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242</w:t>
            </w:r>
            <w:r w:rsidRPr="003729B3">
              <w:t xml:space="preserve"> - Hodnota vyhodnocená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ED9D87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20FCCF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2883AF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5BFF8" w14:textId="42681752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r w:rsidRPr="003729B3">
              <w:rPr>
                <w:i/>
                <w:iCs/>
                <w:szCs w:val="22"/>
              </w:rPr>
              <w:t>profile</w:t>
            </w:r>
            <w:r w:rsidRPr="003729B3">
              <w:rPr>
                <w:i/>
                <w:iCs/>
                <w:szCs w:val="22"/>
              </w:rPr>
              <w:t>-</w:t>
            </w:r>
            <w:r w:rsidRPr="003729B3">
              <w:rPr>
                <w:i/>
                <w:iCs/>
                <w:szCs w:val="22"/>
              </w:rPr>
              <w:t>role</w:t>
            </w:r>
            <w:r w:rsidRPr="003729B3">
              <w:rPr>
                <w:szCs w:val="22"/>
              </w:rPr>
              <w:t xml:space="preserve"> elementu </w:t>
            </w:r>
            <w:proofErr w:type="spellStart"/>
            <w:r w:rsidRPr="003729B3">
              <w:rPr>
                <w:i/>
                <w:iCs/>
                <w:szCs w:val="22"/>
              </w:rPr>
              <w:t>ProfileData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D36EA4F" w14:textId="4752A99A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SC11 – Množství záporné odchylky SZ z</w:t>
            </w:r>
            <w:r>
              <w:t> </w:t>
            </w:r>
            <w:r>
              <w:t>flexibility</w:t>
            </w:r>
          </w:p>
          <w:p w14:paraId="7EC7A86B" w14:textId="76F9B868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SC12 – Množství kladné odchylky SZ z</w:t>
            </w:r>
            <w:r>
              <w:t> </w:t>
            </w:r>
            <w:r>
              <w:t>flexibility</w:t>
            </w:r>
          </w:p>
          <w:p w14:paraId="4C951B43" w14:textId="337A5B95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SC13 – Množství záporné odchylky SZ ze silové elektřiny</w:t>
            </w:r>
          </w:p>
          <w:p w14:paraId="6F509AE7" w14:textId="4F01CCA2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SC14 – Množství kladné odchylky SZ ze silové elektřiny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25370F4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0FD62C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1685012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C5A9C" w14:textId="57AA723B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category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7415C957" w14:textId="29D0CA28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 w:rsidRPr="003729B3">
              <w:t>CPBO – CPBN – Cyklická profilová bloková nabídka</w:t>
            </w:r>
          </w:p>
          <w:p w14:paraId="19D4800F" w14:textId="77777777" w:rsidR="003729B3" w:rsidRPr="003729B3" w:rsidRDefault="003729B3" w:rsidP="003729B3">
            <w:pPr>
              <w:rPr>
                <w:szCs w:val="22"/>
              </w:rPr>
            </w:pP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8418ECC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1F4DF7DE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16DB4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CFBCE" w14:textId="65B4DC97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</w:t>
            </w:r>
            <w:r>
              <w:rPr>
                <w:szCs w:val="22"/>
              </w:rPr>
              <w:t>ý</w:t>
            </w:r>
            <w:r w:rsidRPr="003729B3">
              <w:rPr>
                <w:szCs w:val="22"/>
              </w:rPr>
              <w:t xml:space="preserve"> atribut </w:t>
            </w:r>
            <w:proofErr w:type="spellStart"/>
            <w:r>
              <w:rPr>
                <w:i/>
                <w:iCs/>
                <w:szCs w:val="22"/>
              </w:rPr>
              <w:t>loop-group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4F94ED12" w14:textId="6989948D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Loop-group</w:t>
            </w:r>
            <w:proofErr w:type="spellEnd"/>
            <w:r>
              <w:t xml:space="preserve"> – Cyklická skupina</w:t>
            </w:r>
          </w:p>
          <w:p w14:paraId="360A83C2" w14:textId="77777777" w:rsidR="003729B3" w:rsidRPr="003729B3" w:rsidRDefault="003729B3" w:rsidP="003729B3">
            <w:pPr>
              <w:rPr>
                <w:szCs w:val="22"/>
              </w:rPr>
            </w:pP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6D7C7F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</w:tbl>
    <w:p w14:paraId="5BBF1F06" w14:textId="77777777" w:rsidR="00320847" w:rsidRDefault="00320847"/>
    <w:p w14:paraId="097C34A5" w14:textId="77777777" w:rsidR="00B92760" w:rsidRDefault="00B92760"/>
    <w:p w14:paraId="4E161E38" w14:textId="77777777" w:rsidR="00530719" w:rsidRDefault="00530719" w:rsidP="00DA37CC">
      <w:pPr>
        <w:pStyle w:val="Nadpis1"/>
      </w:pPr>
      <w:bookmarkStart w:id="0" w:name="_Toc457467673"/>
      <w:r>
        <w:lastRenderedPageBreak/>
        <w:t>Úvod</w:t>
      </w:r>
      <w:bookmarkEnd w:id="0"/>
    </w:p>
    <w:p w14:paraId="4192198B" w14:textId="77777777" w:rsidR="00530719" w:rsidRDefault="00530719">
      <w:r>
        <w:t xml:space="preserve">Komunikační </w:t>
      </w:r>
      <w:r w:rsidR="00682E87">
        <w:t xml:space="preserve">server CS OTE </w:t>
      </w:r>
      <w:r>
        <w:t>zajišťuje centrálně komunikaci s</w:t>
      </w:r>
      <w:r w:rsidR="00883657">
        <w:t> </w:t>
      </w:r>
      <w:r>
        <w:t>ostatními částmi centrálního systému v</w:t>
      </w:r>
      <w:r w:rsidR="00883657">
        <w:t> </w:t>
      </w:r>
      <w:r>
        <w:t>následujících oblastech:</w:t>
      </w:r>
    </w:p>
    <w:p w14:paraId="1CEAC31D" w14:textId="77777777" w:rsidR="00682E87" w:rsidRDefault="00530719">
      <w:pPr>
        <w:numPr>
          <w:ilvl w:val="0"/>
          <w:numId w:val="7"/>
        </w:numPr>
      </w:pPr>
      <w:r>
        <w:t>CDS</w:t>
      </w:r>
    </w:p>
    <w:p w14:paraId="754BEC4D" w14:textId="77777777" w:rsidR="00682E87" w:rsidRDefault="00682E87">
      <w:pPr>
        <w:numPr>
          <w:ilvl w:val="1"/>
          <w:numId w:val="7"/>
        </w:numPr>
      </w:pPr>
      <w:r>
        <w:t>R</w:t>
      </w:r>
      <w:r w:rsidR="00530719">
        <w:t xml:space="preserve">egistrace kmenových záznamů OPM </w:t>
      </w:r>
    </w:p>
    <w:p w14:paraId="7CB52BB9" w14:textId="77777777" w:rsidR="00682E87" w:rsidRDefault="00682E87" w:rsidP="00682E87">
      <w:pPr>
        <w:numPr>
          <w:ilvl w:val="1"/>
          <w:numId w:val="7"/>
        </w:numPr>
      </w:pPr>
      <w:r>
        <w:t>S</w:t>
      </w:r>
      <w:r w:rsidR="00530719">
        <w:t>běr a poskytování dat pro fakturaci dodávek elektřiny a distribuce obchodníkům;</w:t>
      </w:r>
    </w:p>
    <w:p w14:paraId="4D5B4BD2" w14:textId="77777777" w:rsidR="00682E87" w:rsidRDefault="00682E87">
      <w:pPr>
        <w:numPr>
          <w:ilvl w:val="1"/>
          <w:numId w:val="7"/>
        </w:numPr>
      </w:pPr>
      <w:r>
        <w:t>A</w:t>
      </w:r>
      <w:r w:rsidR="00530719">
        <w:t>plikace typových diagramů dodávek pro účely vyhodnocení odchylek za skupiny konečných zákazníků bez intervalových měření;</w:t>
      </w:r>
    </w:p>
    <w:p w14:paraId="42789B9E" w14:textId="77777777" w:rsidR="00530719" w:rsidRDefault="00682E87">
      <w:pPr>
        <w:numPr>
          <w:ilvl w:val="1"/>
          <w:numId w:val="7"/>
        </w:numPr>
      </w:pPr>
      <w:r>
        <w:t xml:space="preserve">Administrace </w:t>
      </w:r>
      <w:r w:rsidR="00530719">
        <w:t>procesu změny dodavatele;</w:t>
      </w:r>
    </w:p>
    <w:p w14:paraId="27F6DE8E" w14:textId="77777777" w:rsidR="00682E87" w:rsidRDefault="00682E87">
      <w:pPr>
        <w:numPr>
          <w:ilvl w:val="1"/>
          <w:numId w:val="7"/>
        </w:numPr>
      </w:pPr>
      <w:r>
        <w:t>Předávání elektronické faktury mezi PDS a dodavateli elektřiny</w:t>
      </w:r>
    </w:p>
    <w:p w14:paraId="44C4C57A" w14:textId="77777777" w:rsidR="00682E87" w:rsidRDefault="00682E87">
      <w:pPr>
        <w:numPr>
          <w:ilvl w:val="1"/>
          <w:numId w:val="7"/>
        </w:numPr>
      </w:pPr>
      <w:r>
        <w:t>Reklamace a poskytování informací</w:t>
      </w:r>
    </w:p>
    <w:p w14:paraId="4BD8B5A2" w14:textId="77777777" w:rsidR="00682E87" w:rsidRDefault="00530719">
      <w:pPr>
        <w:numPr>
          <w:ilvl w:val="0"/>
          <w:numId w:val="7"/>
        </w:numPr>
      </w:pPr>
      <w:r>
        <w:t xml:space="preserve">IS OTE  – </w:t>
      </w:r>
      <w:r w:rsidR="00682E87">
        <w:t>komunikace v oblastech</w:t>
      </w:r>
    </w:p>
    <w:p w14:paraId="53BCD94C" w14:textId="6E8FFCD4" w:rsidR="00530719" w:rsidRDefault="00682E87" w:rsidP="00682E87">
      <w:pPr>
        <w:numPr>
          <w:ilvl w:val="1"/>
          <w:numId w:val="7"/>
        </w:numPr>
      </w:pPr>
      <w:r>
        <w:t xml:space="preserve">Krátkodobé trhy (Denní trh, </w:t>
      </w:r>
      <w:r w:rsidR="0014572F">
        <w:t xml:space="preserve">Vnitrodenní aukce, </w:t>
      </w:r>
      <w:r>
        <w:t>Vnitrodenní trh)</w:t>
      </w:r>
    </w:p>
    <w:p w14:paraId="0EE92376" w14:textId="77777777" w:rsidR="00682E87" w:rsidRDefault="00682E87" w:rsidP="00682E87">
      <w:pPr>
        <w:numPr>
          <w:ilvl w:val="1"/>
          <w:numId w:val="7"/>
        </w:numPr>
      </w:pPr>
      <w:r>
        <w:t xml:space="preserve">Evidence realizačních diagramů </w:t>
      </w:r>
    </w:p>
    <w:p w14:paraId="539184BB" w14:textId="3B34B858" w:rsidR="0014572F" w:rsidRDefault="0014572F" w:rsidP="00682E87">
      <w:pPr>
        <w:numPr>
          <w:ilvl w:val="1"/>
          <w:numId w:val="7"/>
        </w:numPr>
      </w:pPr>
      <w:r>
        <w:t>Zúčtování odchylek a trhů</w:t>
      </w:r>
    </w:p>
    <w:p w14:paraId="21021A18" w14:textId="2D6D4234" w:rsidR="00682E87" w:rsidRDefault="00682E87" w:rsidP="00682E87">
      <w:pPr>
        <w:numPr>
          <w:ilvl w:val="1"/>
          <w:numId w:val="7"/>
        </w:numPr>
      </w:pPr>
      <w:r>
        <w:t>Propojení subjektů v rámci organizace koordinovaného denního trhu ČR a SR</w:t>
      </w:r>
    </w:p>
    <w:p w14:paraId="68AFD558" w14:textId="77777777" w:rsidR="00682E87" w:rsidRDefault="00682E87" w:rsidP="00682E87">
      <w:pPr>
        <w:numPr>
          <w:ilvl w:val="1"/>
          <w:numId w:val="7"/>
        </w:numPr>
      </w:pPr>
      <w:r>
        <w:t>Poskytování výsledků obchodování a zúčtování</w:t>
      </w:r>
    </w:p>
    <w:p w14:paraId="3C988DE0" w14:textId="77777777" w:rsidR="00682E87" w:rsidRDefault="00682E87" w:rsidP="00682E87">
      <w:pPr>
        <w:numPr>
          <w:ilvl w:val="1"/>
          <w:numId w:val="7"/>
        </w:numPr>
      </w:pPr>
      <w:r>
        <w:t>Poskytování výsledků finančního vypořádání</w:t>
      </w:r>
    </w:p>
    <w:p w14:paraId="43879C59" w14:textId="77777777" w:rsidR="00530719" w:rsidRDefault="00530719">
      <w:r>
        <w:t xml:space="preserve">Řešení komunikačního </w:t>
      </w:r>
      <w:r w:rsidR="00FE1696">
        <w:t>serveru</w:t>
      </w:r>
      <w:r>
        <w:t xml:space="preserve"> je postaveno na platformě integrovaného produktu </w:t>
      </w:r>
      <w:r w:rsidR="00682E87">
        <w:rPr>
          <w:bCs/>
          <w:i/>
          <w:iCs/>
        </w:rPr>
        <w:t>SAP Netweaver</w:t>
      </w:r>
      <w:r w:rsidR="005B209B" w:rsidRPr="005B209B">
        <w:rPr>
          <w:bCs/>
          <w:i/>
          <w:iCs/>
        </w:rPr>
        <w:t>.</w:t>
      </w:r>
    </w:p>
    <w:p w14:paraId="4485D13B" w14:textId="77777777" w:rsidR="00530719" w:rsidRDefault="00530719">
      <w:r>
        <w:t>V</w:t>
      </w:r>
      <w:r w:rsidR="00883657">
        <w:t> </w:t>
      </w:r>
      <w:r>
        <w:t>celé infrastruktuře CS OTE jsou aplikovány  principy bezpečného přístupu k</w:t>
      </w:r>
      <w:r w:rsidR="00883657">
        <w:t> </w:t>
      </w:r>
      <w:r>
        <w:t>datům s</w:t>
      </w:r>
      <w:r w:rsidR="00883657">
        <w:t> </w:t>
      </w:r>
      <w:r>
        <w:t>využitím technologie PKI a elektronického podpisu.</w:t>
      </w:r>
    </w:p>
    <w:p w14:paraId="5CB8A889" w14:textId="77777777" w:rsidR="004639FF" w:rsidRPr="004639FF" w:rsidRDefault="004639FF" w:rsidP="004639FF"/>
    <w:p w14:paraId="33268363" w14:textId="77777777" w:rsidR="004639FF" w:rsidRPr="004639FF" w:rsidRDefault="004639FF" w:rsidP="004639FF"/>
    <w:p w14:paraId="678B2ADB" w14:textId="77777777" w:rsidR="004639FF" w:rsidRPr="004639FF" w:rsidRDefault="004639FF" w:rsidP="004639FF"/>
    <w:p w14:paraId="60F7EEBF" w14:textId="77777777" w:rsidR="004639FF" w:rsidRDefault="004639FF"/>
    <w:p w14:paraId="228EF167" w14:textId="77777777" w:rsidR="004639FF" w:rsidRDefault="004639FF"/>
    <w:p w14:paraId="60CFB1FD" w14:textId="77777777" w:rsidR="00530719" w:rsidRDefault="00530719">
      <w:r w:rsidRPr="004639FF">
        <w:br w:type="page"/>
      </w:r>
    </w:p>
    <w:p w14:paraId="1AEC323F" w14:textId="77777777" w:rsidR="00530719" w:rsidRDefault="00530719">
      <w:pPr>
        <w:pStyle w:val="Nadpis2"/>
      </w:pPr>
      <w:bookmarkStart w:id="1" w:name="_Toc457467674"/>
      <w:r>
        <w:lastRenderedPageBreak/>
        <w:t>Datové toky</w:t>
      </w:r>
      <w:bookmarkEnd w:id="1"/>
    </w:p>
    <w:p w14:paraId="72504D9C" w14:textId="77777777" w:rsidR="00530719" w:rsidRDefault="00530719"/>
    <w:p w14:paraId="0DBE58C1" w14:textId="77777777" w:rsidR="00530719" w:rsidRDefault="00530719">
      <w:pPr>
        <w:pStyle w:val="Nadpis3"/>
        <w:tabs>
          <w:tab w:val="num" w:pos="720"/>
        </w:tabs>
      </w:pPr>
      <w:bookmarkStart w:id="2" w:name="_Toc457467675"/>
      <w:r>
        <w:t>Celkový kontext</w:t>
      </w:r>
      <w:bookmarkEnd w:id="2"/>
    </w:p>
    <w:p w14:paraId="5A5F99FC" w14:textId="77777777" w:rsidR="00530719" w:rsidRDefault="00530719"/>
    <w:p w14:paraId="20A34964" w14:textId="77777777" w:rsidR="00530719" w:rsidRDefault="001B2A62">
      <w:r>
        <w:rPr>
          <w:noProof/>
          <w:lang w:eastAsia="cs-CZ"/>
        </w:rPr>
        <w:drawing>
          <wp:inline distT="0" distB="0" distL="0" distR="0" wp14:anchorId="0464ECF7" wp14:editId="2EE36BA4">
            <wp:extent cx="5753735" cy="4848225"/>
            <wp:effectExtent l="0" t="0" r="0" b="9525"/>
            <wp:docPr id="3" name="obrázek 3" descr="KontextCDS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KontextCDS2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48482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4349EF" w14:textId="77777777" w:rsidR="00530719" w:rsidRDefault="00530719"/>
    <w:p w14:paraId="3778300A" w14:textId="77777777" w:rsidR="00530719" w:rsidRDefault="00530719">
      <w:pPr>
        <w:pStyle w:val="Titulek"/>
        <w:jc w:val="center"/>
      </w:pPr>
      <w:bookmarkStart w:id="3" w:name="_Toc353278396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Celkový kontext výměny dat CDS-WAS</w:t>
      </w:r>
      <w:bookmarkEnd w:id="3"/>
    </w:p>
    <w:p w14:paraId="18D7BDC9" w14:textId="77777777" w:rsidR="00530719" w:rsidRDefault="00530719"/>
    <w:p w14:paraId="27988CCE" w14:textId="77777777" w:rsidR="00530719" w:rsidRDefault="00530719">
      <w:r>
        <w:t>Komunikační portál CDS-WAS je vybaven komunikačním rozhraním pro výměnu dat mezi těmito subjekty otevřeného trhu s</w:t>
      </w:r>
      <w:r w:rsidR="00883657">
        <w:t> </w:t>
      </w:r>
      <w:r>
        <w:t>elektřinou ČR:</w:t>
      </w:r>
    </w:p>
    <w:p w14:paraId="225E8AF0" w14:textId="77777777" w:rsidR="00530719" w:rsidRDefault="00530719">
      <w:pPr>
        <w:pStyle w:val="Nadpis6"/>
      </w:pPr>
      <w:r>
        <w:t>Dodavatelé elektřiny – obchodníci s</w:t>
      </w:r>
      <w:r w:rsidR="00883657">
        <w:t> </w:t>
      </w:r>
      <w:r>
        <w:t>elektřinou</w:t>
      </w:r>
    </w:p>
    <w:p w14:paraId="2004D356" w14:textId="77777777" w:rsidR="00530719" w:rsidRDefault="00530719">
      <w:r>
        <w:t>Z</w:t>
      </w:r>
      <w:r w:rsidR="00883657">
        <w:t> </w:t>
      </w:r>
      <w:r>
        <w:t>CDS získávají údaje pro fakturaci svých zákazníků, zadávají požadavky na změnu dodavatele a dostávají zprávy o průběhu změny dodavatele.</w:t>
      </w:r>
    </w:p>
    <w:p w14:paraId="742C3BEB" w14:textId="77777777" w:rsidR="00530719" w:rsidRDefault="00530719">
      <w:pPr>
        <w:pStyle w:val="Nadpis6"/>
      </w:pPr>
      <w:r>
        <w:t>Provozovatel přenosové soustavy</w:t>
      </w:r>
    </w:p>
    <w:p w14:paraId="6003909E" w14:textId="77777777" w:rsidR="00530719" w:rsidRDefault="00530719">
      <w:r>
        <w:t>Provozovatel přenosové soustavy zasílá do systému CDS neagregovaná skutečná data, data o poskytovaných podpůrných službách, potvrzuje požadavky na změnu dodavatele a získává data o úplné obchodní bilanci.</w:t>
      </w:r>
    </w:p>
    <w:p w14:paraId="03CFED1F" w14:textId="77777777" w:rsidR="00530719" w:rsidRDefault="00530719">
      <w:pPr>
        <w:pStyle w:val="Nadpis6"/>
      </w:pPr>
      <w:r>
        <w:t>Provozovatelé distribučních soustav</w:t>
      </w:r>
    </w:p>
    <w:p w14:paraId="5AC86B11" w14:textId="77777777" w:rsidR="00530719" w:rsidRDefault="00530719">
      <w:r>
        <w:lastRenderedPageBreak/>
        <w:t>Provozovatelé soustav zasílají do systému CDS neagregovaná skutečná data, potvrzují požadavky na změnu dodavatele a získávají data o úplné obchodní bilanci.</w:t>
      </w:r>
    </w:p>
    <w:p w14:paraId="55C05CD7" w14:textId="77777777" w:rsidR="00530719" w:rsidRDefault="00530719">
      <w:pPr>
        <w:pStyle w:val="Nadpis6"/>
      </w:pPr>
      <w:r>
        <w:t>Subjekty zúčtování</w:t>
      </w:r>
    </w:p>
    <w:p w14:paraId="4FB69300" w14:textId="77777777" w:rsidR="00530719" w:rsidRDefault="00530719">
      <w:r>
        <w:t>Subjekty zúčtování předávají a získávají data pro sestavování úplné obchodní bilance.</w:t>
      </w:r>
    </w:p>
    <w:p w14:paraId="2A323A3F" w14:textId="0EE874A0" w:rsidR="00530719" w:rsidRDefault="00530719" w:rsidP="00D411C3">
      <w:pPr>
        <w:pStyle w:val="Obsah1"/>
      </w:pPr>
      <w:r>
        <w:t>Subjekty zúčtování předávají a získávají obchodní data z</w:t>
      </w:r>
      <w:r w:rsidR="00883657">
        <w:t> </w:t>
      </w:r>
      <w:r>
        <w:t>IS OTE týkající se modul</w:t>
      </w:r>
      <w:r w:rsidR="00D411C3">
        <w:t>ů</w:t>
      </w:r>
      <w:r>
        <w:t xml:space="preserve"> </w:t>
      </w:r>
      <w:r w:rsidR="00D411C3">
        <w:t>DT, IDA, ERD, Zúčtování</w:t>
      </w:r>
    </w:p>
    <w:p w14:paraId="63F15528" w14:textId="77777777" w:rsidR="00530719" w:rsidRDefault="00530719">
      <w:pPr>
        <w:pStyle w:val="Nadpis6"/>
      </w:pPr>
      <w:r>
        <w:t>Správce typových diagramů dodávek</w:t>
      </w:r>
    </w:p>
    <w:p w14:paraId="3C5CCA4E" w14:textId="77777777" w:rsidR="00530719" w:rsidRDefault="00530719">
      <w:r>
        <w:t>Správce TDD předává do CDS aktualizované hodnoty typových diagramů dodávek. Ze systému získává statistické údaje o aplikaci TDD.</w:t>
      </w:r>
    </w:p>
    <w:p w14:paraId="4EC9E5F5" w14:textId="77777777" w:rsidR="00530719" w:rsidRDefault="00530719">
      <w:pPr>
        <w:pStyle w:val="Nadpis6"/>
      </w:pPr>
      <w:r>
        <w:t>Český hydrometeorologický ústav</w:t>
      </w:r>
    </w:p>
    <w:p w14:paraId="3287B6C1" w14:textId="77777777" w:rsidR="00530719" w:rsidRDefault="00530719">
      <w:r>
        <w:t>Do systému CDS jsou předávány hodnoty o počasí pro výpočet spotřeby z</w:t>
      </w:r>
      <w:r w:rsidR="00883657">
        <w:t> </w:t>
      </w:r>
      <w:r>
        <w:t>typových diagramů dodávek.</w:t>
      </w:r>
    </w:p>
    <w:p w14:paraId="1B7AE049" w14:textId="77777777" w:rsidR="00530719" w:rsidRDefault="00530719"/>
    <w:p w14:paraId="53FAFFA6" w14:textId="77777777" w:rsidR="00530719" w:rsidRDefault="00530719">
      <w:pPr>
        <w:pStyle w:val="Nadpis3"/>
        <w:tabs>
          <w:tab w:val="num" w:pos="720"/>
        </w:tabs>
      </w:pPr>
      <w:bookmarkStart w:id="4" w:name="_Toc457467676"/>
      <w:r>
        <w:t>Komunikační kanály</w:t>
      </w:r>
      <w:bookmarkEnd w:id="4"/>
    </w:p>
    <w:p w14:paraId="5F2E66CF" w14:textId="77777777" w:rsidR="00530719" w:rsidRDefault="00530719">
      <w:r>
        <w:t xml:space="preserve"> </w:t>
      </w:r>
    </w:p>
    <w:p w14:paraId="122AF56F" w14:textId="77777777" w:rsidR="00530719" w:rsidRDefault="006E4F11">
      <w:r>
        <w:t>P</w:t>
      </w:r>
      <w:r w:rsidR="00530719">
        <w:t xml:space="preserve">ro komunikaci </w:t>
      </w:r>
      <w:r w:rsidR="00FE1696">
        <w:t xml:space="preserve">mezi </w:t>
      </w:r>
      <w:r>
        <w:t xml:space="preserve">CS OTE </w:t>
      </w:r>
      <w:r w:rsidR="00FE1696">
        <w:t>a</w:t>
      </w:r>
      <w:r>
        <w:t xml:space="preserve"> </w:t>
      </w:r>
      <w:r w:rsidR="00530719">
        <w:t>účastník</w:t>
      </w:r>
      <w:r w:rsidR="00FE1696">
        <w:t>y</w:t>
      </w:r>
      <w:r w:rsidR="00530719">
        <w:t xml:space="preserve"> trhu s</w:t>
      </w:r>
      <w:r w:rsidR="00883657">
        <w:t> </w:t>
      </w:r>
      <w:r w:rsidR="00682E87">
        <w:t xml:space="preserve">elektřinou </w:t>
      </w:r>
      <w:r>
        <w:t xml:space="preserve">jsou využívány dále uvedené komunikační </w:t>
      </w:r>
      <w:r w:rsidR="00530719">
        <w:t>kanál</w:t>
      </w:r>
      <w:r>
        <w:t>y</w:t>
      </w:r>
      <w:r w:rsidR="00530719">
        <w:t xml:space="preserve"> a protokol</w:t>
      </w:r>
      <w:r>
        <w:t>y</w:t>
      </w:r>
      <w:r w:rsidR="00530719">
        <w:t>. ):</w:t>
      </w:r>
    </w:p>
    <w:p w14:paraId="15165BD3" w14:textId="77777777" w:rsidR="006E4F11" w:rsidRDefault="006E4F11" w:rsidP="006E4F11">
      <w:pPr>
        <w:numPr>
          <w:ilvl w:val="0"/>
          <w:numId w:val="4"/>
        </w:numPr>
      </w:pPr>
      <w:r>
        <w:t>Kanál HTTP(S)/SOAP pro obousměrný přenos zpráv prostřednictvím sítě internet.</w:t>
      </w:r>
      <w:r>
        <w:rPr>
          <w:szCs w:val="22"/>
        </w:rPr>
        <w:t xml:space="preserve"> </w:t>
      </w:r>
    </w:p>
    <w:p w14:paraId="15CD5F7C" w14:textId="77777777" w:rsidR="00530719" w:rsidRDefault="00530719">
      <w:pPr>
        <w:numPr>
          <w:ilvl w:val="0"/>
          <w:numId w:val="4"/>
        </w:numPr>
      </w:pPr>
      <w:r>
        <w:t>Kanál SMTP pro obousměrný přenos zpráv prostřednictvím elektronické pošty</w:t>
      </w:r>
    </w:p>
    <w:p w14:paraId="02D4C382" w14:textId="77777777" w:rsidR="00AC01CC" w:rsidRPr="00AC01CC" w:rsidRDefault="00530719">
      <w:pPr>
        <w:numPr>
          <w:ilvl w:val="0"/>
          <w:numId w:val="4"/>
        </w:numPr>
      </w:pPr>
      <w:r>
        <w:t xml:space="preserve">Kanál webového rozhraní pro interaktivní práci se systémem prostřednictvím </w:t>
      </w:r>
      <w:r>
        <w:rPr>
          <w:szCs w:val="22"/>
        </w:rPr>
        <w:t>uživatelského</w:t>
      </w:r>
      <w:r>
        <w:t xml:space="preserve"> rozhraní a webového prohlížeče.</w:t>
      </w:r>
      <w:r>
        <w:rPr>
          <w:szCs w:val="22"/>
        </w:rPr>
        <w:t xml:space="preserve"> </w:t>
      </w:r>
    </w:p>
    <w:p w14:paraId="375D1331" w14:textId="77777777" w:rsidR="006E4F11" w:rsidRDefault="006E4F11"/>
    <w:p w14:paraId="08B604CA" w14:textId="77777777" w:rsidR="00530719" w:rsidRDefault="00AC01CC">
      <w:r>
        <w:t>Podrobně</w:t>
      </w:r>
      <w:r w:rsidR="00B57318">
        <w:t>j</w:t>
      </w:r>
      <w:r>
        <w:t>ší popis komunikační</w:t>
      </w:r>
      <w:r w:rsidR="0013108F">
        <w:t>ch kanál</w:t>
      </w:r>
      <w:r w:rsidR="006E4F11">
        <w:t>ů</w:t>
      </w:r>
      <w:r w:rsidR="0013108F">
        <w:t xml:space="preserve"> je obsažen v dokumentech</w:t>
      </w:r>
      <w:r>
        <w:t xml:space="preserve"> D1.4.3 </w:t>
      </w:r>
      <w:r w:rsidR="0013108F">
        <w:t>Rozhraní webových služeb CS OTE a D1.4.4 Rozhr</w:t>
      </w:r>
      <w:r w:rsidR="00FE1696">
        <w:t>a</w:t>
      </w:r>
      <w:r w:rsidR="0013108F">
        <w:t>ní automatické komunikace IS OTE.</w:t>
      </w:r>
    </w:p>
    <w:p w14:paraId="49E27686" w14:textId="77777777" w:rsidR="00530719" w:rsidRDefault="00530719">
      <w:r>
        <w:br w:type="page"/>
      </w:r>
    </w:p>
    <w:p w14:paraId="0FE9D4EA" w14:textId="77777777" w:rsidR="00530719" w:rsidRDefault="00530719">
      <w:pPr>
        <w:pStyle w:val="Nadpis3"/>
        <w:tabs>
          <w:tab w:val="num" w:pos="720"/>
        </w:tabs>
      </w:pPr>
      <w:bookmarkStart w:id="5" w:name="_Toc457467677"/>
      <w:r>
        <w:lastRenderedPageBreak/>
        <w:t>Formáty zpráv</w:t>
      </w:r>
      <w:bookmarkEnd w:id="5"/>
    </w:p>
    <w:p w14:paraId="1899CD82" w14:textId="77777777" w:rsidR="00530719" w:rsidRDefault="00530719"/>
    <w:p w14:paraId="5F6DA60D" w14:textId="77777777" w:rsidR="006E4F11" w:rsidRDefault="006E4F11">
      <w:r>
        <w:t xml:space="preserve">Komunikační server </w:t>
      </w:r>
      <w:r w:rsidR="00530719">
        <w:t xml:space="preserve">používá </w:t>
      </w:r>
      <w:r>
        <w:t xml:space="preserve">pro komunikaci následující </w:t>
      </w:r>
      <w:r w:rsidR="00530719">
        <w:t>formáty zpráv</w:t>
      </w:r>
      <w:r>
        <w:t>:</w:t>
      </w:r>
      <w:r w:rsidR="00530719">
        <w:t xml:space="preserve"> </w:t>
      </w:r>
    </w:p>
    <w:p w14:paraId="0C8838E9" w14:textId="77777777" w:rsidR="00530719" w:rsidRDefault="00530719" w:rsidP="006E4F11">
      <w:pPr>
        <w:numPr>
          <w:ilvl w:val="0"/>
          <w:numId w:val="5"/>
        </w:numPr>
      </w:pPr>
      <w:r>
        <w:t>EDIFACT podle standardu EDINE (blíže viz dokument D1.4.1 Formáty zpráv EDI)</w:t>
      </w:r>
    </w:p>
    <w:p w14:paraId="60FC039B" w14:textId="77777777" w:rsidR="00530719" w:rsidRDefault="00530719">
      <w:pPr>
        <w:numPr>
          <w:ilvl w:val="0"/>
          <w:numId w:val="5"/>
        </w:numPr>
      </w:pPr>
      <w:r>
        <w:t>XML</w:t>
      </w:r>
    </w:p>
    <w:p w14:paraId="3F233DA8" w14:textId="77777777" w:rsidR="006E4F11" w:rsidRDefault="006E4F11" w:rsidP="006E4F11">
      <w:pPr>
        <w:numPr>
          <w:ilvl w:val="1"/>
          <w:numId w:val="5"/>
        </w:numPr>
      </w:pPr>
      <w:r>
        <w:t>Standard definovaný OTE tímto dokumentem</w:t>
      </w:r>
    </w:p>
    <w:p w14:paraId="46012288" w14:textId="4DFE4ECD" w:rsidR="006E4F11" w:rsidRPr="006170F4" w:rsidRDefault="006E4F11" w:rsidP="006E4F11">
      <w:pPr>
        <w:numPr>
          <w:ilvl w:val="1"/>
          <w:numId w:val="5"/>
        </w:numPr>
      </w:pPr>
      <w:r w:rsidRPr="006170F4">
        <w:t xml:space="preserve">Standard definovaný </w:t>
      </w:r>
      <w:r w:rsidR="0014572F">
        <w:t>ENTSO-E CIM</w:t>
      </w:r>
      <w:r w:rsidR="0014572F" w:rsidRPr="006170F4">
        <w:t xml:space="preserve"> </w:t>
      </w:r>
    </w:p>
    <w:p w14:paraId="7F4A4BB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iec62325-451-2-schedule_v5_2.xsd (Schedule_MarketDocument)</w:t>
      </w:r>
    </w:p>
    <w:p w14:paraId="60478CF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iec62325-451-2-anomaly_v5_3.xsd (AnomalyReport_MarketDocument)</w:t>
      </w:r>
    </w:p>
    <w:p w14:paraId="33F79F58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iec62325-451-2-confirmation_v5_3.xsd  (Confirmation_MarketDocument) </w:t>
      </w:r>
    </w:p>
    <w:p w14:paraId="3DA8D4FA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iec62325-451-5-statusrequest_v4_1.xsd (StatusRequest_MarketDocument)</w:t>
      </w:r>
    </w:p>
    <w:p w14:paraId="4CFBC0C3" w14:textId="46BD89F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iec62325-451-1-acknowledgement_v8_1.xsd (Acknowledgement_MarketDocument) </w:t>
      </w:r>
    </w:p>
    <w:p w14:paraId="59040EDA" w14:textId="16520B70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 w:rsidRPr="007E06D4">
        <w:t>Capacity_OTEMarketDocument v8.1</w:t>
      </w:r>
    </w:p>
    <w:p w14:paraId="79195D12" w14:textId="77777777" w:rsidR="00530719" w:rsidRDefault="00530719">
      <w:pPr>
        <w:pStyle w:val="Zkladntext"/>
      </w:pPr>
    </w:p>
    <w:p w14:paraId="5D14851B" w14:textId="77777777" w:rsidR="00530719" w:rsidRDefault="00530719">
      <w:pPr>
        <w:pStyle w:val="Nadpis3"/>
        <w:tabs>
          <w:tab w:val="num" w:pos="720"/>
        </w:tabs>
      </w:pPr>
      <w:bookmarkStart w:id="6" w:name="_Toc457467678"/>
      <w:r>
        <w:t>Zabezpečení</w:t>
      </w:r>
      <w:bookmarkEnd w:id="6"/>
    </w:p>
    <w:p w14:paraId="77434987" w14:textId="77777777" w:rsidR="00530719" w:rsidRDefault="00530719">
      <w:pPr>
        <w:pStyle w:val="Zkladntext"/>
      </w:pPr>
    </w:p>
    <w:p w14:paraId="6B68AF62" w14:textId="77777777" w:rsidR="00530719" w:rsidRDefault="00530719">
      <w:r>
        <w:t>Systém CDS-WAS využívá pro zabezpečení komunikace jednot</w:t>
      </w:r>
      <w:r w:rsidR="005C5CD0">
        <w:t xml:space="preserve">né infrastruktury PKI společné </w:t>
      </w:r>
      <w:r>
        <w:t>pro celý centrální systém CS OTE tak, aby byl přístup všech uživatelů řízen jednotně bez ohledu na to, zda se jedná o uživatele</w:t>
      </w:r>
      <w:r w:rsidR="005C5CD0">
        <w:t xml:space="preserve"> CDS nebo IS OTE. P</w:t>
      </w:r>
      <w:r>
        <w:t xml:space="preserve">ro oba systémy </w:t>
      </w:r>
      <w:r w:rsidR="005C5CD0">
        <w:t xml:space="preserve">je používán </w:t>
      </w:r>
      <w:r>
        <w:t>stejný přístupový certifikát pro autentizaci uživatele a podpisový certifikát pro elektronické podepisování transakcí.</w:t>
      </w:r>
    </w:p>
    <w:p w14:paraId="2A1D3FCF" w14:textId="77777777" w:rsidR="00530719" w:rsidRDefault="00330453">
      <w:r>
        <w:t>Podrobnější popis koncepce zabezpečení je uv</w:t>
      </w:r>
      <w:r w:rsidR="0013108F">
        <w:t>e</w:t>
      </w:r>
      <w:r>
        <w:t xml:space="preserve">den v samostatném dokumentu </w:t>
      </w:r>
      <w:r w:rsidR="0013108F" w:rsidRPr="00AA05F1">
        <w:t>D1.4.3 Rozhraní webových služeb CS OTE.</w:t>
      </w:r>
    </w:p>
    <w:p w14:paraId="3F25AFC2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7" w:name="_Toc457467679"/>
      <w:r>
        <w:lastRenderedPageBreak/>
        <w:t>Principy komunikace</w:t>
      </w:r>
      <w:bookmarkEnd w:id="7"/>
    </w:p>
    <w:p w14:paraId="23D46ADD" w14:textId="77777777" w:rsidR="00530719" w:rsidRDefault="00530719"/>
    <w:p w14:paraId="27145B68" w14:textId="77777777" w:rsidR="00530719" w:rsidRDefault="00530719">
      <w:pPr>
        <w:pStyle w:val="Nadpis5"/>
      </w:pPr>
      <w:r>
        <w:t>Základní princip</w:t>
      </w:r>
    </w:p>
    <w:p w14:paraId="53036452" w14:textId="77777777" w:rsidR="00530719" w:rsidRDefault="001B2A62">
      <w:pPr>
        <w:keepNext/>
      </w:pPr>
      <w:r>
        <w:rPr>
          <w:noProof/>
          <w:lang w:eastAsia="cs-CZ"/>
        </w:rPr>
        <w:drawing>
          <wp:inline distT="0" distB="0" distL="0" distR="0" wp14:anchorId="65A536FC" wp14:editId="0E3B5B89">
            <wp:extent cx="5753735" cy="3942080"/>
            <wp:effectExtent l="0" t="0" r="0" b="1270"/>
            <wp:docPr id="4" name="obrázek 4" descr="Kom_WA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 descr="Kom_WAS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39420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42C78D4" w14:textId="77777777" w:rsidR="00530719" w:rsidRDefault="00530719">
      <w:pPr>
        <w:pStyle w:val="Titulek"/>
        <w:jc w:val="center"/>
      </w:pPr>
      <w:bookmarkStart w:id="8" w:name="_Toc353278397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Základní princip výměny zpráv</w:t>
      </w:r>
      <w:bookmarkEnd w:id="8"/>
    </w:p>
    <w:p w14:paraId="79242B16" w14:textId="77777777" w:rsidR="00530719" w:rsidRDefault="00530719"/>
    <w:p w14:paraId="7B95F588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42F95D10" w14:textId="77777777" w:rsidR="00530719" w:rsidRDefault="00530719">
      <w:pPr>
        <w:numPr>
          <w:ilvl w:val="0"/>
          <w:numId w:val="6"/>
        </w:numPr>
      </w:pPr>
      <w:r>
        <w:t>účastník trhu zašle zprávu do systému CS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883657">
        <w:t> </w:t>
      </w:r>
      <w:r>
        <w:t>centrálního systému CS OTE.</w:t>
      </w:r>
    </w:p>
    <w:p w14:paraId="737415FC" w14:textId="77777777" w:rsidR="00530719" w:rsidRDefault="00530719">
      <w:pPr>
        <w:numPr>
          <w:ilvl w:val="0"/>
          <w:numId w:val="6"/>
        </w:numPr>
      </w:pPr>
      <w:r>
        <w:t>zpráva je v</w:t>
      </w:r>
      <w:r w:rsidR="00883657">
        <w:t> </w:t>
      </w:r>
      <w:r>
        <w:t>modulu CDS-WAS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477C6952" w14:textId="77777777" w:rsidR="00530719" w:rsidRDefault="00530719">
      <w:pPr>
        <w:numPr>
          <w:ilvl w:val="0"/>
          <w:numId w:val="6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0AE14389" w14:textId="77777777" w:rsidR="00530719" w:rsidRDefault="00530719">
      <w:pPr>
        <w:numPr>
          <w:ilvl w:val="0"/>
          <w:numId w:val="6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>dalšímu zpracování příslušnému aplikačnímu serveru:</w:t>
      </w:r>
    </w:p>
    <w:p w14:paraId="7EE8A2F3" w14:textId="77777777" w:rsidR="00530719" w:rsidRDefault="00530719">
      <w:pPr>
        <w:numPr>
          <w:ilvl w:val="1"/>
          <w:numId w:val="6"/>
        </w:numPr>
      </w:pPr>
      <w:r>
        <w:t>CDS – provede se sestavení vnitřního dokumentu SAP iDoc, který obsahuje údaje ze zprávy a předá jej aplikaci IS-U ke zpracování</w:t>
      </w:r>
    </w:p>
    <w:p w14:paraId="3DC04FB8" w14:textId="77777777" w:rsidR="00530719" w:rsidRDefault="00530719">
      <w:pPr>
        <w:numPr>
          <w:ilvl w:val="1"/>
          <w:numId w:val="6"/>
        </w:numPr>
      </w:pPr>
      <w:r>
        <w:t>IS OTE - zpráva je předána ke zpracování integrační vrstvě CS OTE pro další zpracování</w:t>
      </w:r>
    </w:p>
    <w:p w14:paraId="15BF2109" w14:textId="77777777" w:rsidR="00530719" w:rsidRDefault="00530719">
      <w:pPr>
        <w:numPr>
          <w:ilvl w:val="0"/>
          <w:numId w:val="6"/>
        </w:numPr>
      </w:pPr>
      <w:r>
        <w:t>aplikační server data zpracuje a výsledek zpracování vrátí:</w:t>
      </w:r>
    </w:p>
    <w:p w14:paraId="60630BEB" w14:textId="77777777" w:rsidR="00530719" w:rsidRDefault="00530719">
      <w:pPr>
        <w:numPr>
          <w:ilvl w:val="1"/>
          <w:numId w:val="6"/>
        </w:numPr>
      </w:pPr>
      <w:r>
        <w:t xml:space="preserve">CDS </w:t>
      </w:r>
      <w:r w:rsidR="00883657">
        <w:t>–</w:t>
      </w:r>
      <w:r>
        <w:t xml:space="preserve"> formou dokumentu iDoc modulu CDS-WAS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2CD124F" w14:textId="66AF0D37" w:rsidR="00530719" w:rsidRDefault="00530719">
      <w:pPr>
        <w:numPr>
          <w:ilvl w:val="1"/>
          <w:numId w:val="6"/>
        </w:numPr>
      </w:pPr>
      <w:r>
        <w:lastRenderedPageBreak/>
        <w:t xml:space="preserve">IS OTE </w:t>
      </w:r>
      <w:r w:rsidR="00883657">
        <w:t>–</w:t>
      </w:r>
      <w:r>
        <w:t>zpráva je předána ke zpracování integrační vrstvě CS OTE pro další zpracování systémem CDS-WAS</w:t>
      </w:r>
    </w:p>
    <w:p w14:paraId="204435AC" w14:textId="77777777" w:rsidR="00530719" w:rsidRDefault="00530719">
      <w:pPr>
        <w:numPr>
          <w:ilvl w:val="0"/>
          <w:numId w:val="6"/>
        </w:numPr>
      </w:pPr>
      <w:r>
        <w:t xml:space="preserve">modul CDS-WAS odpověď zašifruje a podepíše a odešle zpět vybraným kanálem na definovanou adresu </w:t>
      </w:r>
    </w:p>
    <w:p w14:paraId="73CBBA35" w14:textId="77777777" w:rsidR="00530719" w:rsidRDefault="00530719">
      <w:r>
        <w:t xml:space="preserve">Zprávy ve formátu XML mohou být zasílány prostřednictvím kanálu SMTP (jako </w:t>
      </w:r>
      <w:r w:rsidR="004639FF">
        <w:t>p</w:t>
      </w:r>
      <w:r>
        <w:t>říloha</w:t>
      </w:r>
      <w:r w:rsidR="004639FF">
        <w:t xml:space="preserve"> elektronické pošty</w:t>
      </w:r>
      <w:r>
        <w:t>) nebo prostřednictvím kanálu HTTP(S).</w:t>
      </w:r>
    </w:p>
    <w:p w14:paraId="69B38254" w14:textId="77777777" w:rsidR="009828EC" w:rsidRDefault="009828EC"/>
    <w:p w14:paraId="269BD31E" w14:textId="77777777" w:rsidR="009828EC" w:rsidRPr="009828EC" w:rsidRDefault="009828EC" w:rsidP="009828EC">
      <w:pPr>
        <w:pStyle w:val="Nadpis5"/>
      </w:pPr>
      <w:r w:rsidRPr="009828EC">
        <w:t xml:space="preserve">Použití elektronického podpisu při zaslání zprávy </w:t>
      </w:r>
      <w:r w:rsidR="00B05E19">
        <w:t>CDSINVOICE</w:t>
      </w:r>
    </w:p>
    <w:p w14:paraId="42FEF061" w14:textId="77777777" w:rsidR="009828EC" w:rsidRDefault="009828EC" w:rsidP="009828EC"/>
    <w:p w14:paraId="495881D8" w14:textId="77777777" w:rsidR="009828EC" w:rsidRDefault="009828EC" w:rsidP="009828EC">
      <w:r>
        <w:t xml:space="preserve">Při zaslání zprávy </w:t>
      </w:r>
      <w:r w:rsidR="00B05E19">
        <w:t>CDSINVOICE</w:t>
      </w:r>
      <w:r>
        <w:t xml:space="preserve"> – Elektronická faktura je použití elektronického podpisu částečně odlišné od ostatních zpráv předávaných prostřednictvím CDS. </w:t>
      </w:r>
    </w:p>
    <w:p w14:paraId="637A15AE" w14:textId="77777777" w:rsidR="009828EC" w:rsidRDefault="009828EC" w:rsidP="009828EC">
      <w:r>
        <w:t xml:space="preserve">Základním požadavkem na předání zprávy </w:t>
      </w:r>
      <w:r w:rsidR="00B05E19">
        <w:t>CDSINVOICE</w:t>
      </w:r>
      <w:r>
        <w:t xml:space="preserve"> prostřednictvím CDS je zachování elektronického podpisu původního odesílatele (provozovatele distribuční soustavy). To v</w:t>
      </w:r>
      <w:r w:rsidR="00883657">
        <w:t> </w:t>
      </w:r>
      <w:r>
        <w:t>důsledku znamená, že zpráva předaná na výstupu z</w:t>
      </w:r>
      <w:r w:rsidR="00883657">
        <w:t> </w:t>
      </w:r>
      <w:r>
        <w:t xml:space="preserve">CDS příjemci (obchodníkovi) je obsahově nezměněná, podepsaná původním podpisem provozovatele distribuční soustavy. </w:t>
      </w:r>
    </w:p>
    <w:p w14:paraId="5D9EA8B9" w14:textId="77777777" w:rsidR="009828EC" w:rsidRDefault="009828EC" w:rsidP="009828EC">
      <w:r>
        <w:t>Současně jsou zprávy předávané z</w:t>
      </w:r>
      <w:r w:rsidR="00883657">
        <w:t> </w:t>
      </w:r>
      <w:r>
        <w:t xml:space="preserve">CDS pro zachování nezaměnitelnosti identity odesílatele podepsány elektronickým podpisem OTE tak jako dosud. </w:t>
      </w:r>
    </w:p>
    <w:p w14:paraId="2ABBAC5B" w14:textId="77777777" w:rsidR="009828EC" w:rsidRDefault="009828EC" w:rsidP="009828EC">
      <w:r>
        <w:t xml:space="preserve">Zprávy </w:t>
      </w:r>
      <w:r w:rsidR="00B05E19">
        <w:t>CDSINVOICE</w:t>
      </w:r>
      <w:r>
        <w:t xml:space="preserve"> musí být podepsány XML podpisem odesílatele – provozovatele distribuční soustavy</w:t>
      </w:r>
      <w:r w:rsidR="009D1AD2">
        <w:t>. Tyto zprávy jsou n</w:t>
      </w:r>
      <w:r w:rsidRPr="006D7A6E">
        <w:t xml:space="preserve">ásledně </w:t>
      </w:r>
      <w:r w:rsidR="009D1AD2">
        <w:t xml:space="preserve"> zpracovány </w:t>
      </w:r>
      <w:r w:rsidRPr="006D7A6E">
        <w:t xml:space="preserve">stejně jako všechny </w:t>
      </w:r>
      <w:r>
        <w:t xml:space="preserve">ostatní </w:t>
      </w:r>
      <w:r w:rsidRPr="006D7A6E">
        <w:t xml:space="preserve">zprávy </w:t>
      </w:r>
      <w:r>
        <w:t>předávané pomocí CDS nebo analogicky s</w:t>
      </w:r>
      <w:r w:rsidR="00883657">
        <w:t> </w:t>
      </w:r>
      <w:r>
        <w:t>vynecháním standardního podpisu.</w:t>
      </w:r>
    </w:p>
    <w:p w14:paraId="7CCFEF27" w14:textId="77777777" w:rsidR="009828EC" w:rsidRDefault="009828EC" w:rsidP="009828EC">
      <w:r>
        <w:t xml:space="preserve">Ostatní principy podepisování zpráv zůstávají nezměněny. </w:t>
      </w:r>
    </w:p>
    <w:p w14:paraId="5016B20A" w14:textId="77777777" w:rsidR="009828EC" w:rsidRDefault="009828EC" w:rsidP="009828EC">
      <w:r>
        <w:t xml:space="preserve">Předání zprávy </w:t>
      </w:r>
      <w:r w:rsidR="00B05E19">
        <w:t>CDSINVOICE</w:t>
      </w:r>
      <w:r>
        <w:t xml:space="preserve"> probíhá podle následujících kroků:</w:t>
      </w:r>
    </w:p>
    <w:p w14:paraId="11B901A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sestaví zprávu a opatří zprávu XML podpisem.</w:t>
      </w:r>
    </w:p>
    <w:p w14:paraId="01820DB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volitelně zprávu elektronicky podepíše ve formátu PKCS#7, jako u ostatních zpráv (zpráva je podepsána 2x) – nepovinné.</w:t>
      </w:r>
    </w:p>
    <w:p w14:paraId="7555AE80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zašle zprávu do CDS.</w:t>
      </w:r>
    </w:p>
    <w:p w14:paraId="73145018" w14:textId="77777777" w:rsidR="009828EC" w:rsidRDefault="009828EC" w:rsidP="00DB7961">
      <w:pPr>
        <w:numPr>
          <w:ilvl w:val="0"/>
          <w:numId w:val="12"/>
        </w:numPr>
      </w:pPr>
      <w:r>
        <w:t>Zpráva je v</w:t>
      </w:r>
      <w:r w:rsidR="00883657">
        <w:t> </w:t>
      </w:r>
      <w:r>
        <w:t>modulu CDS-WAS přijata, s</w:t>
      </w:r>
      <w:r w:rsidR="00883657">
        <w:t> </w:t>
      </w:r>
      <w:r>
        <w:t xml:space="preserve">pomocí PKI serveru je provedeno ověření el. podpisu a kontrola podpisového certifikátu odesílatele proti LDAP serveru IS OTE Dále je ověřen XML podpis zprávy. </w:t>
      </w:r>
    </w:p>
    <w:p w14:paraId="6D51AE2A" w14:textId="77777777" w:rsidR="009828EC" w:rsidRDefault="009828EC" w:rsidP="00DB7961">
      <w:pPr>
        <w:numPr>
          <w:ilvl w:val="0"/>
          <w:numId w:val="12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71936E6D" w14:textId="77777777" w:rsidR="009828EC" w:rsidRDefault="009828EC" w:rsidP="00DB7961">
      <w:pPr>
        <w:numPr>
          <w:ilvl w:val="0"/>
          <w:numId w:val="12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 xml:space="preserve">dalšímu zpracování aplikačnímu serveru CDS – provede se sestavení vnitřního dokumentu SAP </w:t>
      </w:r>
      <w:r w:rsidRPr="00D05882">
        <w:rPr>
          <w:noProof/>
        </w:rPr>
        <w:t>iDoc</w:t>
      </w:r>
      <w:r>
        <w:t>, který obsahuje údaje ze zprávy a předá jej aplikaci IS-U ke zpracování</w:t>
      </w:r>
    </w:p>
    <w:p w14:paraId="40003E77" w14:textId="77777777" w:rsidR="009828EC" w:rsidRDefault="009828EC" w:rsidP="00DB7961">
      <w:pPr>
        <w:numPr>
          <w:ilvl w:val="0"/>
          <w:numId w:val="12"/>
        </w:numPr>
      </w:pPr>
      <w:r>
        <w:t xml:space="preserve">Aplikační server data zpracuje (provede definované kontroly elektronické faktury) a výsledek zpracování vrátí formou dokumentu </w:t>
      </w:r>
      <w:r w:rsidRPr="00D05882">
        <w:rPr>
          <w:noProof/>
        </w:rPr>
        <w:t>iDoc</w:t>
      </w:r>
      <w:r>
        <w:t xml:space="preserve"> modulu CDS-WAS k</w:t>
      </w:r>
      <w:r w:rsidR="00883657">
        <w:t> </w:t>
      </w:r>
      <w:r>
        <w:t>odeslání.</w:t>
      </w:r>
    </w:p>
    <w:p w14:paraId="6469203D" w14:textId="77777777" w:rsidR="009828EC" w:rsidRDefault="009828EC" w:rsidP="00DB7961">
      <w:pPr>
        <w:numPr>
          <w:ilvl w:val="0"/>
          <w:numId w:val="12"/>
        </w:numPr>
      </w:pPr>
      <w:r>
        <w:t xml:space="preserve">Modul CDS-WAS předá příjemci původní zprávu (včetně XML podpisu odesílatele), podepíše certifikátem pro elektronický podpis OTE a případně zašifruje (v případě SMTP). Zprávu odešle dál vybraným kanálem na definovanou adresu. </w:t>
      </w:r>
    </w:p>
    <w:p w14:paraId="3006A92A" w14:textId="77777777" w:rsidR="00721335" w:rsidRDefault="00721335" w:rsidP="00721335">
      <w:pPr>
        <w:pStyle w:val="Nadpis1"/>
      </w:pPr>
      <w:bookmarkStart w:id="9" w:name="_Toc457467680"/>
      <w:r>
        <w:lastRenderedPageBreak/>
        <w:t>Obecné principy pro použití zpráv</w:t>
      </w:r>
      <w:bookmarkEnd w:id="9"/>
    </w:p>
    <w:p w14:paraId="0A948468" w14:textId="77777777" w:rsidR="00721335" w:rsidRDefault="00721335" w:rsidP="00721335"/>
    <w:p w14:paraId="7EA83C94" w14:textId="77777777" w:rsidR="006E4F11" w:rsidRDefault="006E4F11" w:rsidP="00721335">
      <w:r>
        <w:t>Pro používání zpráv v specifikovaných tímto dokumentem platí následující principy:</w:t>
      </w:r>
    </w:p>
    <w:p w14:paraId="1728FFD1" w14:textId="77777777" w:rsidR="00721335" w:rsidRDefault="00721335" w:rsidP="00721335">
      <w:pPr>
        <w:numPr>
          <w:ilvl w:val="0"/>
          <w:numId w:val="8"/>
        </w:numPr>
      </w:pPr>
      <w:r>
        <w:t>Registrovaní účastníci trhu jsou označování pomocí kódování EAN-13 (GLN), kód přiděluje OTE</w:t>
      </w:r>
    </w:p>
    <w:p w14:paraId="370C0BF0" w14:textId="77777777" w:rsidR="00721335" w:rsidRDefault="00721335" w:rsidP="00721335">
      <w:pPr>
        <w:numPr>
          <w:ilvl w:val="0"/>
          <w:numId w:val="8"/>
        </w:numPr>
      </w:pPr>
      <w:r>
        <w:t>Odběrná a předávací místa jsou označována pomocí kódování EAN-18 (GSRN), kód přidělují zpravidla provozovatelé distribučních soustav</w:t>
      </w:r>
    </w:p>
    <w:p w14:paraId="6432B726" w14:textId="77777777" w:rsidR="00721335" w:rsidRDefault="00721335" w:rsidP="00721335">
      <w:pPr>
        <w:numPr>
          <w:ilvl w:val="0"/>
          <w:numId w:val="8"/>
        </w:numPr>
      </w:pPr>
      <w:r>
        <w:t>Zprávy, obsahující průběhová data musí pokrývat jeden celý den (normálně 24 hodin)</w:t>
      </w:r>
    </w:p>
    <w:p w14:paraId="08A91928" w14:textId="77777777" w:rsidR="00721335" w:rsidRDefault="00721335" w:rsidP="00721335">
      <w:pPr>
        <w:numPr>
          <w:ilvl w:val="0"/>
          <w:numId w:val="8"/>
        </w:numPr>
      </w:pPr>
      <w:r>
        <w:t>Pokud je třeba zaslat opravená data znovu, nová zpráva musí obsahovat všechna data původní zprávy. Při zpracování dat nebude brán ohled na předchozí zprávu jako celek.</w:t>
      </w:r>
    </w:p>
    <w:p w14:paraId="5A36B9AB" w14:textId="77777777" w:rsidR="00721335" w:rsidRDefault="00721335" w:rsidP="00721335">
      <w:pPr>
        <w:numPr>
          <w:ilvl w:val="0"/>
          <w:numId w:val="8"/>
        </w:numPr>
      </w:pPr>
      <w:r>
        <w:t>Jedna výměna dat (datový soubor se zprávou) musí obsahovat pouze jednu zprávu</w:t>
      </w:r>
    </w:p>
    <w:p w14:paraId="007DC06C" w14:textId="77777777" w:rsidR="00721335" w:rsidRDefault="00721335" w:rsidP="00721335"/>
    <w:p w14:paraId="734BA6E7" w14:textId="77777777" w:rsidR="00721335" w:rsidRDefault="00721335" w:rsidP="00721335">
      <w:pPr>
        <w:pStyle w:val="Nadpis5"/>
      </w:pPr>
      <w:r>
        <w:t>Použití a Formát data a času</w:t>
      </w:r>
    </w:p>
    <w:p w14:paraId="384EEA8C" w14:textId="77777777" w:rsidR="00721335" w:rsidRDefault="00721335" w:rsidP="00721335"/>
    <w:p w14:paraId="4688E130" w14:textId="77777777" w:rsidR="00721335" w:rsidRDefault="00721335" w:rsidP="00721335">
      <w:pPr>
        <w:numPr>
          <w:ilvl w:val="0"/>
          <w:numId w:val="9"/>
        </w:numPr>
      </w:pPr>
      <w:r>
        <w:t>Datum a čas je uváděn v lokálním čase</w:t>
      </w:r>
    </w:p>
    <w:p w14:paraId="0C33D099" w14:textId="77777777" w:rsidR="00721335" w:rsidRDefault="00721335" w:rsidP="00721335">
      <w:pPr>
        <w:numPr>
          <w:ilvl w:val="0"/>
          <w:numId w:val="9"/>
        </w:numPr>
      </w:pPr>
      <w:r>
        <w:t>Periody jsou označeny časem počátku a konce periody</w:t>
      </w:r>
    </w:p>
    <w:p w14:paraId="3AD62F1C" w14:textId="77777777" w:rsidR="00721335" w:rsidRDefault="00721335" w:rsidP="00721335"/>
    <w:p w14:paraId="45DA217C" w14:textId="77777777" w:rsidR="00721335" w:rsidRDefault="00721335" w:rsidP="00721335"/>
    <w:p w14:paraId="5C43637E" w14:textId="77777777" w:rsidR="00721335" w:rsidRDefault="00721335" w:rsidP="00721335">
      <w:pPr>
        <w:pStyle w:val="Nadpis6"/>
      </w:pPr>
      <w:r>
        <w:t>Formát data</w:t>
      </w:r>
    </w:p>
    <w:p w14:paraId="204CC3A0" w14:textId="77777777" w:rsidR="00721335" w:rsidRDefault="00721335" w:rsidP="00721335"/>
    <w:p w14:paraId="3BF9855A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6E7D9852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63497EB1" w14:textId="77777777" w:rsidR="00721335" w:rsidRDefault="00721335" w:rsidP="00721335">
      <w:r>
        <w:t>Příklad:</w:t>
      </w:r>
    </w:p>
    <w:p w14:paraId="158E44B7" w14:textId="77777777" w:rsidR="00721335" w:rsidRDefault="00721335" w:rsidP="00721335">
      <w:r>
        <w:t>poslední hodina dne</w:t>
      </w:r>
      <w:r>
        <w:tab/>
        <w:t>2002-10-27T23:00/2002-10-28T00:00</w:t>
      </w:r>
    </w:p>
    <w:p w14:paraId="0DEECFFD" w14:textId="77777777" w:rsidR="00721335" w:rsidRDefault="00721335" w:rsidP="00721335"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zprávě.</w:t>
      </w:r>
    </w:p>
    <w:p w14:paraId="1DADD688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Neintervalová data tj. specifikace období od do na celé dny:</w:t>
      </w:r>
    </w:p>
    <w:p w14:paraId="310BED08" w14:textId="77777777" w:rsidR="00721335" w:rsidRDefault="00721335" w:rsidP="00721335">
      <w:r>
        <w:rPr>
          <w:b/>
          <w:bCs/>
        </w:rPr>
        <w:t>Význam datumových položek je datum od/do VČETNĚ.</w:t>
      </w:r>
    </w:p>
    <w:p w14:paraId="31912CA4" w14:textId="77777777" w:rsidR="00721335" w:rsidRDefault="00721335" w:rsidP="00721335">
      <w:r>
        <w:t>Interpretace data od – datum od včetně (YYY-MM-DDT00:00)</w:t>
      </w:r>
    </w:p>
    <w:p w14:paraId="296A562A" w14:textId="77777777" w:rsidR="00721335" w:rsidRDefault="00721335" w:rsidP="00721335">
      <w:r>
        <w:t>Interpretace data do - datum do včetně (YYY-MM-DDT23:59)</w:t>
      </w:r>
    </w:p>
    <w:p w14:paraId="6F7840C7" w14:textId="77777777" w:rsidR="00721335" w:rsidRDefault="00721335" w:rsidP="00721335">
      <w:r>
        <w:t>celý den a noc</w:t>
      </w:r>
      <w:r>
        <w:tab/>
      </w:r>
      <w:r>
        <w:tab/>
        <w:t>2002-10-27T00:00/2002-10-27T23:59</w:t>
      </w:r>
    </w:p>
    <w:p w14:paraId="735A02FB" w14:textId="77777777" w:rsidR="00721335" w:rsidRDefault="00721335" w:rsidP="00721335"/>
    <w:p w14:paraId="5F315E94" w14:textId="77777777" w:rsidR="00721335" w:rsidRDefault="00721335" w:rsidP="00721335">
      <w:pPr>
        <w:pStyle w:val="Nadpis6"/>
      </w:pPr>
      <w:r>
        <w:t>PŘechod Na letní čas a zpět</w:t>
      </w:r>
    </w:p>
    <w:p w14:paraId="0406364D" w14:textId="77777777" w:rsidR="00721335" w:rsidRDefault="00721335" w:rsidP="00721335"/>
    <w:p w14:paraId="7D5DD5FA" w14:textId="77777777" w:rsidR="00721335" w:rsidRDefault="00721335" w:rsidP="00721335">
      <w:pPr>
        <w:numPr>
          <w:ilvl w:val="0"/>
          <w:numId w:val="10"/>
        </w:numPr>
      </w:pPr>
      <w:r>
        <w:t>Datum a čas se uvádějí v aktuálním čase.</w:t>
      </w:r>
    </w:p>
    <w:p w14:paraId="13E6C5E5" w14:textId="77777777" w:rsidR="00721335" w:rsidRDefault="00721335" w:rsidP="00721335">
      <w:pPr>
        <w:numPr>
          <w:ilvl w:val="0"/>
          <w:numId w:val="10"/>
        </w:numPr>
      </w:pPr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</w:t>
      </w:r>
      <w:r>
        <w:lastRenderedPageBreak/>
        <w:t xml:space="preserve">zprávě. Pro data uvedená v letním čase platí </w:t>
      </w:r>
      <w:r>
        <w:rPr>
          <w:i/>
          <w:iCs/>
        </w:rPr>
        <w:t xml:space="preserve">time-offset=2, </w:t>
      </w:r>
      <w:r>
        <w:t xml:space="preserve">pro data uvedená v zimním čase platí </w:t>
      </w:r>
      <w:r>
        <w:rPr>
          <w:i/>
          <w:iCs/>
        </w:rPr>
        <w:t>time-offset=1</w:t>
      </w:r>
      <w:r>
        <w:t xml:space="preserve">   </w:t>
      </w:r>
    </w:p>
    <w:p w14:paraId="17428F3A" w14:textId="77777777" w:rsidR="00721335" w:rsidRDefault="00721335" w:rsidP="00721335"/>
    <w:p w14:paraId="6F7D5DEA" w14:textId="77777777" w:rsidR="00721335" w:rsidRDefault="00721335" w:rsidP="00721335">
      <w:pPr>
        <w:pStyle w:val="Nadpis5"/>
      </w:pPr>
      <w:r>
        <w:t>Formát číselných údajů</w:t>
      </w:r>
    </w:p>
    <w:p w14:paraId="3788BC8A" w14:textId="77777777" w:rsidR="00721335" w:rsidRDefault="00721335" w:rsidP="00721335"/>
    <w:p w14:paraId="13B5CE94" w14:textId="77777777" w:rsidR="00721335" w:rsidRDefault="00721335" w:rsidP="00721335">
      <w:pPr>
        <w:numPr>
          <w:ilvl w:val="0"/>
          <w:numId w:val="9"/>
        </w:numPr>
      </w:pPr>
      <w:r>
        <w:t>Číselné údaje se uvádí bez mezer a oddělovačů tisíců, např.:  25000000</w:t>
      </w:r>
    </w:p>
    <w:p w14:paraId="40C2D271" w14:textId="77777777" w:rsidR="00721335" w:rsidRDefault="00721335" w:rsidP="00721335">
      <w:pPr>
        <w:numPr>
          <w:ilvl w:val="0"/>
          <w:numId w:val="9"/>
        </w:numPr>
      </w:pPr>
      <w:r>
        <w:t xml:space="preserve">Oddělovačem desetinné části je tečka (.), např.: </w:t>
      </w:r>
      <w:r>
        <w:tab/>
        <w:t>3.14</w:t>
      </w:r>
    </w:p>
    <w:p w14:paraId="0D100841" w14:textId="77777777" w:rsidR="00721335" w:rsidRDefault="00721335" w:rsidP="00721335">
      <w:pPr>
        <w:numPr>
          <w:ilvl w:val="0"/>
          <w:numId w:val="9"/>
        </w:numPr>
      </w:pPr>
      <w:r>
        <w:t>Není povolena neúplná notace, např.:  .5  nebo  2.</w:t>
      </w:r>
    </w:p>
    <w:p w14:paraId="3B1958DD" w14:textId="77777777" w:rsidR="00721335" w:rsidRDefault="00721335" w:rsidP="00721335">
      <w:pPr>
        <w:numPr>
          <w:ilvl w:val="0"/>
          <w:numId w:val="9"/>
        </w:numPr>
      </w:pPr>
      <w:r>
        <w:t>Nejsou povoleny úvodní nuly, např.:   02</w:t>
      </w:r>
    </w:p>
    <w:p w14:paraId="5672F96A" w14:textId="77777777" w:rsidR="00721335" w:rsidRDefault="00721335" w:rsidP="00721335">
      <w:pPr>
        <w:numPr>
          <w:ilvl w:val="0"/>
          <w:numId w:val="9"/>
        </w:numPr>
      </w:pPr>
      <w:r>
        <w:t>Kladné hodnoty jsou uváděny bez znaménka, např.:   112</w:t>
      </w:r>
    </w:p>
    <w:p w14:paraId="13D73D43" w14:textId="77777777" w:rsidR="00721335" w:rsidRDefault="00721335" w:rsidP="00721335">
      <w:pPr>
        <w:numPr>
          <w:ilvl w:val="0"/>
          <w:numId w:val="9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43560071" w14:textId="77777777" w:rsidR="00721335" w:rsidRDefault="00721335" w:rsidP="00721335">
      <w:pPr>
        <w:numPr>
          <w:ilvl w:val="0"/>
          <w:numId w:val="9"/>
        </w:numPr>
      </w:pPr>
      <w:r>
        <w:t>Nulová hodnota nesmí mít žádné znaménko, např.:  0</w:t>
      </w:r>
    </w:p>
    <w:p w14:paraId="555BC55E" w14:textId="77777777" w:rsidR="00057614" w:rsidRDefault="00057614" w:rsidP="00057614">
      <w:pPr>
        <w:pStyle w:val="Nadpis1"/>
      </w:pPr>
      <w:bookmarkStart w:id="10" w:name="_Toc457467681"/>
      <w:r>
        <w:lastRenderedPageBreak/>
        <w:t>Přehled zpráv</w:t>
      </w:r>
      <w:bookmarkEnd w:id="10"/>
    </w:p>
    <w:p w14:paraId="3CAF8A94" w14:textId="77777777" w:rsidR="009828EC" w:rsidRDefault="009828EC"/>
    <w:p w14:paraId="35642B07" w14:textId="77777777" w:rsidR="00530719" w:rsidRDefault="00057614">
      <w:pPr>
        <w:pStyle w:val="Nadpis5"/>
      </w:pPr>
      <w:r>
        <w:t>Tabulka msg_CODE</w:t>
      </w:r>
    </w:p>
    <w:p w14:paraId="5ED38E86" w14:textId="77777777" w:rsidR="00330453" w:rsidRDefault="00057614">
      <w:r>
        <w:t xml:space="preserve">Každý druh zprávy je jednoznačně identifikován pomocí msg_code, který určuje povahu zprávy a postup jejícho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7F474B">
        <w:t>. U každé zprávy je uveden msg_code, popis, formát zprávy, zdrojový a cílový systém.</w:t>
      </w:r>
    </w:p>
    <w:p w14:paraId="750F827E" w14:textId="77777777" w:rsidR="00FA46C1" w:rsidRDefault="00FA46C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F474B" w:rsidRPr="007F474B" w14:paraId="31FDD48A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6F0E177A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0AA79F55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5B9824AB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76C39513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483AFBC1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19D8ECB6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F474B" w:rsidRPr="007F474B" w14:paraId="085882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F84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A2E1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5EB7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06EAE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F76D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FE45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0EDDFC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BE33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68F0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8D6F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A58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F8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2F5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90011A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A4A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E8D2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99005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E92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509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927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3BFA1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B16E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A978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4E14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439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EF35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9E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11F9" w:rsidRPr="007F474B" w14:paraId="2AC381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942FD8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C63A9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881D58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DA6F5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F3E0B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BFE31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655C0D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FEF0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294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485CC5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BDBB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C9CA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135B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E38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D39D0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C9DE3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07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5636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C00A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60EFF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9C5760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8007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C835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7403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7BD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755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24247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11C4CC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EF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496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28D82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BB7D3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BF30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C593D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D6178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DED78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028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9D527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181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07C9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9140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0AE3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55D6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FCB9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016DD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DEB3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EC32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0F459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41A4B28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D8F2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6E66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BB1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1275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0273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DCB8A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DC6AD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12F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E4DB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D755E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7F14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5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3808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FAF6B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0D68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CDDB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A7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49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4F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0A6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2C763FF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AFCC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4AA3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13A45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4E18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D6A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D348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8EA1F9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7FF34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A4550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2D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AEA2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E04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7C26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970FD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C9ED5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245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40DF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9B8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C5C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5BE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B6AEB6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B4974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C450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8FF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35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6571B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C84E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F9EB7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4F7E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62E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2B0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997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8D7F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203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12DB9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E160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EC54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F2DBF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E05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705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D4BB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5DD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2CC3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1ADA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BEA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42D8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8AB8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D109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731F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CF06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4031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4CD80" w14:textId="77777777" w:rsidR="007F474B" w:rsidRPr="007F474B" w:rsidRDefault="00B05E19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C950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EB64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PDS; 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31E6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Obchodník; CDS</w:t>
            </w:r>
          </w:p>
        </w:tc>
      </w:tr>
      <w:tr w:rsidR="007F474B" w:rsidRPr="007F474B" w14:paraId="34F334A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9129C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FC52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06C26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E293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5F02D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D856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011F167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37D70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080F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9FFC0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3E41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A240D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9F377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B2EF7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AD84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38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7A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B4C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5D0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75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F744AB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D63E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7A52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F803B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44E7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2044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B7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EE3D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2BE1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29AD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B364C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7ED5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846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1E7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9E470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AFF53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052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4B847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5F7F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A688B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62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CE2F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3DB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741A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F0401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96DC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B48B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F9B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5C238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F79F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A6A91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1643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F81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DC9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5185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E8AA0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2C4BD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545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31B2C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A3BEC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DAAD4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35BC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C1EE4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2E916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4BB78" w14:textId="77777777" w:rsidR="00FD2340" w:rsidRPr="007F474B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Požadavek na pozastavení procesu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8D991" w14:textId="77777777" w:rsidR="00FD2340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439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14011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38CD6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6CFB4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3DEE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FB1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6F7BA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6D0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D749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326EC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88CF77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3C7E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CD4EF" w14:textId="77777777" w:rsidR="007F474B" w:rsidRPr="00F5765A" w:rsidRDefault="00F576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E1A2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3972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AB4B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3D2D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F1B29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F98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7B1CE6" w14:textId="77777777" w:rsidR="007F474B" w:rsidRPr="00F5765A" w:rsidRDefault="00F576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07C46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C3F4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955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CE38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40F9E11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5E4BE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9314DD" w14:textId="77777777" w:rsidR="00FD2340" w:rsidRPr="007F474B" w:rsidRDefault="00FD2340" w:rsidP="00FD2340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Potvrzení přijetí/odmítnutí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945FB7" w14:textId="77777777" w:rsidR="00FD2340" w:rsidRPr="007F474B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8CBDE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1DC10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04388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F474B" w:rsidRPr="007F474B" w14:paraId="0DFB658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D433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770B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CD68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DF684" w14:textId="77777777" w:rsidR="007F474B" w:rsidRPr="007F474B" w:rsidRDefault="008058E7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67161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C879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D824F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398E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CD49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34916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BEF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E4654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0D433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C1CAC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DFF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EC18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48DC6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FC4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00D36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5570D" w:rsidRPr="007F474B" w14:paraId="4536D4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204092" w14:textId="77777777" w:rsidR="00B5570D" w:rsidRDefault="00D26BCB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1A45" w14:textId="77777777" w:rsidR="00B5570D" w:rsidRPr="00FD2340" w:rsidRDefault="00D26BCB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AEC53A" w14:textId="77777777" w:rsidR="00B5570D" w:rsidRPr="007F474B" w:rsidRDefault="00B5570D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D0F4B8" w14:textId="77777777" w:rsidR="00B5570D" w:rsidRDefault="00B5570D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492EF4" w14:textId="77777777" w:rsidR="00B5570D" w:rsidRDefault="00B5570D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B2712" w14:textId="77777777" w:rsidR="00B5570D" w:rsidRDefault="00B5570D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6E29C8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9542F9" w14:textId="77777777" w:rsidR="00B5570D" w:rsidRDefault="00D26BCB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374796" w14:textId="77777777" w:rsidR="00B5570D" w:rsidRPr="00FD2340" w:rsidRDefault="00D26BCB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C22C5F" w14:textId="77777777" w:rsidR="00B5570D" w:rsidRPr="007F474B" w:rsidRDefault="00B5570D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2CFB20" w14:textId="77777777" w:rsidR="00B5570D" w:rsidRDefault="00B5570D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AAC076" w14:textId="77777777" w:rsidR="00B5570D" w:rsidRDefault="00B5570D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A62D6E" w14:textId="77777777" w:rsidR="00B5570D" w:rsidRDefault="00B5570D">
            <w:pPr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5633BAC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FDB3C9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E70567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C72307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977885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F749E7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AF69C" w14:textId="77777777" w:rsidR="00FD2340" w:rsidRDefault="00FD234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13B7CF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90502A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600AC3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9BAD4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D0FE47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7CA87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E163A0" w14:textId="77777777" w:rsidR="00FD2340" w:rsidRDefault="00FD234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F1DF9" w:rsidRPr="007F474B" w14:paraId="0F74868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8D706C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1E99E8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03155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7D147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45CA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212B5" w14:textId="77777777" w:rsidR="00FF1DF9" w:rsidRDefault="00FF1DF9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CDS</w:t>
            </w:r>
          </w:p>
        </w:tc>
      </w:tr>
      <w:tr w:rsidR="00FF1DF9" w:rsidRPr="007F474B" w14:paraId="29CA891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594ADA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938F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AC57A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6B542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C479F2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871202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FF1DF9" w:rsidRPr="007F474B" w14:paraId="50486DD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F9A08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F3F57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7DDB94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D709E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2B8D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18501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FF1DF9" w:rsidRPr="007F474B" w14:paraId="3051EB4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AA182A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6DB4E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31F1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8BE51B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12868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D7F154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F1DF9" w:rsidRPr="007F474B" w14:paraId="3497406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BC9CE6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DBF8AC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FC58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90310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E759CC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CD0E8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F1DF9" w:rsidRPr="007F474B" w14:paraId="630917E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8E8D61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29389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72CBA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FCB50A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A30E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1DF1D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F474B" w:rsidRPr="007F474B" w14:paraId="2619B78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7C8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EC63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0726C9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7E2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28A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C41E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65E44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A18F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17DB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0AB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B948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4E4D6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BFEA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A7D00E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4335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617F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1DE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FC6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4E92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152A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15CD4" w:rsidRPr="007F474B" w14:paraId="73621C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859CA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B952E1" w14:textId="77777777" w:rsidR="00215CD4" w:rsidRPr="00215CD4" w:rsidRDefault="00215CD4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AD59EF" w14:textId="77777777" w:rsidR="00215CD4" w:rsidRPr="007F474B" w:rsidRDefault="00215CD4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FD149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C9E7C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108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1794EC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8AD1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4B64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2803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CE7CF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C59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1B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3264743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F658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7095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AD4C6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580A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7AB1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C7E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64010C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BD5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D2F9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756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A56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D2D43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3445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7F474B" w14:paraId="2F47FE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58D13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EDDE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74E1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EBB28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2BCA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31BA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766D19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0D909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0CD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A1B7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4DB45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92A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3B0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69271E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81FC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2FB2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5A97C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CBF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DD8CD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12F0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D33A55" w14:paraId="705467A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BE7CDF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93188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7E02EE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313BD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592B1A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75E95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7F474B" w14:paraId="36E659C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20C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75BE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DE4B8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7C2F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4948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F4B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0F2D673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0FEB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212E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5B26E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FDA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ADED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FB41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D33A55" w14:paraId="4C9142A6" w14:textId="77777777">
        <w:trPr>
          <w:trHeight w:val="351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DEA3E4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425107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2B1BF0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B87FA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C47BB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589677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5D5C4E" w:rsidRPr="007F474B" w14:paraId="5204CF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6B7F6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C5A85" w14:textId="77777777" w:rsidR="005D5C4E" w:rsidRDefault="005D5C4E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9676C" w14:textId="77777777" w:rsidR="005D5C4E" w:rsidRDefault="005D5C4E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318288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69959D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D8BB0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FD2340" w:rsidRPr="007F474B" w14:paraId="423763A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8FD52B" w14:textId="77777777" w:rsidR="00FD2340" w:rsidRPr="00FD2340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1A352" w14:textId="77777777" w:rsidR="00FD2340" w:rsidRP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34C52" w14:textId="77777777" w:rsidR="00FD2340" w:rsidRP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39CD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5912B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EF20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72F972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72CEC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3547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4C474C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58284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0E9E7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E2E1B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2A0C5FD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A6EC93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EB9B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B7740E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BF70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FCAD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6508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0846C4C" w14:textId="77777777" w:rsidTr="008F589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C5FDFF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DE445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1B1397" w14:textId="77777777" w:rsidR="00FD2340" w:rsidRDefault="00FD234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B709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ABC19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2EFBF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B27AB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B8357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A717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4F489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1378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DB177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12F7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B7A84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F86AB6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22C20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A4E6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1E805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2D4E0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87CD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5A264E3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2C6E2F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BECE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0BF5A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B765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588E7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DA24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21EB6E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943D99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BDC5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10D392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1331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63171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7A67C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7D9C0F4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F9C822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7FB8B1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D06D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5C23D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D80915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E14EE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28A4D9C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0365E5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8DE22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E6CF5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6CC18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08D7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0EB79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AD7ED4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4205A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9A143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043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DD104B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6E44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1AD7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48607D7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B63778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7AFAD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F5FADF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6250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6CDE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56997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72983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B99C70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3519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E3D6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6D56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5148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23A0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3E264E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9929C4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3F97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69CC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1967D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286D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CB69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392742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B9BF1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8A66D5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97E400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2C020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434D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F92E0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16546C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F60D9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34CC1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9485D8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DF815E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2BB13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FD67D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43BE7BF1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BE407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C7ACD1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DCAAF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955FB0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849AA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F0ACF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2C60" w:rsidRPr="007F474B" w14:paraId="67D9C1F9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A5B71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6E1F29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AE4314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058A4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56783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107EB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0DDB191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3541C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EE8A2B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75EDA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53E92C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0F3D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7775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0F0C568B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DFC7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AC3AA7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DA15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852110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2169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9660A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2C60" w:rsidRPr="007F474B" w14:paraId="5D6EC847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0D2DB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861CE3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0EF793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3C845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ADD17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490C6F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6562828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305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799707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A3D983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DC34A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BED9D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773C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11F9" w:rsidRPr="007F474B" w14:paraId="403EB4AE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61C9C" w14:textId="77777777" w:rsidR="00C511F9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43C8D" w14:textId="77777777" w:rsidR="00C511F9" w:rsidRPr="00F44F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3C9B0" w14:textId="77777777" w:rsidR="00C511F9" w:rsidRPr="00F44F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D1DF6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3229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239603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07AF8015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A63B8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473683" w14:textId="77777777" w:rsidR="00A21A71" w:rsidRPr="00C511F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21A71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03127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80E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742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E67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40B4A3B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D149BE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06ECFE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EA690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08B76F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1DDFC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5E0362" w14:textId="7E0E08C1" w:rsidR="00A21A71" w:rsidRPr="00BF4E75" w:rsidRDefault="003D474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D474E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516C5A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A5B08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325C9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6ECE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0A60F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F6365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4DA47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3F2DD66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C5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AA8ED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F557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7E16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2AC68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E8C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21335" w14:paraId="49F9303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8674FF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3D18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8B8F20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E6418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2994D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FFBBC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2BDD98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BA9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FCF92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BAEF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951E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B04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76E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38565CC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8BB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5178A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509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B539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0BA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3FC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A21A71" w:rsidRPr="007F474B" w14:paraId="6BAF47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1E6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89781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92FD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FD2E3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399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963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A21A71" w:rsidRPr="007F474B" w14:paraId="24FC90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5178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E37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2F2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7ECC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CAA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E61D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D1709A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40EC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3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FA85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9A5D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4212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78A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3C6C96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D9AB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9EB0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4D1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7A6D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D25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1973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5C446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E7B7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655DB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C8E49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7182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6758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E04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2C6671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A63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E4F3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41B6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4EE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438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13B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5B0D59" w14:paraId="03B6B0E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8F14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FF7B7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EEE49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08594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7100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0EBEB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6687CB9D" w14:textId="77777777" w:rsidTr="0032527B">
        <w:trPr>
          <w:trHeight w:val="593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E03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0220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04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DC8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BC8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95B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26E0B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9B3B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B6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F457B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69C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2D5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459B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93E9A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B6B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D7566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A5E1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99BE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3DC0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6D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141497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06F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EE50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5A6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B7C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F2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6ADF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13A664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3D2C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0B0A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D644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F0E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E7D6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146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Poskytoval služeb</w:t>
            </w:r>
          </w:p>
        </w:tc>
      </w:tr>
      <w:tr w:rsidR="00A21A71" w:rsidRPr="005B0D59" w14:paraId="3CD778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BA278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4D20C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B0B53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DE376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FF885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E2DF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5B0D59" w14:paraId="055E40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46645A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4A523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C024C1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4ECF7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9C96B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E8C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5EF076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EFA3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5654FF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22077B7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17C9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8E0B2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FCE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89F3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</w:t>
            </w:r>
          </w:p>
        </w:tc>
      </w:tr>
      <w:tr w:rsidR="00A21A71" w:rsidRPr="007F474B" w14:paraId="299C64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0FC8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605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8DF36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C003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A5F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078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A21A71" w:rsidRPr="007F474B" w14:paraId="12D560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B56B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877B3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4C34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9540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5A5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C4FF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</w:tr>
      <w:tr w:rsidR="00A21A71" w:rsidRPr="007F474B" w14:paraId="4736E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21B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C1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3122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EBD9B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B94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C73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A21A71" w:rsidRPr="005B0D59" w14:paraId="7095528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93615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10AC7F80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409FF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053D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CBDD6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BA21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5B0D59" w14:paraId="4C2809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8BAB2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32FD79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2C4CD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B4CF02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62DBC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54D02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5E9745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875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19AA6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6A63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F3C35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959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DC04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5861FA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BD9A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99BA9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955AA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C415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614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F2DE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0C842DE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CEF2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8A4E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1B44C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A60B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DC8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470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625C170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1336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7E03B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620CC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1F5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9F80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E42F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9A6A4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C802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DF1E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5DD3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73B37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7954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754A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3D5072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D6C7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37E149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A7A5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37C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8FC72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73D1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38D50C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4F1B3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3392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3C3B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B903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C97B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424C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90AD6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54CB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D26E1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5F20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F343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660BB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9D84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6D7F4A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C8F9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D2847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EEDF28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3DB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92C4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3779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611CE300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A2E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A9B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FB63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9C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9BB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8706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468B3725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3D72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C1F1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08B0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303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87C0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017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108AD6F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CF73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903A9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249B4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66E1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17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622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Subjekt zúčtování</w:t>
            </w:r>
          </w:p>
        </w:tc>
      </w:tr>
      <w:tr w:rsidR="00A21A71" w:rsidRPr="007F474B" w14:paraId="48F5CFD1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5E48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DC3C0" w14:textId="77777777" w:rsidR="00A21A71" w:rsidRPr="00215CD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B5E0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627AF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3784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AC21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75A6498A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325E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D36BF" w14:textId="77777777" w:rsidR="00A21A71" w:rsidRPr="00215CD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DA12A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A85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B560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3E3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6B3A3F0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601C6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EA39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5A6B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9F8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50B3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F781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5EBE0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0CE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3CC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B809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153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9B7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68B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D686B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F80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98D56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40893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DF6C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0EF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97A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34A851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FAD5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4145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DBDF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9DEE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AAD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7778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8AB8633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040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lastRenderedPageBreak/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A78C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7822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688C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F03E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003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502A299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483B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2269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E803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9F6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DC1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FECC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5B57C3C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72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E5B4E1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F927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85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7D2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D515E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6399FEF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6BCA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D219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CFD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21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83610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2F10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A95837E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6D6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FCEE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48B47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02D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2A9D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D77AF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16FAC5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E234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12F60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61C8D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3220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08EE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ADFA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3F6530C2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31C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E03D5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9D1AC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A04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1E82F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942B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3D25D94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C554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302D40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44F3BF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7DE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40F03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C0D4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2535196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CEB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C0ADC2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D6BA4D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B5F9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2788B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75061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48ECD992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DB1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848C674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2105A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6A40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295B56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A20029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39E23F7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6384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1D030B7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E9B0B3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2CA32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C3776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5C00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470894B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D679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F659DF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E26B19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336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592F43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70E69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67A07C5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FD0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EF1E5A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6C69A3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D97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501B91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E561A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1840FC5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8919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39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CD22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711B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044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12B8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971EE11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D23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C3C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B9E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A6B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FC7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F5C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C45CEFD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6E99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B9FB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B1E3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3736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48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7EDF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27A9B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2BE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2EC5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320E4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5A0A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DAB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FC4B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8DBC11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CD4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45ED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6790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DDA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532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1E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530AC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8A8A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ED955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6523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BEE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32A9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4EF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C3AEBE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DC238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0A67F" w14:textId="77777777" w:rsidR="00A21A71" w:rsidRDefault="00A21A71" w:rsidP="00A21A71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305345" w14:textId="77777777" w:rsidR="00A21A71" w:rsidRDefault="00A21A71" w:rsidP="00A21A71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3EBA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5C69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BDEEC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21A71" w:rsidRPr="007F474B" w14:paraId="3B02CD82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1392E8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786B5" w14:textId="77777777" w:rsidR="00A21A71" w:rsidRDefault="00A21A71" w:rsidP="00A21A71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F7789E" w14:textId="77777777" w:rsidR="00A21A71" w:rsidRPr="008904CD" w:rsidRDefault="00A21A71" w:rsidP="00A21A71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AF4FA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F501C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1D270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5C6F9400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2BE41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99BA9A" w14:textId="77777777" w:rsidR="00A21A71" w:rsidRPr="0086755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86A81" w14:textId="77777777" w:rsidR="00A21A71" w:rsidRPr="00C47612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3AB86C" w14:textId="77777777" w:rsidR="00A21A71" w:rsidRPr="0086755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C1CDBF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FEC8F1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3FDA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DA4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A7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DD9B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96CB4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03A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DFA1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93C1CC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A241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DF79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100D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980E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23C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9818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AAC413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2898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E4F2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B03DD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41992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C65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C6F7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112836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E4B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3C4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3EC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2C5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35E7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CCE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08CA420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CBB6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717C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F74C6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3B37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858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079F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8DF2A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14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E91C9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9C07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59E9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66F3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AF6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6E0CD6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778D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880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AA958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37C2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6FD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D57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EBAA85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82D7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2276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EDA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F88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96A59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5A99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E18E2E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9728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BFD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F81B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96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29B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960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59E0F6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572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D266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B23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E14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A294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B58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3E2F9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6815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1717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FB8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5A8D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ABF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97494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94507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9B61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93CC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C813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70C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0BD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4D82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CF7CCA" w14:paraId="7FB9E09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41FBC2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6426A2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2AD0B9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01B4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C2E9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23DBF3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A21A71" w:rsidRPr="00CF7CCA" w14:paraId="67C53C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A604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7CE9E5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25EF6D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EFE8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57DB16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7CA4A6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A21A71" w:rsidRPr="00CF7CCA" w14:paraId="1AB752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170B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E7FF6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FEBE4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195668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49FB0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3ED67E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A21A71" w:rsidRPr="00CF7CCA" w14:paraId="3AF65CC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D391F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8BE0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C6D89A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70900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2D8D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5506E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A21A71" w:rsidRPr="00CF7CCA" w14:paraId="2AAEB93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52131D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40AB1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AE2E5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AF46A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3752BD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1C0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A21A71" w:rsidRPr="00CF7CCA" w14:paraId="0F36D94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04645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A7D5B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7C96D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F72B5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7AE01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B5C0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A21A71" w:rsidRPr="007F474B" w14:paraId="011DCB3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96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00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39BE6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9F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978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480CB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0B4820" w:rsidRPr="007F474B" w14:paraId="0A2B077E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08B51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lastRenderedPageBreak/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75C11" w14:textId="77777777" w:rsidR="000B4820" w:rsidRPr="000B4820" w:rsidRDefault="000B4820" w:rsidP="000B4820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33C62D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CDSREQ</w:t>
            </w:r>
          </w:p>
          <w:p w14:paraId="4846898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180B4A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5F5A5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D73A9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0B4820" w:rsidRPr="007F474B" w14:paraId="2D577C28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CB323C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368</w:t>
            </w:r>
          </w:p>
          <w:p w14:paraId="2152E9E3" w14:textId="77777777" w:rsidR="000B4820" w:rsidRPr="000B4820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E364E3" w14:textId="77777777" w:rsidR="000B4820" w:rsidRPr="000B4820" w:rsidRDefault="000B4820" w:rsidP="000B4820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20D84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RESPONSE</w:t>
            </w:r>
          </w:p>
          <w:p w14:paraId="3DED4B8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689CD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91539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3FB034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0B4820" w:rsidRPr="007F474B" w14:paraId="7A9C8836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42C607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3B68F" w14:textId="77777777" w:rsidR="000B4820" w:rsidRPr="000B4820" w:rsidRDefault="000B4820" w:rsidP="000B4820">
            <w:pPr>
              <w:spacing w:after="0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6F78B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MASTERDATA</w:t>
            </w:r>
          </w:p>
          <w:p w14:paraId="60780755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E40C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C94BD8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F870B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DE1398E" w14:textId="77777777" w:rsidTr="00EC5F3B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269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4712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90A8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06B96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702CF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E309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AC86CFE" w14:textId="77777777" w:rsidTr="00EC5F3B">
        <w:trPr>
          <w:trHeight w:val="53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FA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B1E78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BF9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619E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0715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C398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7F99E0D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0A4B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0522F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AC9F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C24A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C0D2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5708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3639AB" w:rsidRPr="007F474B" w14:paraId="30739EA5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2BEE8D" w14:textId="35F89E93" w:rsidR="003639AB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6B6081" w14:textId="43B55DE8" w:rsidR="003639AB" w:rsidRPr="00BD36AD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620111" w14:textId="445237FE" w:rsidR="003639AB" w:rsidRPr="00CF7CCA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FB89A" w14:textId="34A097F5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9B419" w14:textId="5E9B1092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F2036" w14:textId="7B02E43A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3639AB" w:rsidRPr="007F474B" w14:paraId="418D86AB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2D841B" w14:textId="028041C7" w:rsidR="003639AB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31F79E" w14:textId="03913227" w:rsidR="003639AB" w:rsidRPr="00BD36AD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 xml:space="preserve">Chyb. </w:t>
            </w:r>
            <w:r>
              <w:rPr>
                <w:sz w:val="20"/>
                <w:szCs w:val="20"/>
                <w:lang w:eastAsia="cs-CZ"/>
              </w:rPr>
              <w:t>z</w:t>
            </w:r>
            <w:r w:rsidRPr="003639AB">
              <w:rPr>
                <w:sz w:val="20"/>
                <w:szCs w:val="20"/>
                <w:lang w:eastAsia="cs-CZ"/>
              </w:rPr>
              <w:t>práva k 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5533F" w14:textId="590804E8" w:rsidR="003639AB" w:rsidRPr="00CF7CCA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72A0" w14:textId="1665F57B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453CB2" w14:textId="7554CFAA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36209B" w14:textId="357D966F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96233" w:rsidRPr="007F474B" w14:paraId="1F6C23AF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97D854" w14:textId="466022C1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AB0AEE"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53020E" w14:textId="712222A6" w:rsidR="00196233" w:rsidRPr="003639AB" w:rsidRDefault="00196233" w:rsidP="003639AB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82B085" w14:textId="452C29C7" w:rsidR="00196233" w:rsidRPr="003639AB" w:rsidRDefault="003639AB" w:rsidP="003639AB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BACB91" w14:textId="459820A8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2026DB" w14:textId="7829ABAA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7F8DB5" w14:textId="71AB8267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A21A71" w:rsidRPr="007F474B" w14:paraId="093259A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3143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5F39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BF6FC1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F0E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C02A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DE53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1A3798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558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44B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1A8E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CA602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823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2EC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7D7EA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ABA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2C49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7D082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AED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B02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BC74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7A48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4ADF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F404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D0CD8F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ADF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1BC1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C75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0ADE3F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E926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53D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6D94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96A4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F13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59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0F99C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101FB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9CF8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E7269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0844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EDFA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F7A1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15DD9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A788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42E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AAE24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F7682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483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386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08C352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764A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1587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4BC8F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874C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3FA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C12A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52C82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0FA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51EB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72B0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2A13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3D76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050E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7CB861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97B8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269D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23843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4E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38F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433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C6F78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4AE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06AF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13494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F56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42E1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8D4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04056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7248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5C8B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0DFD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96B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02B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27B4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D4E36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58CF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6D39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4184E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99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2B7A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06AE0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C0F39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659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FA64F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F1C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E35E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627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B94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F2494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DA4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DF22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3ED7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E9E4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9A7BC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8B82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C2925A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6604B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04EA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72D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560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E40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4284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1E1C7E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70C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B737E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E779B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47C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6F4A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3A77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7F474B" w14:paraId="31C1BA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2A57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B2BF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83004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F1B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9514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707E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A21A71" w:rsidRPr="007F474B" w14:paraId="7AF416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FF5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2441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15C1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36AD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8DB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1A747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A21A71" w:rsidRPr="007F474B" w14:paraId="261897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05DD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C928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5D855B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1CA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47E8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B1BF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7F474B" w14:paraId="2ADE06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6BB8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DAC8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03C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FF20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555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04A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A21A71" w:rsidRPr="007F474B" w14:paraId="5D2568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A770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5DF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10D5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B55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30E55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B03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A21A71" w:rsidRPr="006D6FDA" w14:paraId="07AFAE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1AB2F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3E513434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4C93D2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FAC7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82E8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D5D4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6D6FDA" w14:paraId="3899393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88C5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D493E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3F7C67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94740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50180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38C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6D6FDA" w14:paraId="070D8E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53C3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4C5A7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2F7B2C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293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5B01D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26D73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A21A71" w:rsidRPr="006D6FDA" w14:paraId="07C4DD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16ECF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C9C2A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4FBD17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16004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5BDC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E12D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A21A71" w:rsidRPr="007F474B" w14:paraId="4BE4FD9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716D5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C31D0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FF3E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C714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E2AFF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BA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F15FA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285B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1A0B7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F6C6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SFVOTDTEXPIMP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1DFE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CBEE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5AB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668D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9125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8172C4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C96E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603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55AD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E341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6F78F8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5EA35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AD4B4C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E84C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82B1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A14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F48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0B042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4AA21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8F09F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3DA4F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AB4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09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116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0EA5E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82CF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12C1EB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656AC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7D9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0F0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EA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E8E51DC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E5DD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301E9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FD045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C360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17B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5E4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75DA717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7266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95A8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D35C8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0FB8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D95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2F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ED0CEC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F86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908C4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22B62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22D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FB2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CB4C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6341F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98710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49B6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B202D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4E430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F28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6C14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EA3506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57A6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51EE1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5B5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928B3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F2C3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3B150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DBC1A0A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50D14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79FB8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3E06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B4D89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6C8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696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B289B5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FBCC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A4BFA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81917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B614F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F0B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69568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3147C16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B051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ED93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0AE22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E5384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DB5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4F69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CD5FD0D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9163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4D9C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34C7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3901F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41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3712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951D53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9BE4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497FC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A76641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A9EE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0101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F51C7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E3C70D5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DDD5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2747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CB6CE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1D81B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5C1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E17B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39A57CE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173D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6F958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87BD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2A20A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F64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69E5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ED001B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27544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8FB7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34C02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B840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C5232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E1D5B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39FEF9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DF245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233C4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899F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07F9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F6543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92C8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17CF4B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96ED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0EED60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5549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7B011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5C03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0B2D2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2EF3D8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92C7D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8D4C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88C9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959D8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9DBE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5F0C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67BC7F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B3E34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401DA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67CBD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046B3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923B4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9F1C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38A8A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7B3F1B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0C32E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BC836A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0A733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1F80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57E4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4213B8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0B52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38DA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D7D9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78F0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06C77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F552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0B34443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AB2A3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EE44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0789DF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411E4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7E9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8273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747D05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9BB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07854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9108C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A8A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35F3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48F2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5C8672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4108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B4E1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1F0AD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FAF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C44F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8F9CF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6A80D5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5E65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F326F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DABB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306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B9E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7E39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:rsidDel="00B707B4" w14:paraId="4657ECE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3DC84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FAAA4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224A1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04002B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8736A2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7A37E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:rsidDel="00B707B4" w14:paraId="7D4508C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28D800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34FAA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441A87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A8ADA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DB6EB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F3A86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:rsidDel="00B707B4" w14:paraId="2413D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6DF1C3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A647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579C81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BC8DF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F5E74E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78271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129500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A3FC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28215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94FBC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8ABE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BE4F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C3C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5DE0E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F83A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9B054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6133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BF53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BBA0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09B7E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A5D6F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B6FA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BC41C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525B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4F24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FD0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F58E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28002E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60E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593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1608A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D3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6BC2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E20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39ED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F32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F4C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45AC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B27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D4E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7D90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9E5695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839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711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07294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751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7F10C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CD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2774A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26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09D4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E79B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FD3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521E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34C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25B9D5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080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98D1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E55C6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6C1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AA2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DF2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9E237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50C3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7865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8F41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923A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A46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239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DF88B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67C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0980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E4C73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C5D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62C15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A0EE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245D8C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0F407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933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9781E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FB6D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61E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AC6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F146B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58CD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8D4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7D19C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2E2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44D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F22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68DFF2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5B05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64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C77E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4FF2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4F9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ECF3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48E31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7C5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30973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5D1B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EAAD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6A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290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65D5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0234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56E4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3F70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896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A610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30C8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F81DF1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B55892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13B247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AB3471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7CD6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00072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044E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12FAE5C5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A19F30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64B900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19F031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2074A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8C166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905ADE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7BDB0D2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D785B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0F00F8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A4EFA2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89BC8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2FE28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AD2051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D043CC9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5499F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5630BA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9832D9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E3A28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EB38A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A8C47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61764C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CBF50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664472B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zaslání automatické změně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0AEDB3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4DC4E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74901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86D9A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189D8C6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43B2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DC5E5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DB8BB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4D64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CE41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81E9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1484EF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E08EF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B98CF8" w14:textId="77777777" w:rsidR="00A21A71" w:rsidRPr="004E5B61" w:rsidRDefault="00A21A71" w:rsidP="00A21A71">
            <w:pPr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61DF42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EC6A9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7FD8198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7817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0DB79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5B43547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0ABF15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5188E8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FE04EC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FA70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2869FF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8EF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0511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A4EE1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CAEAD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75DA1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BB95B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42C994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83BED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0DBDE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B652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87711A8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4E255F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FC7884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A832F8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B85E3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E02284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051F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605B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1E1A99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D2663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6E65AF7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- V</w:t>
            </w:r>
            <w:r>
              <w:rPr>
                <w:sz w:val="20"/>
                <w:szCs w:val="20"/>
                <w:lang w:eastAsia="cs-CZ"/>
              </w:rPr>
              <w:t xml:space="preserve">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3C75A6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A1276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622F25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B34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662D3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16534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4D7EE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4CB4E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C3F966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399D7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971BA8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0CA1D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9405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B6766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848BA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EE517E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B94816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F2A7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18DCF31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6ADB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23490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441F3485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EA135B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F56925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VYPOŘÁDÁNÍ EXPORTU/IMPORTU Z VDT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F772D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1BBECE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B73CD4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974B4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0A46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3FBAD1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2EA1F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085DCB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02FF4C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8FC8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9CD5D1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98AE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2C5D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EE56F2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2CB7E8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98039E" w14:textId="393C526E" w:rsidR="00A21A71" w:rsidRPr="000A29D6" w:rsidRDefault="000A29D6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9CF910D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FC729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01C5070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AD71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AF88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472D594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8A6964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lastRenderedPageBreak/>
              <w:t>497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F9F554" w14:textId="4D7FAD3E" w:rsidR="00A21A71" w:rsidRPr="005F296C" w:rsidRDefault="005F296C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453C62" w14:textId="77777777" w:rsidR="00A21A71" w:rsidRPr="00386E16" w:rsidRDefault="00A21A71" w:rsidP="00A21A71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A3D2A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E79572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04723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5BB6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A244D6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65A0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DF9119" w14:textId="0B9BBEC8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CE7474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56501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194B8D4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7872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87C88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9FFAAF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B9D33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E8AF63" w14:textId="58253558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9D2A9A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8344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37A7BE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1482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8FEB0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0CCDC10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D7C8C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AFEC03" w14:textId="3D39D56A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FE112C" w14:textId="77777777" w:rsidR="00A21A71" w:rsidRPr="00386E16" w:rsidRDefault="00A21A71" w:rsidP="00A21A71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595E9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DB4C5B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1CE8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DE59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28FC3C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73D87A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44A879" w14:textId="3C1A64FA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FFEFDD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A1DD2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40AF1D2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FD58A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EB41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7176FF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57E15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D2C399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DOTAZ NA STA</w:t>
            </w:r>
            <w:r>
              <w:rPr>
                <w:sz w:val="20"/>
                <w:szCs w:val="20"/>
                <w:lang w:eastAsia="cs-CZ"/>
              </w:rPr>
              <w:t xml:space="preserve">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6817F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C2D8D3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660501D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5C58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73C4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08A0FA0C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EED561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77C9B5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4B4A" w14:textId="77777777" w:rsidR="00A21A71" w:rsidRPr="00386E16" w:rsidRDefault="00A21A71" w:rsidP="00A21A71">
            <w:r w:rsidRPr="00386E16">
              <w:t>SFVOTEMGSTATEINV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D8400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F1E41A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AC64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25FE7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0B6F06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562EC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D0B2EE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6D1AF9" w14:textId="77777777" w:rsidR="00A21A71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07303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A39088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76C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F09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96233" w:rsidRPr="007F474B" w14:paraId="15F521D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18DDC9" w14:textId="37EB99D6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011640" w14:textId="64796D9F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BF71DC" w14:textId="216F6686" w:rsidR="00196233" w:rsidRPr="00386E16" w:rsidRDefault="00196233" w:rsidP="00196233"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FF23D" w14:textId="49BCDC86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D0EE4" w14:textId="6D64E335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B0F6B3" w14:textId="526D62FC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96233" w:rsidRPr="007F474B" w14:paraId="1C3BF82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F459A" w14:textId="20AE4193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DFC3C" w14:textId="58166BE2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127B16" w14:textId="6F35A1E1" w:rsidR="00196233" w:rsidRPr="00386E16" w:rsidRDefault="00196233" w:rsidP="00196233"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8ED69" w14:textId="77901A57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8896B5" w14:textId="6E4F6121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A751F" w14:textId="764E33FC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Ext. subjekt</w:t>
            </w:r>
          </w:p>
        </w:tc>
      </w:tr>
      <w:tr w:rsidR="00196233" w:rsidRPr="007F474B" w14:paraId="05D61280" w14:textId="77777777" w:rsidTr="0019623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46D290" w14:textId="294A6220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08AFD6" w14:textId="25A31C66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E7032" w14:textId="7D85466C" w:rsidR="00196233" w:rsidRPr="00386E16" w:rsidRDefault="00196233" w:rsidP="00196233"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304A2" w14:textId="7CEBA779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585DC" w14:textId="7784D21A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CF595" w14:textId="3D7D271B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CCA88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275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E276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EB43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695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6AB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AF7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BE8094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436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C953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50CF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900D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739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1E21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A82876" w:rsidRPr="007F474B" w14:paraId="64597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3B293" w14:textId="3CC6E9C2" w:rsidR="00A82876" w:rsidRPr="007F474B" w:rsidRDefault="00A82876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67882" w14:textId="56DA1AB1" w:rsidR="00A82876" w:rsidRPr="007F474B" w:rsidRDefault="00A8287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82876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8287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8287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69FB86" w14:textId="2FB6EDE2" w:rsidR="00A82876" w:rsidRPr="007F474B" w:rsidRDefault="00225A27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25A27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E33DE3" w14:textId="298C1293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A1131" w14:textId="1675545A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27BEF" w14:textId="114C5182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567050" w:rsidRPr="007F474B" w14:paraId="31CFFFD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AB55F" w14:textId="06C32DF5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1CD2EE" w14:textId="65F2A3BE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D4D0FF" w14:textId="4D848A90" w:rsidR="00567050" w:rsidRPr="00225A27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62ACFD" w14:textId="2E242F68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4465" w14:textId="6F00E13E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3B267" w14:textId="47059A55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2380A00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B81FF1" w14:textId="572E1BD4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E1F32" w14:textId="75859AAD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EF6EF2" w14:textId="740996C6" w:rsidR="00567050" w:rsidRPr="00225A27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01315" w14:textId="7274DB9C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68C5F3" w14:textId="5FB596FF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7ED365" w14:textId="574CC749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2AC5659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48D4A5" w14:textId="09FC7F14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2A293" w14:textId="6B0B2F1A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F392B4" w14:textId="29121B90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F129" w14:textId="27814C45" w:rsidR="00567050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E38FC7" w14:textId="2878AC38" w:rsidR="00567050" w:rsidRPr="006D6FDA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0FB5FC" w14:textId="59118A60" w:rsidR="00567050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567050" w:rsidRPr="007F474B" w14:paraId="2D30CC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07F5" w14:textId="3F7A85EE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6604E9" w14:textId="3D083695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D766B6" w14:textId="25C27533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C4EEE" w14:textId="53C91092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BCA8D9" w14:textId="5F64A4AD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662FF" w14:textId="3086A15A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4981C1A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0FF3FA" w14:textId="18599233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0F8DFF" w14:textId="12551753" w:rsidR="00567050" w:rsidRPr="00A82876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C730C0" w14:textId="135DF739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A609AC" w14:textId="5A052D42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DCFBE" w14:textId="5435BCC5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79812" w14:textId="3B520790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2596D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8E32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F1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47C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BD90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781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08A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5C11CA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BB4B5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570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C34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7C9F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515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</w:tr>
      <w:tr w:rsidR="00A21A71" w:rsidRPr="007F474B" w14:paraId="51C97877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516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F49750" w14:textId="77777777" w:rsidR="00A21A71" w:rsidRPr="001F465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D9A3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F265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B10F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5ECC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59892AD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F55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2C95BD" w14:textId="77777777" w:rsidR="00A21A71" w:rsidRPr="001F465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9207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F66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65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E191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A21A71" w:rsidRPr="007F474B" w14:paraId="2C2A41D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3FDE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E0A3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1A354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7A83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1CDB2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12E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A41C2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C0D2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242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C9890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9A308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3747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6FA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9FA90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D02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A35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74AD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6E1F7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94B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CAD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DCFB8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7DF2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D8516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C4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AFF4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3378C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C8D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3F3A519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299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2837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1B322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7A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5038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D8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8CFB0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191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5A6B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8EB9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6282B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D09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A1A8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803A86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4558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118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5A4EA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8FE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8C72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7A9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DF7BF99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F8D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4CC3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BA63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52B7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1E5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9B4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ABCD51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7E3C8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5E3B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5C911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36AA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E4C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4A1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43597E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733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9B7A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B15C4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D25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4F0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C49F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6B0FD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11892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7904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F60DD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CDC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A92D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032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79C0DF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FB29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1ECD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688B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EA80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157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61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6C8BBB6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D140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00AE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9E57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80092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B60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5D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0607E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246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E1A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DB42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8390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1FD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19B5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E5139B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F48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D49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FDF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08B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A09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B01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1037693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EDF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F75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D151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BE92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16A4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844E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C1716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CD52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156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7E58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31C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5C76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5D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DF16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B48E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DCA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01FA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BA8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DDF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636A4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ABA728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12FD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6BC1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BF43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58F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504C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A82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C936232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C78F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112A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95933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CA8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FC1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51FE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A3ACD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AF18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1A2D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4FD15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1DDC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D3C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24EA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557F3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DEE9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ADFAE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E3C0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13A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699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762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8A2C20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2CD6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2AB04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A1CE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F323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3B9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9BA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9B4A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ABA2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4065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41CD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4300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448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841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46DB1F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398C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940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FE9F3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EB7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0B9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6295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194461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25B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F659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08BDD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81A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DDE1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0DC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DBAF5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0FBF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E8A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86FB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937B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529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114D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F8866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384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E730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6E74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1B6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6DD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13F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05E40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BF81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C917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67B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FF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657D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F22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31D25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D702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83F71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AC219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D36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81B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3B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AE1055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2EC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7C7F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2DA5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241D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C767D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DA54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40C852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96754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1E18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8FB2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1B6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9249B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268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2FDCDB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5DBA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BB8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CB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56B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6B75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B586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7029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A621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20E5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3B8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40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3980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C54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50590F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B78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7426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627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80E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9502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5DC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272D32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758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561D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284E1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81E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CFDCBE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42DE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876568" w:rsidRPr="007F474B" w14:paraId="688523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C961B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6717" w14:textId="77777777" w:rsidR="00876568" w:rsidRPr="00876568" w:rsidRDefault="00876568" w:rsidP="00876568">
            <w:pPr>
              <w:spacing w:after="0"/>
              <w:rPr>
                <w:rFonts w:ascii="Calibri" w:hAnsi="Calibri" w:cs="Calibri"/>
                <w:color w:val="000000"/>
                <w:sz w:val="20"/>
                <w:szCs w:val="22"/>
                <w:lang w:eastAsia="cs-CZ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Request for a history of B measurements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AE308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45F2F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24472B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B2633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876568" w:rsidRPr="007F474B" w14:paraId="6D3E46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AB2A8F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A67B" w14:textId="77777777" w:rsidR="00876568" w:rsidRPr="00876568" w:rsidRDefault="00876568" w:rsidP="00876568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Error in the request for B measurement history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BCA86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F54AAC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9A14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9B2D4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876568" w:rsidRPr="007F474B" w14:paraId="5510E4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1EEF80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6C983" w14:textId="77777777" w:rsidR="00876568" w:rsidRPr="00876568" w:rsidRDefault="00876568" w:rsidP="00876568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B measurement history for B measurement history for max.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FD4910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88D36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7E030A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74437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:rsidDel="004D03C3" w14:paraId="4754C591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6DA876" w14:textId="1A7FE3C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5E46A44" w14:textId="37525137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CDA3C6" w14:textId="6196799F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09A14" w14:textId="34C89F54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F3BF1F" w14:textId="0F9527F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F7B12C" w14:textId="682B0F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4317C21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50545E" w14:textId="56FA2EF1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C15F92" w14:textId="56E7B58E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7C35D3" w14:textId="6BA9658C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9B047" w14:textId="62559A7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C585B" w14:textId="0913E4A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65640" w14:textId="5B37CC8F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52A0F5D7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E37F5E" w14:textId="06AF67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9A01AE" w14:textId="121E07DA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3F4375" w14:textId="72D363CC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0BB1C6" w14:textId="535D0847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FE3B4" w14:textId="33136E5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BF4402" w14:textId="0B7C3A8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2280CC4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4724D" w14:textId="37DDEE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861E3D8" w14:textId="580F1F49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6E9049" w14:textId="0563C280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230E9" w14:textId="69665520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B462A" w14:textId="15DCA6FC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FAC46" w14:textId="4CFEDCC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7BA10A58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C586ECE" w14:textId="68687FDA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FDCBEE" w14:textId="77777777" w:rsidR="00AA2659" w:rsidRPr="001E1CF6" w:rsidRDefault="00AA2659" w:rsidP="00AA2659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179FD591" w14:textId="228514FF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D0D18C" w14:textId="538BD708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3D8B4" w14:textId="549D9CE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D39FF" w14:textId="3D9916CB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6C5DB" w14:textId="350C518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57D57780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D5C12" w14:textId="34A04B1C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41EF03" w14:textId="046E4B51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7B2314" w14:textId="44B7FA61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FD79B4" w14:textId="7D2550CA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2B427" w14:textId="1B994B7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5F3C4" w14:textId="62F11E9F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114B7BE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AC068" w14:textId="5730A66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04116D" w14:textId="006CCC29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4C8D" w14:textId="50614CF7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EA1C7" w14:textId="19311082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611FFE" w14:textId="0A52FA8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51ECD" w14:textId="2C61184E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288D8A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07FA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F6A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87FED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970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9EC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380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050A535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F9D1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FA7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8986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9AA8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000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3C2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1C7950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B0C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8EBF3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B84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8D0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7416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481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1E1CF6" w14:paraId="37FFA69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06E716" w14:textId="58653B18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C2CA1" w14:textId="18D2DCE1" w:rsidR="004D03C3" w:rsidRPr="001E1CF6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8FD11" w14:textId="45C1EBC5" w:rsidR="004D03C3" w:rsidRPr="001E1CF6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017AA0" w14:textId="1034FD34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A12F0" w14:textId="3515E13D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52740" w14:textId="1D6238DC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WAS (IDA)</w:t>
            </w:r>
          </w:p>
        </w:tc>
      </w:tr>
      <w:tr w:rsidR="004D03C3" w:rsidRPr="007F474B" w14:paraId="1FD29A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02B6D8" w14:textId="3D30D8F8" w:rsidR="004D03C3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2D5483" w14:textId="6ED4E1EB" w:rsidR="004D03C3" w:rsidRPr="00651B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FE979" w14:textId="3DE2FC9E" w:rsidR="004D03C3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CB686" w14:textId="4802126A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31E47" w14:textId="12893E42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5D5D57" w14:textId="362623F9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4D87C3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855E" w14:textId="01E8E4F3" w:rsidR="004D03C3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32245" w14:textId="3DD4DFA5" w:rsidR="004D03C3" w:rsidRPr="007F47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86709B" w14:textId="313AE68A" w:rsidR="004D03C3" w:rsidRPr="007F47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9AC559" w14:textId="3BAB0E7B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1B569" w14:textId="53AF812D" w:rsidR="004D03C3" w:rsidRDefault="004D03C3" w:rsidP="004D03C3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93AF6" w14:textId="2CA74550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59428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35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7CB6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725D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C844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A7F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3446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2C7CB2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CFB53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896D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6F79F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7CE7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90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EE4F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66821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B5C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6C9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91BF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7778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45D8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5A4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763B1C29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E3530C" w14:textId="1EB1D78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5B79E" w14:textId="2E05D01F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21473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273069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8DB3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E1010" w14:textId="14B26538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4D03C3" w:rsidRPr="007F474B" w14:paraId="18BD103F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B455BE" w14:textId="44A1DE2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4A35D0" w14:textId="24C8DDEE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FF3399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B2F8E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C0C2F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C70B8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6FA36786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50CB7" w14:textId="49B0098E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59B6D" w14:textId="69A2022E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08815C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577B50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22A48D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F6BB2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951BD6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593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5309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25FF4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77DE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113D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405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148E535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D367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7F903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CC09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EF83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42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316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452DC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1F48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A38B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D88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5B81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991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522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18C8AAC2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C50FCB" w14:textId="0045E98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B9C91" w14:textId="5B9E2435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21487" w14:textId="77777777" w:rsidR="004D03C3" w:rsidRPr="009C0C25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A858A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1DAC6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29707" w14:textId="11F2FE7B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4D03C3" w:rsidRPr="007F474B" w14:paraId="2C974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4B8554" w14:textId="44E7181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6D1D7" w14:textId="1A2A0F63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CF547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8A8C4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3406FD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CDC2C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0D564867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1FC1D" w14:textId="349F2EA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1B9F4" w14:textId="1979CCDD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27A22E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57EB3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A778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7B84E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362DA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704B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6B1E8" w14:textId="691C171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E3C36A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C5A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7D1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FFFB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0451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62E04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435C6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3D06B5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70A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A36D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6E24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2810EAC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BE5269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C4397" w14:textId="148C04AE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69A93C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312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013EA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E369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086FF0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0B259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ECBA8" w14:textId="5A9C4912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7BAC8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60D2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705426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8F30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6901CC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57A431" w14:textId="77777777" w:rsidR="00FD53FC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C45E" w14:textId="38AC2AC8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741874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AC67F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FDE45C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E586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36B54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EA83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CD1E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1C47A1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F48FC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BB5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4C0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832CDE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E3924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6F724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FE86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02C2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E227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47F41" w14:textId="683748EE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278EE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32431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02186" w14:textId="77777777" w:rsidR="00A21A71" w:rsidRPr="00F65D67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F2F497" w14:textId="77777777" w:rsidR="00A21A71" w:rsidRPr="00F65D67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DEF58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F3B612" w14:textId="2BF5CD92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F65D67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9CA5BC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544E82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F14A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FEAE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74460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EB8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CF22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240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A21A71" w:rsidRPr="007F474B" w14:paraId="735B705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8BE1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3A04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081C2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D01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C2802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E7816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F769D10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4C28F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A8D4F8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FF12F2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86BA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D0875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A2914" w14:textId="77777777" w:rsidR="00A21A71" w:rsidRDefault="00A21A71" w:rsidP="00A21A71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7F2881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75D7378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43C8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2554B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EE0B5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F5E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68642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2984C5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5C5B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7A3E90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EF25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6450F2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21D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A3F380" w14:textId="10A079FF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C122AF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2AB6BC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997D9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343A3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69BF5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9D4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2566ED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EA7C3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3E8B7D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533E97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lastRenderedPageBreak/>
              <w:t>938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4D34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7AA3B4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6F52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588F7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3E8EB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DDC8B9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64FF42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A130C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9767F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3BA0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595B5" w14:textId="7774F85C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D2CCD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6C3F8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E4E96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A75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F3BDD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864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0D0C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2E8A5" w14:textId="5D68E19F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0147A25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2047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F310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B8C42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A6B4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366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7979E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CDE6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2C89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E4F6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7CB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293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118447" w14:textId="1BA488E0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4C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21335" w14:paraId="093D2F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EF3573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25EEF" w14:textId="305E12B5" w:rsidR="00A21A71" w:rsidRPr="00721335" w:rsidRDefault="00AA00A0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A21A7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A21A7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60CEB6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E71ECB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2332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3F9A5" w14:textId="1223B35F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 w:rsidR="007D216E">
              <w:rPr>
                <w:sz w:val="20"/>
                <w:szCs w:val="20"/>
                <w:lang w:eastAsia="cs-CZ"/>
              </w:rPr>
              <w:t>DT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21335" w14:paraId="584891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32EE6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AE4B3" w14:textId="0006815D" w:rsidR="00A21A71" w:rsidRPr="00721335" w:rsidRDefault="00AA00A0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A21A7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F49B3D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468DE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81AA4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2C125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21335" w14:paraId="5910389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0DDB0E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99EC5" w14:textId="0DD7F141" w:rsidR="00A21A71" w:rsidRPr="00721335" w:rsidRDefault="006F19C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CE0FB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FFC8EF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CC6B2A" w14:textId="7EA50D9D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380B24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D216E" w:rsidRPr="00721335" w14:paraId="7404545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7D57DA" w14:textId="264CA16A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007FC" w14:textId="37EE2A9B" w:rsidR="007D216E" w:rsidRPr="00721335" w:rsidRDefault="00AA00A0" w:rsidP="005E292E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D216E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D216E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F1474" w14:textId="77777777" w:rsidR="007D216E" w:rsidRPr="009C0C2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0920A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F52B1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E4079A" w14:textId="297A520B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D216E" w:rsidRPr="00721335" w14:paraId="5BEA74AC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25878B" w14:textId="71043C32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DC0D3" w14:textId="44912ADD" w:rsidR="007D216E" w:rsidRPr="00721335" w:rsidRDefault="00AA00A0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D216E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5CFB" w14:textId="77777777" w:rsidR="007D216E" w:rsidRPr="0072133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AEC9D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E4C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FB2C97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D216E" w:rsidRPr="00721335" w14:paraId="1736FB61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21B92" w14:textId="7EB7EAA4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6DB5" w14:textId="2882E00E" w:rsidR="007D216E" w:rsidRPr="00721335" w:rsidRDefault="006F19CB" w:rsidP="005E292E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57F09" w14:textId="77777777" w:rsidR="007D216E" w:rsidRPr="0072133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B764A6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CE8D5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CF384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5D4216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581B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94B2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4CACB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4AD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E2D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54231E" w14:textId="1D08328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7B2938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2F8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0F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3E1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D91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AC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F31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ACB9F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491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0C936" w14:textId="5E872D7F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3E8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1CF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45402" w14:textId="02E953C8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78E5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14:paraId="73D6B7F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39504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89BDC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A025DB" w14:textId="4C3FCFAF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921B8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EF5D8A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8532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773EF7F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5D432C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E6B5F2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DEB8EA" w14:textId="470F56F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8C518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E0C9F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726F9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4DE0723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BCCDCC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2FF521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BF405" w14:textId="32887C9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2D0F3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ACF7E2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AE899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212C29D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8B83F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51C96F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A97E17" w14:textId="3920FA3C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71F3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60355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AB91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5BA6B2D8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4EA9B9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1FF05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10A01" w14:textId="412CA4E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9A221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ADADB2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D5A1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15CA8B92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7FE2F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F1244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7C6F3B" w14:textId="68BF8C08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C3EA9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0ACF75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C5B557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4EFA96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926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480A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997E82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71F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725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A841A" w14:textId="176C05BF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AA2659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0D7668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45B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D22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F185B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A338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41A8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A48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7DC8C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666F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8B5E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7EE4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E22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99458" w14:textId="26252703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8CE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55B592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58B1D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E6C0C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FA6FB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5C6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0A6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25C4A" w14:textId="7A566186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 (</w:t>
            </w:r>
            <w:r w:rsidR="00AA2659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50889AD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6FD15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D8145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92898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3EE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366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118F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1BBE7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930C1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lastRenderedPageBreak/>
              <w:t>966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C01F40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7BAA7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8B8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DFBED" w14:textId="5EE83DCD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169E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12C32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A31E47" w14:textId="77777777" w:rsidR="00A21A71" w:rsidRPr="008E1D2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D3AB9" w14:textId="77777777" w:rsidR="00A21A71" w:rsidRPr="008E1D2C" w:rsidRDefault="00A21A71" w:rsidP="00A21A71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29623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694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2EB3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76AA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1C5DB4F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38696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0EFDD6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CD050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0512D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76E318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2EEF4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04BAD0AD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B4947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711FE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A1804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803A7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11254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919AC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550F3725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433A0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D2C23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B2F83B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9CE2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962BB1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725BB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602DE3F2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379D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5AFBA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D35A1E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53226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D1C24E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816C2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1E51DA7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8EA21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D2AC5" w14:textId="1849B809" w:rsidR="00A21A71" w:rsidRPr="007F474B" w:rsidRDefault="00BE45B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E75F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4FAF7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0B26F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ED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AC09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6967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6420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F92E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3A7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A60E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33B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3ED6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90A1CD" w14:textId="77777777" w:rsidR="00A21A71" w:rsidRPr="008E1D2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C13F6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Oznámení změny přenosové kapacity na DT (hromadný mail)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B679B7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6847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9B74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A280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3F82A6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4E4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E1605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377C4">
              <w:rPr>
                <w:sz w:val="20"/>
                <w:szCs w:val="20"/>
                <w:lang w:eastAsia="cs-CZ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A0FB8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9FA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940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C0B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8B05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7FAC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04BB7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99715E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EFD8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066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FDDC2" w14:textId="2A9CB7F0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728923D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087D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17D7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15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15C4A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563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6C3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9B93C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F1CB9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D20D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82045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E545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25ED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F24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A21A71" w:rsidRPr="007F474B" w14:paraId="63B5BC8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4F53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4CAA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40F08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77F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FD9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113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BB0EF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DA3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D7651" w14:textId="77777777" w:rsidR="00A21A71" w:rsidRPr="00623BC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C10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B8A0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E0167D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BB37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CD41951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D9BF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0CF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23BC8">
              <w:rPr>
                <w:sz w:val="20"/>
                <w:szCs w:val="20"/>
                <w:lang w:eastAsia="cs-CZ"/>
              </w:rPr>
              <w:t>Oznámení o provedení sesouhlasení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9F4A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CA2F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F472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8E4F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96233" w:rsidRPr="007F474B" w14:paraId="311017E1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31F53B" w14:textId="041D6AD3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9D976" w14:textId="7797C72A" w:rsidR="00196233" w:rsidRPr="00623BC8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022C9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5576" w14:textId="14C07E09" w:rsidR="00196233" w:rsidRPr="007F474B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388A8" w14:textId="37AFE8C6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E4105" w14:textId="7281D509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E101D4" w14:textId="79D6A3B1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96233" w:rsidRPr="007F474B" w14:paraId="06A9EF87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67AC5" w14:textId="4056D2E7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0AD36" w14:textId="5DE5BEFC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11BBB2" w14:textId="669837DD" w:rsidR="00196233" w:rsidRDefault="00AA2659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A75A7" w14:textId="51DCA5EF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06748" w14:textId="18D69A3E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6DFF0" w14:textId="7BE7FCE2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96233" w:rsidRPr="007F474B" w14:paraId="17885628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F6E4C" w14:textId="645DFBB2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C7321A" w14:textId="048DBA3A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9D6C7" w14:textId="4C2DFF63" w:rsidR="00196233" w:rsidRDefault="00196233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116723" w14:textId="1BAB5B46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7133" w14:textId="17D94BE6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96FF1" w14:textId="06416444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96233" w:rsidRPr="007F474B" w14:paraId="062C7219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4F54FC" w14:textId="7221E16D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C1507" w14:textId="18D20338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F59FA" w14:textId="4BD22F1E" w:rsidR="00196233" w:rsidRDefault="00196233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B9AA5" w14:textId="59667F71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88914" w14:textId="4C340152" w:rsidR="00196233" w:rsidRPr="001468DA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F95A4" w14:textId="02237684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AA2659" w:rsidRPr="007F474B" w14:paraId="6E55E480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76C723" w14:textId="6C177220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26520" w14:textId="20E62EF5" w:rsidR="00AA2659" w:rsidRPr="00022C91" w:rsidRDefault="00AA2659" w:rsidP="00AA2659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E6D8B" w14:textId="785B2FB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D3D12" w14:textId="6D3ED809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0CB1A3" w14:textId="1B93E35B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76261" w14:textId="610AE6C7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AA2659" w:rsidRPr="007F474B" w14:paraId="050EA7AA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78E03B" w14:textId="2BA80432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3EEEF5" w14:textId="3BBDF1D8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61F756" w14:textId="110B89BA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A58EA" w14:textId="773BDD18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1C519" w14:textId="4E9DCCF1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C343D8" w14:textId="16CC10B2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14:paraId="00C00C91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F8C7C" w14:textId="38C04246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D328A" w14:textId="38A4D155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8822B" w14:textId="38FE8494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A681A4" w14:textId="4038725C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83822" w14:textId="50881115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E5C1A" w14:textId="0F042E6B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2FDC0681" w14:textId="77777777" w:rsidR="007F474B" w:rsidRPr="007F474B" w:rsidRDefault="007F474B" w:rsidP="007F474B"/>
    <w:p w14:paraId="26F240AE" w14:textId="77777777" w:rsidR="00330453" w:rsidRDefault="00330453" w:rsidP="00330453"/>
    <w:p w14:paraId="36A8276E" w14:textId="77777777" w:rsidR="00AA6FAE" w:rsidRDefault="00AA6FAE" w:rsidP="00AA6FAE">
      <w:pPr>
        <w:pStyle w:val="Nadpis5"/>
      </w:pPr>
      <w:r>
        <w:lastRenderedPageBreak/>
        <w:t xml:space="preserve">Tabulka Přehledu </w:t>
      </w:r>
      <w:r w:rsidR="00B966A8">
        <w:t xml:space="preserve">přípustných </w:t>
      </w:r>
      <w:r>
        <w:t>formátů zpráv</w:t>
      </w:r>
    </w:p>
    <w:p w14:paraId="6BFD8717" w14:textId="77777777" w:rsidR="00530719" w:rsidRDefault="00582341">
      <w:r>
        <w:t>U každého druhu zprávy je určeno, v jakém formátu může být do systému CS OTE zasílán resp. zasílán ze systému CS OTE na účastníka. Přehled přípustných formátů je uveden níže.</w:t>
      </w:r>
    </w:p>
    <w:p w14:paraId="78347F47" w14:textId="77777777" w:rsidR="00582341" w:rsidRDefault="00582341"/>
    <w:tbl>
      <w:tblPr>
        <w:tblW w:w="9180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630"/>
        <w:gridCol w:w="540"/>
        <w:gridCol w:w="1350"/>
        <w:gridCol w:w="900"/>
        <w:gridCol w:w="720"/>
      </w:tblGrid>
      <w:tr w:rsidR="00582341" w:rsidRPr="007F474B" w14:paraId="263A62F5" w14:textId="77777777" w:rsidTr="006C15B3">
        <w:trPr>
          <w:trHeight w:val="970"/>
        </w:trPr>
        <w:tc>
          <w:tcPr>
            <w:tcW w:w="1080" w:type="dxa"/>
            <w:shd w:val="clear" w:color="auto" w:fill="FFFF99"/>
            <w:noWrap/>
            <w:vAlign w:val="center"/>
          </w:tcPr>
          <w:p w14:paraId="1103C5CD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2430" w:type="dxa"/>
            <w:shd w:val="clear" w:color="auto" w:fill="FFFF99"/>
            <w:vAlign w:val="center"/>
          </w:tcPr>
          <w:p w14:paraId="58C7F874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530" w:type="dxa"/>
            <w:shd w:val="clear" w:color="auto" w:fill="FFFF99"/>
            <w:vAlign w:val="center"/>
          </w:tcPr>
          <w:p w14:paraId="0A934FB6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630" w:type="dxa"/>
            <w:shd w:val="clear" w:color="auto" w:fill="FFFF99"/>
            <w:noWrap/>
            <w:vAlign w:val="center"/>
          </w:tcPr>
          <w:p w14:paraId="5065BD3A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XML</w:t>
            </w:r>
          </w:p>
        </w:tc>
        <w:tc>
          <w:tcPr>
            <w:tcW w:w="540" w:type="dxa"/>
            <w:shd w:val="clear" w:color="auto" w:fill="FFFF99"/>
            <w:vAlign w:val="center"/>
          </w:tcPr>
          <w:p w14:paraId="6A19382E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EDI</w:t>
            </w:r>
          </w:p>
        </w:tc>
        <w:tc>
          <w:tcPr>
            <w:tcW w:w="1350" w:type="dxa"/>
            <w:shd w:val="clear" w:color="auto" w:fill="FFFF99"/>
            <w:vAlign w:val="center"/>
          </w:tcPr>
          <w:p w14:paraId="648D1BF1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TXT (pouze SMTP, nešifrované)</w:t>
            </w:r>
          </w:p>
        </w:tc>
        <w:tc>
          <w:tcPr>
            <w:tcW w:w="900" w:type="dxa"/>
            <w:shd w:val="clear" w:color="auto" w:fill="FFFF99"/>
            <w:vAlign w:val="center"/>
          </w:tcPr>
          <w:p w14:paraId="1475E796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PDF/ HTML/RTF (pouze SMTP)</w:t>
            </w:r>
          </w:p>
        </w:tc>
        <w:tc>
          <w:tcPr>
            <w:tcW w:w="720" w:type="dxa"/>
            <w:shd w:val="clear" w:color="auto" w:fill="FFFF99"/>
            <w:vAlign w:val="center"/>
          </w:tcPr>
          <w:p w14:paraId="0A4222B6" w14:textId="77777777" w:rsidR="00582341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582341" w:rsidRPr="007F474B" w14:paraId="2F52F72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F30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2430" w:type="dxa"/>
            <w:vAlign w:val="bottom"/>
          </w:tcPr>
          <w:p w14:paraId="0E2232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5103D7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B612C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28C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90691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126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835B5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C073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CDFC2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2430" w:type="dxa"/>
            <w:vAlign w:val="bottom"/>
          </w:tcPr>
          <w:p w14:paraId="4F42BD1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4E5D3FB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6370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D28C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F5EC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44AE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EDB8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6E45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27D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2430" w:type="dxa"/>
            <w:vAlign w:val="bottom"/>
          </w:tcPr>
          <w:p w14:paraId="22D651C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530" w:type="dxa"/>
            <w:vAlign w:val="center"/>
          </w:tcPr>
          <w:p w14:paraId="130C5A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0BAD5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05F8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19AB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D4FE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3FE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37F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827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2430" w:type="dxa"/>
            <w:vAlign w:val="bottom"/>
          </w:tcPr>
          <w:p w14:paraId="1FA64B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530" w:type="dxa"/>
            <w:vAlign w:val="center"/>
          </w:tcPr>
          <w:p w14:paraId="499BE02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BF37C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EFD1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93749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0EF4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35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765041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144B075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2430" w:type="dxa"/>
            <w:vAlign w:val="bottom"/>
          </w:tcPr>
          <w:p w14:paraId="233250EC" w14:textId="77777777" w:rsidR="005F08F9" w:rsidRPr="007F474B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530" w:type="dxa"/>
            <w:vAlign w:val="center"/>
          </w:tcPr>
          <w:p w14:paraId="5C572E19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790500C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5BA378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549AF48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A3D940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D24FE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74458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FDDBF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2430" w:type="dxa"/>
            <w:vAlign w:val="bottom"/>
          </w:tcPr>
          <w:p w14:paraId="790C9C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530" w:type="dxa"/>
            <w:vAlign w:val="center"/>
          </w:tcPr>
          <w:p w14:paraId="73E0FDE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978D8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292E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EC1D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2869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7242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93CD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D9B46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2430" w:type="dxa"/>
            <w:vAlign w:val="bottom"/>
          </w:tcPr>
          <w:p w14:paraId="08E1C2D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530" w:type="dxa"/>
            <w:vAlign w:val="center"/>
          </w:tcPr>
          <w:p w14:paraId="57FB71B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4455B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DDED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6DB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4FCE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A8B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0726B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82DCC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2430" w:type="dxa"/>
            <w:vAlign w:val="bottom"/>
          </w:tcPr>
          <w:p w14:paraId="501B92A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530" w:type="dxa"/>
            <w:vAlign w:val="center"/>
          </w:tcPr>
          <w:p w14:paraId="4CD6532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1FA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298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280B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4A57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04A3A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51669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652D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2430" w:type="dxa"/>
            <w:vAlign w:val="bottom"/>
          </w:tcPr>
          <w:p w14:paraId="7694F3B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530" w:type="dxa"/>
            <w:vAlign w:val="center"/>
          </w:tcPr>
          <w:p w14:paraId="4B57DA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45E95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A61E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E2BD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80A8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1D34D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4A4EE9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7D8A9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2430" w:type="dxa"/>
            <w:vAlign w:val="bottom"/>
          </w:tcPr>
          <w:p w14:paraId="1DEDA7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530" w:type="dxa"/>
            <w:vAlign w:val="center"/>
          </w:tcPr>
          <w:p w14:paraId="413E933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8A317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3CBB8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69EB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8D3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6123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B47A08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61E4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2430" w:type="dxa"/>
            <w:vAlign w:val="bottom"/>
          </w:tcPr>
          <w:p w14:paraId="3475E43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530" w:type="dxa"/>
            <w:vAlign w:val="center"/>
          </w:tcPr>
          <w:p w14:paraId="29C00B1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770C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D3340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4456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2BB4F8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E6B20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84D942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E68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2430" w:type="dxa"/>
            <w:vAlign w:val="bottom"/>
          </w:tcPr>
          <w:p w14:paraId="791237E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530" w:type="dxa"/>
            <w:vAlign w:val="center"/>
          </w:tcPr>
          <w:p w14:paraId="4AF6A45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0B127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CF50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4CEA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DD0F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9E7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B8DD89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3910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2430" w:type="dxa"/>
            <w:vAlign w:val="bottom"/>
          </w:tcPr>
          <w:p w14:paraId="0F486AF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530" w:type="dxa"/>
            <w:vAlign w:val="center"/>
          </w:tcPr>
          <w:p w14:paraId="683D460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1B527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8B8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ED9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EDD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67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0C894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BBBD9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2430" w:type="dxa"/>
            <w:vAlign w:val="bottom"/>
          </w:tcPr>
          <w:p w14:paraId="10A1395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530" w:type="dxa"/>
            <w:vAlign w:val="center"/>
          </w:tcPr>
          <w:p w14:paraId="1422955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DC78A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1D6D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F9A2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DCEF8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1DFEF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9B0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9F54F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2430" w:type="dxa"/>
            <w:vAlign w:val="bottom"/>
          </w:tcPr>
          <w:p w14:paraId="63066E1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530" w:type="dxa"/>
            <w:vAlign w:val="center"/>
          </w:tcPr>
          <w:p w14:paraId="08BA2BC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2ED0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01C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9BE9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6AEC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F3D0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9CAC8F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5628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2430" w:type="dxa"/>
            <w:vAlign w:val="bottom"/>
          </w:tcPr>
          <w:p w14:paraId="335CA8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530" w:type="dxa"/>
            <w:vAlign w:val="center"/>
          </w:tcPr>
          <w:p w14:paraId="04BD81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51C0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50F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12360A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E3FDE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46A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DEAEFC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8D4D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2430" w:type="dxa"/>
            <w:vAlign w:val="bottom"/>
          </w:tcPr>
          <w:p w14:paraId="4EF369E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530" w:type="dxa"/>
            <w:vAlign w:val="center"/>
          </w:tcPr>
          <w:p w14:paraId="6B3246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2B9A5A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14B1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F370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38B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7685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543FD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FEC0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2430" w:type="dxa"/>
            <w:vAlign w:val="bottom"/>
          </w:tcPr>
          <w:p w14:paraId="702322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530" w:type="dxa"/>
            <w:vAlign w:val="center"/>
          </w:tcPr>
          <w:p w14:paraId="0EF84F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67200C6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8866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2DE32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F78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090C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0F8EE7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55B6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2430" w:type="dxa"/>
            <w:vAlign w:val="bottom"/>
          </w:tcPr>
          <w:p w14:paraId="4F358B0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530" w:type="dxa"/>
            <w:vAlign w:val="center"/>
          </w:tcPr>
          <w:p w14:paraId="54236CE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E14A5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17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A81A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1B82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6955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40B51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8E120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2430" w:type="dxa"/>
            <w:vAlign w:val="bottom"/>
          </w:tcPr>
          <w:p w14:paraId="1F9A3D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7B3FB0A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56A23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EB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820D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55DE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387D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AC3DDC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7003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126</w:t>
            </w:r>
          </w:p>
        </w:tc>
        <w:tc>
          <w:tcPr>
            <w:tcW w:w="2430" w:type="dxa"/>
            <w:vAlign w:val="bottom"/>
          </w:tcPr>
          <w:p w14:paraId="6738BA0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645CF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F3CE2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CE4E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A421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F1D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0ED9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25B95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1F3A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2430" w:type="dxa"/>
            <w:vAlign w:val="bottom"/>
          </w:tcPr>
          <w:p w14:paraId="1421EC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530" w:type="dxa"/>
            <w:vAlign w:val="center"/>
          </w:tcPr>
          <w:p w14:paraId="747EB2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630" w:type="dxa"/>
            <w:noWrap/>
            <w:vAlign w:val="center"/>
          </w:tcPr>
          <w:p w14:paraId="3B89271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ACFE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8D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F245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5C98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1A7AF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8AD0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2430" w:type="dxa"/>
            <w:vAlign w:val="bottom"/>
          </w:tcPr>
          <w:p w14:paraId="2E5ECB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530" w:type="dxa"/>
            <w:vAlign w:val="center"/>
          </w:tcPr>
          <w:p w14:paraId="05AF7E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4170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13F0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EB6A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6A07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B0D6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9CD4F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2ECA0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2430" w:type="dxa"/>
            <w:vAlign w:val="bottom"/>
          </w:tcPr>
          <w:p w14:paraId="0ACFE3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530" w:type="dxa"/>
            <w:vAlign w:val="center"/>
          </w:tcPr>
          <w:p w14:paraId="644735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AEDB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D05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D5E8D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61F5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25BB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3A825D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A356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2430" w:type="dxa"/>
            <w:vAlign w:val="bottom"/>
          </w:tcPr>
          <w:p w14:paraId="1238A5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530" w:type="dxa"/>
            <w:vAlign w:val="center"/>
          </w:tcPr>
          <w:p w14:paraId="2243B7F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AF46FC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709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131B7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4EA0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6E7C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5DAFA2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C12E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2430" w:type="dxa"/>
            <w:vAlign w:val="bottom"/>
          </w:tcPr>
          <w:p w14:paraId="7228A72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530" w:type="dxa"/>
            <w:vAlign w:val="center"/>
          </w:tcPr>
          <w:p w14:paraId="1CA214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0F0EB2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79AD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056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D324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1CA4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F8F93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CBB66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2430" w:type="dxa"/>
            <w:vAlign w:val="bottom"/>
          </w:tcPr>
          <w:p w14:paraId="3C5D451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530" w:type="dxa"/>
            <w:vAlign w:val="center"/>
          </w:tcPr>
          <w:p w14:paraId="613087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DC94FE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AE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44C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E9FE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DA5B9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997B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7C82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2430" w:type="dxa"/>
            <w:vAlign w:val="bottom"/>
          </w:tcPr>
          <w:p w14:paraId="6EB690F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530" w:type="dxa"/>
            <w:vAlign w:val="center"/>
          </w:tcPr>
          <w:p w14:paraId="6CE329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1C72C1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F30B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12E0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34EE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AD90D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6D7D25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19C0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2430" w:type="dxa"/>
            <w:vAlign w:val="bottom"/>
          </w:tcPr>
          <w:p w14:paraId="0205888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530" w:type="dxa"/>
            <w:vAlign w:val="center"/>
          </w:tcPr>
          <w:p w14:paraId="2953950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68852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3BC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1495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BC1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CE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10021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ACE7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2430" w:type="dxa"/>
            <w:vAlign w:val="bottom"/>
          </w:tcPr>
          <w:p w14:paraId="643878E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530" w:type="dxa"/>
            <w:vAlign w:val="center"/>
          </w:tcPr>
          <w:p w14:paraId="65820F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9991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6D84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72A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2E08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FA2F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04A0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2331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2430" w:type="dxa"/>
            <w:vAlign w:val="bottom"/>
          </w:tcPr>
          <w:p w14:paraId="5A2768D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530" w:type="dxa"/>
            <w:vAlign w:val="center"/>
          </w:tcPr>
          <w:p w14:paraId="34EE8C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90D66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57E07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EC20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A863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0140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5B0EB8C7" w14:textId="77777777" w:rsidTr="0016739D">
        <w:trPr>
          <w:trHeight w:val="510"/>
        </w:trPr>
        <w:tc>
          <w:tcPr>
            <w:tcW w:w="1080" w:type="dxa"/>
            <w:noWrap/>
            <w:vAlign w:val="center"/>
          </w:tcPr>
          <w:p w14:paraId="099F68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2430" w:type="dxa"/>
            <w:vAlign w:val="center"/>
          </w:tcPr>
          <w:p w14:paraId="43661DD8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Požadavek na pozastavení procesu změny dodavatele</w:t>
            </w:r>
          </w:p>
        </w:tc>
        <w:tc>
          <w:tcPr>
            <w:tcW w:w="1530" w:type="dxa"/>
            <w:vAlign w:val="center"/>
          </w:tcPr>
          <w:p w14:paraId="3F93D0B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4BBEAB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8DC6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9B43E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89373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17C5D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D5707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D390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2430" w:type="dxa"/>
            <w:vAlign w:val="bottom"/>
          </w:tcPr>
          <w:p w14:paraId="754CC95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530" w:type="dxa"/>
            <w:vAlign w:val="center"/>
          </w:tcPr>
          <w:p w14:paraId="1DD494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F4180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F657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827B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C4F8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D6D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33FB5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4775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2430" w:type="dxa"/>
            <w:vAlign w:val="bottom"/>
          </w:tcPr>
          <w:p w14:paraId="036E7A9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0615B0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1EDFE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4A32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800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ABC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AB4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AA19CA2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F3D3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2430" w:type="dxa"/>
            <w:vAlign w:val="bottom"/>
          </w:tcPr>
          <w:p w14:paraId="49A6F510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5144A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676C78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D160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AB1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DA6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066D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FE5DD4C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5502D41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144</w:t>
            </w:r>
          </w:p>
        </w:tc>
        <w:tc>
          <w:tcPr>
            <w:tcW w:w="2430" w:type="dxa"/>
            <w:vAlign w:val="center"/>
          </w:tcPr>
          <w:p w14:paraId="6890072B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</w:tc>
        <w:tc>
          <w:tcPr>
            <w:tcW w:w="1530" w:type="dxa"/>
            <w:vAlign w:val="center"/>
          </w:tcPr>
          <w:p w14:paraId="786FE405" w14:textId="77777777" w:rsidR="001061DF" w:rsidRPr="007F474B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8B872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BEBC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22308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AD6E9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8306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9A2A9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678C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2430" w:type="dxa"/>
            <w:vAlign w:val="bottom"/>
          </w:tcPr>
          <w:p w14:paraId="5F83B1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530" w:type="dxa"/>
            <w:vAlign w:val="center"/>
          </w:tcPr>
          <w:p w14:paraId="5A2E1B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5DEC4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4A51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0EC9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67A5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51BB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E19B8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56028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2430" w:type="dxa"/>
            <w:vAlign w:val="bottom"/>
          </w:tcPr>
          <w:p w14:paraId="550C69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530" w:type="dxa"/>
            <w:vAlign w:val="center"/>
          </w:tcPr>
          <w:p w14:paraId="583804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0BDB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DE1EF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57B7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28E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DA90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E9D82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51940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2430" w:type="dxa"/>
            <w:vAlign w:val="bottom"/>
          </w:tcPr>
          <w:p w14:paraId="24CE09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530" w:type="dxa"/>
            <w:vAlign w:val="center"/>
          </w:tcPr>
          <w:p w14:paraId="0F5EFB5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DC64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FB5D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E1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7CF0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176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CEE2195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20168E1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2430" w:type="dxa"/>
            <w:noWrap/>
            <w:vAlign w:val="center"/>
          </w:tcPr>
          <w:p w14:paraId="1C56B39F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530" w:type="dxa"/>
            <w:vAlign w:val="center"/>
          </w:tcPr>
          <w:p w14:paraId="4535A05F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5562C8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F75D4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C37BD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F7390C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5F86AED6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2F27807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668B22CC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2430" w:type="dxa"/>
            <w:noWrap/>
            <w:vAlign w:val="center"/>
          </w:tcPr>
          <w:p w14:paraId="02C2EBDE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530" w:type="dxa"/>
            <w:vAlign w:val="center"/>
          </w:tcPr>
          <w:p w14:paraId="0ADF4B84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60AC5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C08EF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87C1E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DFE74C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5D40C8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X</w:t>
            </w:r>
          </w:p>
        </w:tc>
      </w:tr>
      <w:tr w:rsidR="001061DF" w:rsidRPr="007F474B" w14:paraId="543CA0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F39995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157</w:t>
            </w:r>
          </w:p>
        </w:tc>
        <w:tc>
          <w:tcPr>
            <w:tcW w:w="2430" w:type="dxa"/>
            <w:noWrap/>
            <w:vAlign w:val="bottom"/>
          </w:tcPr>
          <w:p w14:paraId="2E57B854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přijetí/odmítnutí zprávy s potvrzením souhlasu zákazníka se změnou dodavatele </w:t>
            </w:r>
          </w:p>
        </w:tc>
        <w:tc>
          <w:tcPr>
            <w:tcW w:w="1530" w:type="dxa"/>
            <w:vAlign w:val="center"/>
          </w:tcPr>
          <w:p w14:paraId="76474820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A6FD1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494DB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37ACA4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6E1C5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9704CBC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1061DF" w:rsidRPr="007F474B" w14:paraId="40B4EA8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4D46E02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2430" w:type="dxa"/>
            <w:noWrap/>
            <w:vAlign w:val="bottom"/>
          </w:tcPr>
          <w:p w14:paraId="548D1C6A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potvrzení souhlasu zákazníka se změnou dodavatele </w:t>
            </w:r>
          </w:p>
        </w:tc>
        <w:tc>
          <w:tcPr>
            <w:tcW w:w="1530" w:type="dxa"/>
            <w:vAlign w:val="center"/>
          </w:tcPr>
          <w:p w14:paraId="4487F89B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F5933F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2A720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654956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FBB5D6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01FC221A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77BFC0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9627E4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2430" w:type="dxa"/>
            <w:noWrap/>
            <w:vAlign w:val="bottom"/>
          </w:tcPr>
          <w:p w14:paraId="5685476B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530" w:type="dxa"/>
            <w:vAlign w:val="center"/>
          </w:tcPr>
          <w:p w14:paraId="5211BBCC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D5E5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77512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148B64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8583A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461890E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582341" w:rsidRPr="007F474B" w14:paraId="224B92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8194E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2430" w:type="dxa"/>
            <w:noWrap/>
            <w:vAlign w:val="bottom"/>
          </w:tcPr>
          <w:p w14:paraId="483955E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530" w:type="dxa"/>
            <w:vAlign w:val="center"/>
          </w:tcPr>
          <w:p w14:paraId="5AA05FEB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8CA9A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54C8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95160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79EAA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2BA45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5A050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360DB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2430" w:type="dxa"/>
            <w:noWrap/>
            <w:vAlign w:val="bottom"/>
          </w:tcPr>
          <w:p w14:paraId="5CB82FD7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530" w:type="dxa"/>
            <w:vAlign w:val="center"/>
          </w:tcPr>
          <w:p w14:paraId="21104491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82333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68C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D39E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C2DBFC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7E2B9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DA3B7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80F0D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2430" w:type="dxa"/>
            <w:noWrap/>
            <w:vAlign w:val="bottom"/>
          </w:tcPr>
          <w:p w14:paraId="27A2FF74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332EDF35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5C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CBA4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829B8B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960AF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2FC66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071C29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F29632F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2430" w:type="dxa"/>
            <w:noWrap/>
            <w:vAlign w:val="bottom"/>
          </w:tcPr>
          <w:p w14:paraId="61CED91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76A369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BD41C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906F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1106B8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3B763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21C3A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F65B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43462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2430" w:type="dxa"/>
            <w:noWrap/>
            <w:vAlign w:val="bottom"/>
          </w:tcPr>
          <w:p w14:paraId="5AE6B5C2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FD7C14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1EDB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DB3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5C2F5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91507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7A0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5F6F755D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BD70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32BF0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2430" w:type="dxa"/>
            <w:noWrap/>
            <w:vAlign w:val="bottom"/>
          </w:tcPr>
          <w:p w14:paraId="77A9FD7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530" w:type="dxa"/>
            <w:vAlign w:val="center"/>
          </w:tcPr>
          <w:p w14:paraId="4F6D6F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45402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F618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113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BF5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0D9F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89337A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A07F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2430" w:type="dxa"/>
            <w:vAlign w:val="bottom"/>
          </w:tcPr>
          <w:p w14:paraId="6C35B26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530" w:type="dxa"/>
            <w:vAlign w:val="center"/>
          </w:tcPr>
          <w:p w14:paraId="63097C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DF709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411EF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4E14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697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28F6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204C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2C9E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2430" w:type="dxa"/>
            <w:vAlign w:val="bottom"/>
          </w:tcPr>
          <w:p w14:paraId="0806728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530" w:type="dxa"/>
            <w:vAlign w:val="center"/>
          </w:tcPr>
          <w:p w14:paraId="7A6367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28E17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2DD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D2F2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AE32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CD96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6891C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2F7C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2430" w:type="dxa"/>
            <w:vAlign w:val="bottom"/>
          </w:tcPr>
          <w:p w14:paraId="14C69DDA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80324">
              <w:rPr>
                <w:sz w:val="20"/>
                <w:szCs w:val="20"/>
                <w:lang w:eastAsia="cs-CZ"/>
              </w:rPr>
              <w:t>Požadavek na zaslání plánovaných dat</w:t>
            </w:r>
          </w:p>
        </w:tc>
        <w:tc>
          <w:tcPr>
            <w:tcW w:w="1530" w:type="dxa"/>
            <w:vAlign w:val="center"/>
          </w:tcPr>
          <w:p w14:paraId="22A265A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B2266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C8C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0F2C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2A6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F747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7B963D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1041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2430" w:type="dxa"/>
            <w:vAlign w:val="bottom"/>
          </w:tcPr>
          <w:p w14:paraId="5BB7DD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530" w:type="dxa"/>
            <w:vAlign w:val="center"/>
          </w:tcPr>
          <w:p w14:paraId="37AF294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5CE700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AC15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93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9048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1CE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E8B26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E3726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2430" w:type="dxa"/>
            <w:vAlign w:val="bottom"/>
          </w:tcPr>
          <w:p w14:paraId="44BEE50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530" w:type="dxa"/>
            <w:vAlign w:val="center"/>
          </w:tcPr>
          <w:p w14:paraId="6A6629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60228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A68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20D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E74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F1E9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0A1181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B4A73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2430" w:type="dxa"/>
            <w:vAlign w:val="bottom"/>
          </w:tcPr>
          <w:p w14:paraId="423FDE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530" w:type="dxa"/>
            <w:vAlign w:val="center"/>
          </w:tcPr>
          <w:p w14:paraId="27575F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DFEFB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FD23F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5A1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D90FC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EF7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61459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F26E8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2430" w:type="dxa"/>
            <w:vAlign w:val="bottom"/>
          </w:tcPr>
          <w:p w14:paraId="42B819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530" w:type="dxa"/>
            <w:vAlign w:val="center"/>
          </w:tcPr>
          <w:p w14:paraId="2BB7EE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A527AA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3957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DDB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B17F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72C0F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326FE9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B813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2430" w:type="dxa"/>
            <w:vAlign w:val="bottom"/>
          </w:tcPr>
          <w:p w14:paraId="3FD272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530" w:type="dxa"/>
            <w:vAlign w:val="center"/>
          </w:tcPr>
          <w:p w14:paraId="078D916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1005B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B739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12D6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7AF24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E3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3D1F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0128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2430" w:type="dxa"/>
            <w:vAlign w:val="bottom"/>
          </w:tcPr>
          <w:p w14:paraId="097945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530" w:type="dxa"/>
            <w:vAlign w:val="center"/>
          </w:tcPr>
          <w:p w14:paraId="0C5DC0C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03BA73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2DCC0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C6FF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2543F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1F56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D33A55" w14:paraId="7284BB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E2158F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2430" w:type="dxa"/>
            <w:vAlign w:val="bottom"/>
          </w:tcPr>
          <w:p w14:paraId="4161CD84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530" w:type="dxa"/>
            <w:vAlign w:val="center"/>
          </w:tcPr>
          <w:p w14:paraId="60160E21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4928E5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F08DBD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7A674C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D9AE1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F7ABC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C19A56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2BD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2430" w:type="dxa"/>
            <w:vAlign w:val="bottom"/>
          </w:tcPr>
          <w:p w14:paraId="52CC494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530" w:type="dxa"/>
            <w:vAlign w:val="center"/>
          </w:tcPr>
          <w:p w14:paraId="02236DC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436337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6253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D236C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479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750A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517DA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EEB7A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2430" w:type="dxa"/>
            <w:vAlign w:val="bottom"/>
          </w:tcPr>
          <w:p w14:paraId="6AD1B84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530" w:type="dxa"/>
            <w:vAlign w:val="center"/>
          </w:tcPr>
          <w:p w14:paraId="0A98288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58AD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85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413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7CE3E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3098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D33A55" w14:paraId="1B068EC1" w14:textId="77777777" w:rsidTr="006C15B3">
        <w:trPr>
          <w:trHeight w:val="351"/>
        </w:trPr>
        <w:tc>
          <w:tcPr>
            <w:tcW w:w="1080" w:type="dxa"/>
            <w:noWrap/>
            <w:vAlign w:val="center"/>
          </w:tcPr>
          <w:p w14:paraId="064F2C8B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2430" w:type="dxa"/>
            <w:vAlign w:val="bottom"/>
          </w:tcPr>
          <w:p w14:paraId="266C8A0B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530" w:type="dxa"/>
            <w:vAlign w:val="center"/>
          </w:tcPr>
          <w:p w14:paraId="2CF88EA8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68581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C6B7E3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960E0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5629F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40814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582E77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59F516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2430" w:type="dxa"/>
            <w:noWrap/>
            <w:vAlign w:val="bottom"/>
          </w:tcPr>
          <w:p w14:paraId="2C02238D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530" w:type="dxa"/>
            <w:vAlign w:val="center"/>
          </w:tcPr>
          <w:p w14:paraId="691A90D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347A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56EDDF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F06C17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E6F6D4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0C64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C1B1C2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F65BA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2430" w:type="dxa"/>
            <w:noWrap/>
            <w:vAlign w:val="bottom"/>
          </w:tcPr>
          <w:p w14:paraId="2B2701F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Výsledky posouzení žádosti o změnu dodavatele </w:t>
            </w:r>
          </w:p>
        </w:tc>
        <w:tc>
          <w:tcPr>
            <w:tcW w:w="1530" w:type="dxa"/>
            <w:vAlign w:val="center"/>
          </w:tcPr>
          <w:p w14:paraId="1282401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E1550D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888B0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4A1A9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6EB735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4B1F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F462E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713E77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lastRenderedPageBreak/>
              <w:t>179</w:t>
            </w:r>
          </w:p>
        </w:tc>
        <w:tc>
          <w:tcPr>
            <w:tcW w:w="2430" w:type="dxa"/>
            <w:noWrap/>
            <w:vAlign w:val="bottom"/>
          </w:tcPr>
          <w:p w14:paraId="31A2F41B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530" w:type="dxa"/>
            <w:vAlign w:val="center"/>
          </w:tcPr>
          <w:p w14:paraId="537B74AB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379B30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495CD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7AE3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465E9E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CB1DE1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1E3D10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2678F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2430" w:type="dxa"/>
            <w:noWrap/>
            <w:vAlign w:val="bottom"/>
          </w:tcPr>
          <w:p w14:paraId="79FB0E6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F65759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25DF85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0D794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1F15CF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87A1C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7394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94A6C0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A7BDC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2430" w:type="dxa"/>
            <w:noWrap/>
            <w:vAlign w:val="bottom"/>
          </w:tcPr>
          <w:p w14:paraId="6927762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9EC4BE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2883F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5B19D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FAD35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89F3EA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F2CE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0F0D3DB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71F987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2430" w:type="dxa"/>
            <w:noWrap/>
            <w:vAlign w:val="bottom"/>
          </w:tcPr>
          <w:p w14:paraId="32290F7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6C42C98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39371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02AC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96A649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675F73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69AE34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4D4437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061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2430" w:type="dxa"/>
            <w:noWrap/>
            <w:vAlign w:val="bottom"/>
          </w:tcPr>
          <w:p w14:paraId="26DB8AF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530" w:type="dxa"/>
            <w:vAlign w:val="center"/>
          </w:tcPr>
          <w:p w14:paraId="4F6ED3D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C0A13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F670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4153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1B636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C125D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91E838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2C770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2430" w:type="dxa"/>
            <w:noWrap/>
            <w:vAlign w:val="bottom"/>
          </w:tcPr>
          <w:p w14:paraId="5ADF493E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530" w:type="dxa"/>
            <w:vAlign w:val="center"/>
          </w:tcPr>
          <w:p w14:paraId="4309B979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71D2AA6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FA1E6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6C8E0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90DEF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DC63CF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76D8E5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2A8FF8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2430" w:type="dxa"/>
            <w:noWrap/>
            <w:vAlign w:val="bottom"/>
          </w:tcPr>
          <w:p w14:paraId="585EBE72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530" w:type="dxa"/>
            <w:vAlign w:val="center"/>
          </w:tcPr>
          <w:p w14:paraId="45BCF97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DBA89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2843C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BD594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17AC5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CAAB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283469E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FA560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2430" w:type="dxa"/>
            <w:noWrap/>
            <w:vAlign w:val="bottom"/>
          </w:tcPr>
          <w:p w14:paraId="7EC2394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7C1B6B18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E87AE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C0654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FB5CA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1EE5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51E1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69D8278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DCF67C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2430" w:type="dxa"/>
            <w:noWrap/>
            <w:vAlign w:val="bottom"/>
          </w:tcPr>
          <w:p w14:paraId="18CD4B9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6D96A9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3BE8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38F71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6C15F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93215C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739998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5236D8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10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2430" w:type="dxa"/>
            <w:noWrap/>
            <w:vAlign w:val="bottom"/>
          </w:tcPr>
          <w:p w14:paraId="1F54D2D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42A3A8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15445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EC510B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EDE1B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FA32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2473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D2BF34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2D1493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2430" w:type="dxa"/>
            <w:noWrap/>
            <w:vAlign w:val="bottom"/>
          </w:tcPr>
          <w:p w14:paraId="0B7B516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14EDA10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B473227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5BED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92CB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F25C7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970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62CB9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A215E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2430" w:type="dxa"/>
            <w:noWrap/>
            <w:vAlign w:val="bottom"/>
          </w:tcPr>
          <w:p w14:paraId="0D42E26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59F3F6A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4B88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AEDA2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F2C61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A5DF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B9DA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647C9F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E3EA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2430" w:type="dxa"/>
            <w:noWrap/>
            <w:vAlign w:val="bottom"/>
          </w:tcPr>
          <w:p w14:paraId="4E9E2FE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259F9F2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7AA9CB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4C40F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6483F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2784D4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11F9AA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7FA6168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0D6E66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2430" w:type="dxa"/>
            <w:noWrap/>
            <w:vAlign w:val="bottom"/>
          </w:tcPr>
          <w:p w14:paraId="4A5110BA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530" w:type="dxa"/>
            <w:vAlign w:val="center"/>
          </w:tcPr>
          <w:p w14:paraId="22FB88F6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6C21398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7679F8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321170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D3B05A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21758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1EFBBB7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1BA2CA1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2430" w:type="dxa"/>
            <w:noWrap/>
            <w:vAlign w:val="bottom"/>
          </w:tcPr>
          <w:p w14:paraId="7E4EE757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530" w:type="dxa"/>
            <w:vAlign w:val="center"/>
          </w:tcPr>
          <w:p w14:paraId="340DE00E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3593ED9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CCC26D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4BC74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1280BE4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5CE64B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F08F9" w:rsidRPr="007F474B" w14:paraId="110F0F6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549389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2430" w:type="dxa"/>
            <w:noWrap/>
            <w:vAlign w:val="bottom"/>
          </w:tcPr>
          <w:p w14:paraId="59ACC28A" w14:textId="77777777" w:rsidR="005F08F9" w:rsidRPr="00687E06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530" w:type="dxa"/>
            <w:vAlign w:val="center"/>
          </w:tcPr>
          <w:p w14:paraId="53B004D1" w14:textId="77777777" w:rsidR="005F08F9" w:rsidRPr="00933675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B5BA37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5A639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6B52B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511201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2C92F7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036F03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CFD8EA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2430" w:type="dxa"/>
            <w:noWrap/>
            <w:vAlign w:val="bottom"/>
          </w:tcPr>
          <w:p w14:paraId="05C13658" w14:textId="77777777" w:rsidR="005F08F9" w:rsidRPr="005F08F9" w:rsidRDefault="005F08F9" w:rsidP="005F08F9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530" w:type="dxa"/>
            <w:vAlign w:val="center"/>
          </w:tcPr>
          <w:p w14:paraId="604E7D52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2AAB33" w14:textId="77777777" w:rsidR="005F08F9" w:rsidRDefault="005F08F9" w:rsidP="005F08F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F69966" w14:textId="77777777" w:rsidR="005F08F9" w:rsidRPr="007F474B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06797AC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32957A" w14:textId="77777777" w:rsidR="005F08F9" w:rsidRPr="00BF4E75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9D23B1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D2724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4F4DE7D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2430" w:type="dxa"/>
            <w:noWrap/>
            <w:vAlign w:val="bottom"/>
          </w:tcPr>
          <w:p w14:paraId="51083A63" w14:textId="77777777" w:rsidR="00582341" w:rsidRPr="00BF4E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530" w:type="dxa"/>
            <w:vAlign w:val="center"/>
          </w:tcPr>
          <w:p w14:paraId="43B4C95F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99E207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4F949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03991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F156226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630E44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AE86CC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C1DE8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2430" w:type="dxa"/>
            <w:noWrap/>
            <w:vAlign w:val="bottom"/>
          </w:tcPr>
          <w:p w14:paraId="7583208F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530" w:type="dxa"/>
            <w:vAlign w:val="center"/>
          </w:tcPr>
          <w:p w14:paraId="4284F247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4F700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9750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5BD8D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99F3F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301D8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1599A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A1C7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2430" w:type="dxa"/>
            <w:vAlign w:val="bottom"/>
          </w:tcPr>
          <w:p w14:paraId="066B218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530" w:type="dxa"/>
            <w:vAlign w:val="center"/>
          </w:tcPr>
          <w:p w14:paraId="56F243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1AF6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7C4D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BDC3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A0913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B4E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6BF4EA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CB3DFCE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lastRenderedPageBreak/>
              <w:t>224</w:t>
            </w:r>
          </w:p>
        </w:tc>
        <w:tc>
          <w:tcPr>
            <w:tcW w:w="2430" w:type="dxa"/>
            <w:vAlign w:val="bottom"/>
          </w:tcPr>
          <w:p w14:paraId="6B9D904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530" w:type="dxa"/>
            <w:vAlign w:val="center"/>
          </w:tcPr>
          <w:p w14:paraId="16B55867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0D221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E1887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3C712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CEBD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4A35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00A94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DCB10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2430" w:type="dxa"/>
            <w:vAlign w:val="bottom"/>
          </w:tcPr>
          <w:p w14:paraId="624CD4FB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530" w:type="dxa"/>
            <w:vAlign w:val="center"/>
          </w:tcPr>
          <w:p w14:paraId="38938A3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F2AEC9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CC38A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4A0EB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85F0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6B2F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F5F9CC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100F8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2430" w:type="dxa"/>
            <w:vAlign w:val="bottom"/>
          </w:tcPr>
          <w:p w14:paraId="4D4593B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530" w:type="dxa"/>
            <w:vAlign w:val="center"/>
          </w:tcPr>
          <w:p w14:paraId="014135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DAA099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F55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C7A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CD5E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089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98CCD9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0E16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2430" w:type="dxa"/>
            <w:vAlign w:val="bottom"/>
          </w:tcPr>
          <w:p w14:paraId="1193128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530" w:type="dxa"/>
            <w:vAlign w:val="center"/>
          </w:tcPr>
          <w:p w14:paraId="523AF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FCF3D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2405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F12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FFA3D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0A3B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C7E91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B71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2430" w:type="dxa"/>
            <w:vAlign w:val="bottom"/>
          </w:tcPr>
          <w:p w14:paraId="5F2F4B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530" w:type="dxa"/>
            <w:vAlign w:val="center"/>
          </w:tcPr>
          <w:p w14:paraId="346BC7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CD2A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E590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D70A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BCCA2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8DD8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4C49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4708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2430" w:type="dxa"/>
            <w:vAlign w:val="bottom"/>
          </w:tcPr>
          <w:p w14:paraId="60279A5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530" w:type="dxa"/>
            <w:vAlign w:val="center"/>
          </w:tcPr>
          <w:p w14:paraId="6A581D3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164E61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DC2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79A14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06B6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909C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E2D277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5DB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2430" w:type="dxa"/>
            <w:vAlign w:val="bottom"/>
          </w:tcPr>
          <w:p w14:paraId="424FE04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530" w:type="dxa"/>
            <w:vAlign w:val="center"/>
          </w:tcPr>
          <w:p w14:paraId="0D5B28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D261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D32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3EF5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4F64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DD0C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9869C1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5087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2430" w:type="dxa"/>
            <w:vAlign w:val="bottom"/>
          </w:tcPr>
          <w:p w14:paraId="7D638B3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530" w:type="dxa"/>
            <w:vAlign w:val="center"/>
          </w:tcPr>
          <w:p w14:paraId="6EE0623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124E2D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1E827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007F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213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77C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1C21B0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DF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2430" w:type="dxa"/>
            <w:vAlign w:val="bottom"/>
          </w:tcPr>
          <w:p w14:paraId="65085ED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530" w:type="dxa"/>
            <w:vAlign w:val="center"/>
          </w:tcPr>
          <w:p w14:paraId="0D2B55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6C3E4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E0B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642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C69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5422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790F0DE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94153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2430" w:type="dxa"/>
            <w:vAlign w:val="bottom"/>
          </w:tcPr>
          <w:p w14:paraId="61FEBCDE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530" w:type="dxa"/>
            <w:vAlign w:val="center"/>
          </w:tcPr>
          <w:p w14:paraId="04A071FC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A418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2ACF15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574C52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17AAA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A795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0B09F5C" w14:textId="77777777" w:rsidTr="006C15B3">
        <w:trPr>
          <w:trHeight w:val="593"/>
        </w:trPr>
        <w:tc>
          <w:tcPr>
            <w:tcW w:w="1080" w:type="dxa"/>
            <w:noWrap/>
            <w:vAlign w:val="center"/>
          </w:tcPr>
          <w:p w14:paraId="519508F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2430" w:type="dxa"/>
            <w:vAlign w:val="bottom"/>
          </w:tcPr>
          <w:p w14:paraId="5D85F8D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530" w:type="dxa"/>
            <w:vAlign w:val="center"/>
          </w:tcPr>
          <w:p w14:paraId="77A76B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CA63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6072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AA9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0B22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81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D0045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2DE4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2430" w:type="dxa"/>
            <w:vAlign w:val="bottom"/>
          </w:tcPr>
          <w:p w14:paraId="0545D5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631126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411EF3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11C32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788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5DC1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C9A197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2348CC3D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80931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438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2430" w:type="dxa"/>
            <w:vAlign w:val="bottom"/>
          </w:tcPr>
          <w:p w14:paraId="0EED6C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530" w:type="dxa"/>
            <w:vAlign w:val="center"/>
          </w:tcPr>
          <w:p w14:paraId="4567330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1C67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F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8A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85618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BB2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6CB1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B47A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2430" w:type="dxa"/>
            <w:vAlign w:val="bottom"/>
          </w:tcPr>
          <w:p w14:paraId="2DBB88A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E7694D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763991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80F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B7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8B13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84D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D5B05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DC07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2430" w:type="dxa"/>
            <w:vAlign w:val="bottom"/>
          </w:tcPr>
          <w:p w14:paraId="7F05BE9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530" w:type="dxa"/>
            <w:vAlign w:val="center"/>
          </w:tcPr>
          <w:p w14:paraId="1A6E02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6FFD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647E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5DFF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B174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16C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378DDB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FEF96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2430" w:type="dxa"/>
            <w:vAlign w:val="bottom"/>
          </w:tcPr>
          <w:p w14:paraId="0BB41B3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530" w:type="dxa"/>
            <w:vAlign w:val="center"/>
          </w:tcPr>
          <w:p w14:paraId="17844161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CCF58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F3832D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4FC0D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B1AF6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2CB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08B9B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E747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2430" w:type="dxa"/>
            <w:vAlign w:val="bottom"/>
          </w:tcPr>
          <w:p w14:paraId="6727FCC2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530" w:type="dxa"/>
            <w:vAlign w:val="center"/>
          </w:tcPr>
          <w:p w14:paraId="04188967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BEF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04208B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614B69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96EFF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806AB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B0EBF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CF8E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2430" w:type="dxa"/>
            <w:vAlign w:val="bottom"/>
          </w:tcPr>
          <w:p w14:paraId="039A19A5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49D686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530" w:type="dxa"/>
            <w:vAlign w:val="center"/>
          </w:tcPr>
          <w:p w14:paraId="45EB8D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AC743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F2AA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7994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8D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8ABCBA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2770530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EDC3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FCA13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2430" w:type="dxa"/>
            <w:vAlign w:val="bottom"/>
          </w:tcPr>
          <w:p w14:paraId="26606E0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530" w:type="dxa"/>
            <w:vAlign w:val="center"/>
          </w:tcPr>
          <w:p w14:paraId="5C6A725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AB04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6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AFFF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E5D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AEBF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6631A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F69D1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2430" w:type="dxa"/>
            <w:vAlign w:val="bottom"/>
          </w:tcPr>
          <w:p w14:paraId="598FC553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530" w:type="dxa"/>
            <w:vAlign w:val="center"/>
          </w:tcPr>
          <w:p w14:paraId="7B91E4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E9C4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177A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D52B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8EAE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9BDC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2D9EE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C8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248</w:t>
            </w:r>
          </w:p>
        </w:tc>
        <w:tc>
          <w:tcPr>
            <w:tcW w:w="2430" w:type="dxa"/>
            <w:vAlign w:val="bottom"/>
          </w:tcPr>
          <w:p w14:paraId="4361003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530" w:type="dxa"/>
            <w:vAlign w:val="center"/>
          </w:tcPr>
          <w:p w14:paraId="7B530A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BCA01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978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5693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61D6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6DA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114EC8C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737044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2430" w:type="dxa"/>
            <w:vAlign w:val="bottom"/>
          </w:tcPr>
          <w:p w14:paraId="44ACD0EB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530" w:type="dxa"/>
            <w:vAlign w:val="center"/>
          </w:tcPr>
          <w:p w14:paraId="34D7A422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FC081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2B200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77C990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7C75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A80D5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C04A6E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C368D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2430" w:type="dxa"/>
            <w:vAlign w:val="bottom"/>
          </w:tcPr>
          <w:p w14:paraId="6599B980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530" w:type="dxa"/>
            <w:vAlign w:val="center"/>
          </w:tcPr>
          <w:p w14:paraId="556E4295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1FD3B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5E58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D3547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5D5EA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0446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EB42D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82D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2430" w:type="dxa"/>
            <w:vAlign w:val="bottom"/>
          </w:tcPr>
          <w:p w14:paraId="2B49BF2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73694E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FA5C8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BD34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39079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8A1AA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D10F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42AED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3B72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2430" w:type="dxa"/>
            <w:vAlign w:val="bottom"/>
          </w:tcPr>
          <w:p w14:paraId="0096904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B295B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CAB965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B418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2F37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6DB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03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F5B66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E355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2430" w:type="dxa"/>
            <w:vAlign w:val="bottom"/>
          </w:tcPr>
          <w:p w14:paraId="55642B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530" w:type="dxa"/>
            <w:vAlign w:val="center"/>
          </w:tcPr>
          <w:p w14:paraId="7ED591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2D8A4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1EF0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FF4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EA736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54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9F3681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076F90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2430" w:type="dxa"/>
            <w:vAlign w:val="bottom"/>
          </w:tcPr>
          <w:p w14:paraId="1F3BC5D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530" w:type="dxa"/>
            <w:vAlign w:val="bottom"/>
          </w:tcPr>
          <w:p w14:paraId="5321127B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CEE8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CAA9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DC736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43B4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7DA36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6DA51C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ECE59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2430" w:type="dxa"/>
            <w:vAlign w:val="bottom"/>
          </w:tcPr>
          <w:p w14:paraId="1030A448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</w:t>
            </w:r>
            <w:r>
              <w:rPr>
                <w:sz w:val="20"/>
                <w:szCs w:val="20"/>
                <w:lang w:eastAsia="cs-CZ"/>
              </w:rPr>
              <w:t> </w:t>
            </w:r>
            <w:r w:rsidRPr="0051400D">
              <w:rPr>
                <w:sz w:val="20"/>
                <w:szCs w:val="20"/>
                <w:lang w:eastAsia="cs-CZ"/>
              </w:rPr>
              <w:t>OPM</w:t>
            </w:r>
          </w:p>
        </w:tc>
        <w:tc>
          <w:tcPr>
            <w:tcW w:w="1530" w:type="dxa"/>
            <w:vAlign w:val="bottom"/>
          </w:tcPr>
          <w:p w14:paraId="351B0A2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60D27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76A2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1CF7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F1C10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881D5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49BC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007FD12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2430" w:type="dxa"/>
            <w:vAlign w:val="bottom"/>
          </w:tcPr>
          <w:p w14:paraId="42869B4E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530" w:type="dxa"/>
            <w:vAlign w:val="bottom"/>
          </w:tcPr>
          <w:p w14:paraId="4100E1A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DD41D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34D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B851A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21B72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7C4F8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526087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D90D0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2430" w:type="dxa"/>
            <w:vAlign w:val="bottom"/>
          </w:tcPr>
          <w:p w14:paraId="17D61A4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530" w:type="dxa"/>
            <w:vAlign w:val="bottom"/>
          </w:tcPr>
          <w:p w14:paraId="0BBA7042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A71476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C1E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CBE11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85F0A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6E790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77179B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F20826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2430" w:type="dxa"/>
            <w:vAlign w:val="bottom"/>
          </w:tcPr>
          <w:p w14:paraId="2D382900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530" w:type="dxa"/>
            <w:vAlign w:val="bottom"/>
          </w:tcPr>
          <w:p w14:paraId="5E89AE9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FB4B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995C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7AF1C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9B0E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97ACF5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61D08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75799B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2430" w:type="dxa"/>
            <w:vAlign w:val="bottom"/>
          </w:tcPr>
          <w:p w14:paraId="56B16796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530" w:type="dxa"/>
            <w:vAlign w:val="bottom"/>
          </w:tcPr>
          <w:p w14:paraId="6EDFB85C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7B09D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9A0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5F1D4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DF2E2A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E849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28A0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8A8B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2430" w:type="dxa"/>
            <w:vAlign w:val="bottom"/>
          </w:tcPr>
          <w:p w14:paraId="631415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8657C2">
              <w:rPr>
                <w:sz w:val="20"/>
                <w:szCs w:val="20"/>
                <w:lang w:eastAsia="cs-CZ"/>
              </w:rPr>
              <w:t>Potvrzení přijetí/Chyba při zaslání plánovaných</w:t>
            </w:r>
            <w:r>
              <w:rPr>
                <w:sz w:val="20"/>
                <w:szCs w:val="20"/>
                <w:lang w:eastAsia="cs-CZ"/>
              </w:rPr>
              <w:t xml:space="preserve"> dat</w:t>
            </w:r>
          </w:p>
        </w:tc>
        <w:tc>
          <w:tcPr>
            <w:tcW w:w="1530" w:type="dxa"/>
            <w:vAlign w:val="center"/>
          </w:tcPr>
          <w:p w14:paraId="14969D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13403E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877B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9DC1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0F5D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88C6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DFCA6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9D0A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2430" w:type="dxa"/>
            <w:vAlign w:val="bottom"/>
          </w:tcPr>
          <w:p w14:paraId="549818CC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Chyba v požadavku na zaslání plánovaných dat</w:t>
            </w:r>
          </w:p>
        </w:tc>
        <w:tc>
          <w:tcPr>
            <w:tcW w:w="1530" w:type="dxa"/>
            <w:vAlign w:val="bottom"/>
          </w:tcPr>
          <w:p w14:paraId="69FC362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BB67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7AB1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E8E89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430DB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6E131C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D81DE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6491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2430" w:type="dxa"/>
            <w:vAlign w:val="bottom"/>
          </w:tcPr>
          <w:p w14:paraId="673C6C07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530" w:type="dxa"/>
            <w:vAlign w:val="center"/>
          </w:tcPr>
          <w:p w14:paraId="14093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FA3B9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33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F6EB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55B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A778F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CEAD871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4000B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2430" w:type="dxa"/>
            <w:vAlign w:val="bottom"/>
          </w:tcPr>
          <w:p w14:paraId="70B3B2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530" w:type="dxa"/>
            <w:vAlign w:val="center"/>
          </w:tcPr>
          <w:p w14:paraId="38D10A3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81BB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BF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0DC2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EE30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D434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48704C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7E21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2430" w:type="dxa"/>
            <w:vAlign w:val="bottom"/>
          </w:tcPr>
          <w:p w14:paraId="19C6937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530" w:type="dxa"/>
            <w:vAlign w:val="center"/>
          </w:tcPr>
          <w:p w14:paraId="721408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59459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43E2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64B5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827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20A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705413C3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76B18AAA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ACEC6D2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274</w:t>
            </w:r>
          </w:p>
        </w:tc>
        <w:tc>
          <w:tcPr>
            <w:tcW w:w="2430" w:type="dxa"/>
            <w:vAlign w:val="bottom"/>
          </w:tcPr>
          <w:p w14:paraId="59AE242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08AED3E7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03FA9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B0689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AA240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34137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DB21EE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201B3A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421887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275</w:t>
            </w:r>
          </w:p>
        </w:tc>
        <w:tc>
          <w:tcPr>
            <w:tcW w:w="2430" w:type="dxa"/>
            <w:vAlign w:val="bottom"/>
          </w:tcPr>
          <w:p w14:paraId="657D9FBD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</w:t>
            </w:r>
            <w:r w:rsidRPr="00D26BCB">
              <w:rPr>
                <w:sz w:val="20"/>
                <w:szCs w:val="20"/>
                <w:lang w:eastAsia="cs-CZ"/>
              </w:rPr>
              <w:lastRenderedPageBreak/>
              <w:t>při změně subjektu zúčtování na OPM</w:t>
            </w:r>
          </w:p>
        </w:tc>
        <w:tc>
          <w:tcPr>
            <w:tcW w:w="1530" w:type="dxa"/>
            <w:vAlign w:val="center"/>
          </w:tcPr>
          <w:p w14:paraId="1F65F35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center"/>
          </w:tcPr>
          <w:p w14:paraId="25346C9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3630C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FAE37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F43E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C02B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10835FB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654C5F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276</w:t>
            </w:r>
          </w:p>
        </w:tc>
        <w:tc>
          <w:tcPr>
            <w:tcW w:w="2430" w:type="dxa"/>
            <w:vAlign w:val="bottom"/>
          </w:tcPr>
          <w:p w14:paraId="4D3C2B9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862196D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67639F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99E07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45101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6883567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7581F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7D752700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030B8FB7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2430" w:type="dxa"/>
            <w:vAlign w:val="center"/>
          </w:tcPr>
          <w:p w14:paraId="6D95156D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530" w:type="dxa"/>
            <w:vAlign w:val="center"/>
          </w:tcPr>
          <w:p w14:paraId="0B63EE6A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13BE0DA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1DD15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F61B5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833C0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3DD7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1EA5187A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266315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278</w:t>
            </w:r>
          </w:p>
        </w:tc>
        <w:tc>
          <w:tcPr>
            <w:tcW w:w="2430" w:type="dxa"/>
            <w:vAlign w:val="center"/>
          </w:tcPr>
          <w:p w14:paraId="757FF10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530" w:type="dxa"/>
            <w:vAlign w:val="center"/>
          </w:tcPr>
          <w:p w14:paraId="484EA79B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80CE2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70CC9D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6669D8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F74FE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C0E88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4D1F391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3EA8B1D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279</w:t>
            </w:r>
          </w:p>
        </w:tc>
        <w:tc>
          <w:tcPr>
            <w:tcW w:w="2430" w:type="dxa"/>
            <w:vAlign w:val="center"/>
          </w:tcPr>
          <w:p w14:paraId="68BBAE24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031492E4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4753F950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04CA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D9844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8B54B8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1F2D7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6266DC61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1DF116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2430" w:type="dxa"/>
            <w:vAlign w:val="center"/>
          </w:tcPr>
          <w:p w14:paraId="25ABB6FF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530" w:type="dxa"/>
            <w:vAlign w:val="center"/>
          </w:tcPr>
          <w:p w14:paraId="479823E9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A6823A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DECA1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FB476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EEB74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F9BA2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2141429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F21654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281</w:t>
            </w:r>
          </w:p>
        </w:tc>
        <w:tc>
          <w:tcPr>
            <w:tcW w:w="2430" w:type="dxa"/>
            <w:vAlign w:val="center"/>
          </w:tcPr>
          <w:p w14:paraId="5F365DA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530" w:type="dxa"/>
            <w:vAlign w:val="center"/>
          </w:tcPr>
          <w:p w14:paraId="43B3D73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542302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CFEF3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1A36D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62EE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32C74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CD29AF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7563E2A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282</w:t>
            </w:r>
          </w:p>
        </w:tc>
        <w:tc>
          <w:tcPr>
            <w:tcW w:w="2430" w:type="dxa"/>
            <w:vAlign w:val="center"/>
          </w:tcPr>
          <w:p w14:paraId="529B9FDB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3750832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26C44CE8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C71CA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A3DBC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32832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DF768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BACE21C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690D17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283</w:t>
            </w:r>
          </w:p>
        </w:tc>
        <w:tc>
          <w:tcPr>
            <w:tcW w:w="2430" w:type="dxa"/>
            <w:vAlign w:val="bottom"/>
          </w:tcPr>
          <w:p w14:paraId="2CC0E893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7FA70C2A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468AB36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1037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1FAAE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EB54E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25E41C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12C682BA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26B2C9B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284</w:t>
            </w:r>
          </w:p>
        </w:tc>
        <w:tc>
          <w:tcPr>
            <w:tcW w:w="2430" w:type="dxa"/>
            <w:vAlign w:val="bottom"/>
          </w:tcPr>
          <w:p w14:paraId="249B0762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530" w:type="dxa"/>
            <w:vAlign w:val="center"/>
          </w:tcPr>
          <w:p w14:paraId="6A77029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ABE38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43949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A959A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E01C0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9F13C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515E7029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6491CD5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285</w:t>
            </w:r>
          </w:p>
        </w:tc>
        <w:tc>
          <w:tcPr>
            <w:tcW w:w="2430" w:type="dxa"/>
            <w:vAlign w:val="bottom"/>
          </w:tcPr>
          <w:p w14:paraId="487F9684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530" w:type="dxa"/>
            <w:vAlign w:val="center"/>
          </w:tcPr>
          <w:p w14:paraId="61BE0ED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34CDDA5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DFE6F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ACA4B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838CF0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6B6715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2D84567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2F01C570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286</w:t>
            </w:r>
          </w:p>
        </w:tc>
        <w:tc>
          <w:tcPr>
            <w:tcW w:w="2430" w:type="dxa"/>
            <w:vAlign w:val="bottom"/>
          </w:tcPr>
          <w:p w14:paraId="72002CC8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0BC2DF5C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F72B6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BE082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0DF9B4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31476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D328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9400698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DEB4A85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287</w:t>
            </w:r>
          </w:p>
        </w:tc>
        <w:tc>
          <w:tcPr>
            <w:tcW w:w="2430" w:type="dxa"/>
            <w:vAlign w:val="bottom"/>
          </w:tcPr>
          <w:p w14:paraId="4696C2CF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20BC47A8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15C44E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18E11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8019D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6BB8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8382DB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DC2CC75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849B26F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288</w:t>
            </w:r>
          </w:p>
        </w:tc>
        <w:tc>
          <w:tcPr>
            <w:tcW w:w="2430" w:type="dxa"/>
            <w:vAlign w:val="bottom"/>
          </w:tcPr>
          <w:p w14:paraId="4E4F3586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4FC5306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ADF516F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4403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9D3A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8B5B6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FC202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3BA286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52A68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2430" w:type="dxa"/>
            <w:vAlign w:val="bottom"/>
          </w:tcPr>
          <w:p w14:paraId="56FC2D2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235CC3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8CB9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6E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73C1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D732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A7CE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F72FBA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27ACA3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2430" w:type="dxa"/>
            <w:vAlign w:val="bottom"/>
          </w:tcPr>
          <w:p w14:paraId="2513D1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044B801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7CB6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7E0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6982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CF79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85B1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63D38A8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44EEB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303</w:t>
            </w:r>
          </w:p>
        </w:tc>
        <w:tc>
          <w:tcPr>
            <w:tcW w:w="2430" w:type="dxa"/>
            <w:vAlign w:val="bottom"/>
          </w:tcPr>
          <w:p w14:paraId="15DD241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5FBD988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90A8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9CA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D340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52E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AD39A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A88B180" w14:textId="77777777" w:rsidR="00582341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  <w:p w14:paraId="290E5770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4CE7C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5B35E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2430" w:type="dxa"/>
            <w:vAlign w:val="bottom"/>
          </w:tcPr>
          <w:p w14:paraId="1D2EA3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530" w:type="dxa"/>
            <w:vAlign w:val="center"/>
          </w:tcPr>
          <w:p w14:paraId="21558A0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99E2B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081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A9F0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77FA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D105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AB88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308D7C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2430" w:type="dxa"/>
            <w:vAlign w:val="bottom"/>
          </w:tcPr>
          <w:p w14:paraId="3EF5B7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738E30A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0ED27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03A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C549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694D8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334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E63142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9B7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2430" w:type="dxa"/>
            <w:vAlign w:val="bottom"/>
          </w:tcPr>
          <w:p w14:paraId="4D87C8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6D2A42B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94DD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897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91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FA10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5E9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911E9" w:rsidRPr="007F474B" w14:paraId="73F2FDC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0852E4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2430" w:type="dxa"/>
            <w:vAlign w:val="bottom"/>
          </w:tcPr>
          <w:p w14:paraId="4C60B5F1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530" w:type="dxa"/>
            <w:vAlign w:val="center"/>
          </w:tcPr>
          <w:p w14:paraId="3530B279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B903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187A0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0E358A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89E30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4973F9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045A2E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FFCCAF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315</w:t>
            </w:r>
          </w:p>
        </w:tc>
        <w:tc>
          <w:tcPr>
            <w:tcW w:w="2430" w:type="dxa"/>
            <w:vAlign w:val="bottom"/>
          </w:tcPr>
          <w:p w14:paraId="2F5C315D" w14:textId="77777777" w:rsidR="003911E9" w:rsidRPr="007F474B" w:rsidRDefault="009B6076" w:rsidP="00BA2069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1530" w:type="dxa"/>
            <w:vAlign w:val="center"/>
          </w:tcPr>
          <w:p w14:paraId="7EDE83D0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3CA42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A231E0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04369B4" w14:textId="77777777" w:rsidR="003911E9" w:rsidRPr="007F474B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53AE79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D39DD1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1EDEB0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59FBE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2430" w:type="dxa"/>
            <w:vAlign w:val="bottom"/>
          </w:tcPr>
          <w:p w14:paraId="5CBDEFF3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1530" w:type="dxa"/>
            <w:vAlign w:val="center"/>
          </w:tcPr>
          <w:p w14:paraId="7DAB1264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6ED93B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48CA6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94249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C0A9D7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4053E0" w14:textId="77777777" w:rsidR="003911E9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33563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1706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2430" w:type="dxa"/>
            <w:vAlign w:val="bottom"/>
          </w:tcPr>
          <w:p w14:paraId="6E4FFF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530" w:type="dxa"/>
            <w:vAlign w:val="center"/>
          </w:tcPr>
          <w:p w14:paraId="0E070F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ED7A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90D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CE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C8BF9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ED21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A4AE490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07ED1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2430" w:type="dxa"/>
            <w:vAlign w:val="bottom"/>
          </w:tcPr>
          <w:p w14:paraId="1C462E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530" w:type="dxa"/>
            <w:vAlign w:val="center"/>
          </w:tcPr>
          <w:p w14:paraId="4B7A8F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7D84F2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6098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C850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BE85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20D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AD64AB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62F3C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2430" w:type="dxa"/>
            <w:vAlign w:val="bottom"/>
          </w:tcPr>
          <w:p w14:paraId="4D37CD4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530" w:type="dxa"/>
            <w:vAlign w:val="center"/>
          </w:tcPr>
          <w:p w14:paraId="70CB167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A2A1F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0997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0CA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CECC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946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82AC7F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FDC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2430" w:type="dxa"/>
            <w:vAlign w:val="bottom"/>
          </w:tcPr>
          <w:p w14:paraId="77F6CF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530" w:type="dxa"/>
            <w:vAlign w:val="center"/>
          </w:tcPr>
          <w:p w14:paraId="528271E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159A5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164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CAA5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347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FEEF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BE699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C4582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2430" w:type="dxa"/>
            <w:vAlign w:val="bottom"/>
          </w:tcPr>
          <w:p w14:paraId="31993A3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530" w:type="dxa"/>
            <w:vAlign w:val="center"/>
          </w:tcPr>
          <w:p w14:paraId="5E5AAE9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7E7A3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7FFE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57B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24D07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1AD7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16306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3E48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2430" w:type="dxa"/>
            <w:vAlign w:val="bottom"/>
          </w:tcPr>
          <w:p w14:paraId="225B777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530" w:type="dxa"/>
            <w:vAlign w:val="center"/>
          </w:tcPr>
          <w:p w14:paraId="2A01C92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18E7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C0A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77D0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76A6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E018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AE78D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C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2430" w:type="dxa"/>
            <w:vAlign w:val="bottom"/>
          </w:tcPr>
          <w:p w14:paraId="665BD5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530" w:type="dxa"/>
            <w:vAlign w:val="center"/>
          </w:tcPr>
          <w:p w14:paraId="6C13664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47C60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83D2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F3FC1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F467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3378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98B1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5E89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2430" w:type="dxa"/>
            <w:vAlign w:val="bottom"/>
          </w:tcPr>
          <w:p w14:paraId="40C253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530" w:type="dxa"/>
            <w:vAlign w:val="center"/>
          </w:tcPr>
          <w:p w14:paraId="79FAE3A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FCB4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ADC7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BBA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4BAA74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B004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B9DAC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E62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2430" w:type="dxa"/>
            <w:vAlign w:val="bottom"/>
          </w:tcPr>
          <w:p w14:paraId="49CE24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530" w:type="dxa"/>
            <w:vAlign w:val="center"/>
          </w:tcPr>
          <w:p w14:paraId="046810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7514B7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C81F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5BB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CFE3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4B31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D020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9C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2430" w:type="dxa"/>
            <w:vAlign w:val="bottom"/>
          </w:tcPr>
          <w:p w14:paraId="79E5D4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530" w:type="dxa"/>
            <w:vAlign w:val="center"/>
          </w:tcPr>
          <w:p w14:paraId="011A2B4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3FA3AA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A8CA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7027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0A043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47D5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6A341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86F59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2430" w:type="dxa"/>
            <w:vAlign w:val="bottom"/>
          </w:tcPr>
          <w:p w14:paraId="42D0417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530" w:type="dxa"/>
            <w:vAlign w:val="center"/>
          </w:tcPr>
          <w:p w14:paraId="4A6BBF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BB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2D2C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06B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74E8FC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EF0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BC84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15D1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353</w:t>
            </w:r>
          </w:p>
        </w:tc>
        <w:tc>
          <w:tcPr>
            <w:tcW w:w="2430" w:type="dxa"/>
            <w:vAlign w:val="bottom"/>
          </w:tcPr>
          <w:p w14:paraId="1B76E93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530" w:type="dxa"/>
            <w:vAlign w:val="center"/>
          </w:tcPr>
          <w:p w14:paraId="3BDDF14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C7DBB6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8C63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C749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60DA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0A8E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CF7CCA" w14:paraId="38DA387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A424EC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2430" w:type="dxa"/>
            <w:vAlign w:val="bottom"/>
          </w:tcPr>
          <w:p w14:paraId="5CD60EF9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530" w:type="dxa"/>
            <w:vAlign w:val="center"/>
          </w:tcPr>
          <w:p w14:paraId="1B095414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FEB53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E157AF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D929E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E7A2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14AA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753D38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B43B57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2430" w:type="dxa"/>
            <w:vAlign w:val="bottom"/>
          </w:tcPr>
          <w:p w14:paraId="6B554ED8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530" w:type="dxa"/>
            <w:vAlign w:val="center"/>
          </w:tcPr>
          <w:p w14:paraId="42BEB74B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298A97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D9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CCE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CD1570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C5CB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5590A1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A43822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2430" w:type="dxa"/>
            <w:vAlign w:val="bottom"/>
          </w:tcPr>
          <w:p w14:paraId="5F0A4971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530" w:type="dxa"/>
            <w:vAlign w:val="center"/>
          </w:tcPr>
          <w:p w14:paraId="28B04CC5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E7DD7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BED488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FEC2E0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AE034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C1957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E55ACC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887AB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2430" w:type="dxa"/>
            <w:vAlign w:val="bottom"/>
          </w:tcPr>
          <w:p w14:paraId="77BD13B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530" w:type="dxa"/>
            <w:vAlign w:val="center"/>
          </w:tcPr>
          <w:p w14:paraId="2BAB12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E149A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D280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96A9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7BE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780B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0BDEC28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67D3715D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367</w:t>
            </w:r>
          </w:p>
        </w:tc>
        <w:tc>
          <w:tcPr>
            <w:tcW w:w="2430" w:type="dxa"/>
            <w:vAlign w:val="center"/>
          </w:tcPr>
          <w:p w14:paraId="35B0F9D7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530" w:type="dxa"/>
            <w:vAlign w:val="center"/>
          </w:tcPr>
          <w:p w14:paraId="616D8D03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2C7991C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49AC06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594EC0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EFD3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5A66A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3D44E24F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1195E20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368</w:t>
            </w:r>
          </w:p>
        </w:tc>
        <w:tc>
          <w:tcPr>
            <w:tcW w:w="2430" w:type="dxa"/>
            <w:vAlign w:val="center"/>
          </w:tcPr>
          <w:p w14:paraId="153CAFD2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530" w:type="dxa"/>
            <w:vAlign w:val="center"/>
          </w:tcPr>
          <w:p w14:paraId="5431C120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CAC2CE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A01048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9D83E1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D933E5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A8940F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310A143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6AAC90B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369</w:t>
            </w:r>
          </w:p>
        </w:tc>
        <w:tc>
          <w:tcPr>
            <w:tcW w:w="2430" w:type="dxa"/>
            <w:vAlign w:val="center"/>
          </w:tcPr>
          <w:p w14:paraId="30EF6464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Výčet odběrných míst ve společenství</w:t>
            </w:r>
          </w:p>
        </w:tc>
        <w:tc>
          <w:tcPr>
            <w:tcW w:w="1530" w:type="dxa"/>
            <w:vAlign w:val="center"/>
          </w:tcPr>
          <w:p w14:paraId="6AEB2F69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B86BC3D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F05BF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0594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B23EC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39DE43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B6895" w:rsidRPr="007F474B" w14:paraId="2D01153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00730A0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2430" w:type="dxa"/>
            <w:vAlign w:val="bottom"/>
          </w:tcPr>
          <w:p w14:paraId="1EE14731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Request for service restricted list of PDT</w:t>
            </w:r>
          </w:p>
        </w:tc>
        <w:tc>
          <w:tcPr>
            <w:tcW w:w="1530" w:type="dxa"/>
            <w:vAlign w:val="center"/>
          </w:tcPr>
          <w:p w14:paraId="4374DDD8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56F8666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83FC9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D879E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C887AC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09B21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0DDBF3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D96923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2430" w:type="dxa"/>
            <w:vAlign w:val="bottom"/>
          </w:tcPr>
          <w:p w14:paraId="34739E79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Error message for sending service restricted list of PDT</w:t>
            </w:r>
          </w:p>
        </w:tc>
        <w:tc>
          <w:tcPr>
            <w:tcW w:w="1530" w:type="dxa"/>
            <w:vAlign w:val="center"/>
          </w:tcPr>
          <w:p w14:paraId="529349A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7E0A6C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62C14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9CA35F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034354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ED90E2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5523D5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A1E7D45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2430" w:type="dxa"/>
            <w:vAlign w:val="bottom"/>
          </w:tcPr>
          <w:p w14:paraId="0EB89DBB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Service restricted list of PDT</w:t>
            </w:r>
          </w:p>
        </w:tc>
        <w:tc>
          <w:tcPr>
            <w:tcW w:w="1530" w:type="dxa"/>
            <w:vAlign w:val="center"/>
          </w:tcPr>
          <w:p w14:paraId="5B87C45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84C475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717779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134E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F583C0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03501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01490" w:rsidRPr="007F474B" w14:paraId="460177A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94BF7" w14:textId="32F24A05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2430" w:type="dxa"/>
            <w:vAlign w:val="bottom"/>
          </w:tcPr>
          <w:p w14:paraId="5C6407D0" w14:textId="4F170933" w:rsidR="00301490" w:rsidRPr="00BD36AD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530" w:type="dxa"/>
            <w:vAlign w:val="center"/>
          </w:tcPr>
          <w:p w14:paraId="048CA28A" w14:textId="27180638" w:rsidR="00301490" w:rsidRPr="00BD36AD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24431CC" w14:textId="5FB35687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371249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C556AF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9B3B16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3687B9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01490" w:rsidRPr="007F474B" w14:paraId="1BC240F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722F3C" w14:textId="18C57232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2430" w:type="dxa"/>
            <w:vAlign w:val="bottom"/>
          </w:tcPr>
          <w:p w14:paraId="7B8AC265" w14:textId="20172B36" w:rsidR="00301490" w:rsidRPr="00301490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Chyb. zpráva k požadavku na kmenová data sdílení OPM</w:t>
            </w:r>
          </w:p>
        </w:tc>
        <w:tc>
          <w:tcPr>
            <w:tcW w:w="1530" w:type="dxa"/>
            <w:vAlign w:val="center"/>
          </w:tcPr>
          <w:p w14:paraId="1550A656" w14:textId="23EBDF85" w:rsidR="00301490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09FEA4" w14:textId="2AEABC65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7ACBC4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81783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DAD95A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D12697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39767A9" w14:textId="77777777" w:rsidTr="00022DAC">
        <w:trPr>
          <w:trHeight w:val="255"/>
        </w:trPr>
        <w:tc>
          <w:tcPr>
            <w:tcW w:w="1080" w:type="dxa"/>
            <w:noWrap/>
          </w:tcPr>
          <w:p w14:paraId="4A8DFA39" w14:textId="618C827A" w:rsidR="006E5304" w:rsidRPr="00301490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383</w:t>
            </w:r>
          </w:p>
        </w:tc>
        <w:tc>
          <w:tcPr>
            <w:tcW w:w="2430" w:type="dxa"/>
          </w:tcPr>
          <w:p w14:paraId="43C53ECA" w14:textId="358191D5" w:rsidR="006E5304" w:rsidRPr="00BD36AD" w:rsidRDefault="00301490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t>Kmenová data sk. sdílení OPM</w:t>
            </w:r>
          </w:p>
        </w:tc>
        <w:tc>
          <w:tcPr>
            <w:tcW w:w="1530" w:type="dxa"/>
          </w:tcPr>
          <w:p w14:paraId="01069C4F" w14:textId="67A5EC73" w:rsidR="006E5304" w:rsidRPr="00301490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MASTERDATA</w:t>
            </w:r>
          </w:p>
        </w:tc>
        <w:tc>
          <w:tcPr>
            <w:tcW w:w="630" w:type="dxa"/>
            <w:noWrap/>
          </w:tcPr>
          <w:p w14:paraId="75A73CC4" w14:textId="7C23686D" w:rsidR="006E5304" w:rsidRPr="00301490" w:rsidRDefault="00301490" w:rsidP="006E5304">
            <w:pPr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D322A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DE4C11F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D1B06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696012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BB05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B025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2430" w:type="dxa"/>
            <w:vAlign w:val="bottom"/>
          </w:tcPr>
          <w:p w14:paraId="3290873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530" w:type="dxa"/>
            <w:vAlign w:val="center"/>
          </w:tcPr>
          <w:p w14:paraId="6DA154AD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13A540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B763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6ED5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FD5A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8141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AF4CFB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DC52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2430" w:type="dxa"/>
            <w:vAlign w:val="bottom"/>
          </w:tcPr>
          <w:p w14:paraId="7F6C0D6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530" w:type="dxa"/>
            <w:vAlign w:val="center"/>
          </w:tcPr>
          <w:p w14:paraId="6F4A319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0C5CF7F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A1D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290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D1C4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3661A4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4844E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D147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2430" w:type="dxa"/>
            <w:vAlign w:val="bottom"/>
          </w:tcPr>
          <w:p w14:paraId="03A506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530" w:type="dxa"/>
            <w:vAlign w:val="center"/>
          </w:tcPr>
          <w:p w14:paraId="6D099F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7F26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BF0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2CF5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DB31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048C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C57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834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2430" w:type="dxa"/>
            <w:vAlign w:val="bottom"/>
          </w:tcPr>
          <w:p w14:paraId="3FD5DEE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530" w:type="dxa"/>
            <w:vAlign w:val="center"/>
          </w:tcPr>
          <w:p w14:paraId="0AD4E33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241E7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0E17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ABB2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D99C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64DB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2CC30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5C7EF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2430" w:type="dxa"/>
            <w:vAlign w:val="bottom"/>
          </w:tcPr>
          <w:p w14:paraId="1237325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530" w:type="dxa"/>
            <w:vAlign w:val="center"/>
          </w:tcPr>
          <w:p w14:paraId="6A92B5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1948F7E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5BA9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BC0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E6F7B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5E44B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FE823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A4372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2430" w:type="dxa"/>
            <w:vAlign w:val="bottom"/>
          </w:tcPr>
          <w:p w14:paraId="487A92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530" w:type="dxa"/>
            <w:vAlign w:val="center"/>
          </w:tcPr>
          <w:p w14:paraId="21579E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9AB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A85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F0E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5B61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60A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FB3F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A5875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2430" w:type="dxa"/>
            <w:vAlign w:val="bottom"/>
          </w:tcPr>
          <w:p w14:paraId="1445D8C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530" w:type="dxa"/>
            <w:vAlign w:val="center"/>
          </w:tcPr>
          <w:p w14:paraId="569AA27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55763F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4A369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08B6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FE4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104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A475E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F87E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2430" w:type="dxa"/>
            <w:vAlign w:val="bottom"/>
          </w:tcPr>
          <w:p w14:paraId="151B9CF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530" w:type="dxa"/>
            <w:vAlign w:val="center"/>
          </w:tcPr>
          <w:p w14:paraId="5F60D2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2084932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D7F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D4DC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2B77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8A41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FA4169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0C04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2430" w:type="dxa"/>
            <w:vAlign w:val="bottom"/>
          </w:tcPr>
          <w:p w14:paraId="1B261C5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530" w:type="dxa"/>
            <w:vAlign w:val="center"/>
          </w:tcPr>
          <w:p w14:paraId="201A15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B54FB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C0EE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FA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516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4E2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F4B6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0413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409</w:t>
            </w:r>
          </w:p>
        </w:tc>
        <w:tc>
          <w:tcPr>
            <w:tcW w:w="2430" w:type="dxa"/>
            <w:vAlign w:val="bottom"/>
          </w:tcPr>
          <w:p w14:paraId="686CCB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530" w:type="dxa"/>
            <w:vAlign w:val="center"/>
          </w:tcPr>
          <w:p w14:paraId="30BA4CB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61EE9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B038E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795E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2E1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3FF7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E838DF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18F9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2430" w:type="dxa"/>
            <w:vAlign w:val="bottom"/>
          </w:tcPr>
          <w:p w14:paraId="231B53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530" w:type="dxa"/>
            <w:vAlign w:val="center"/>
          </w:tcPr>
          <w:p w14:paraId="6A5CDCB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078BF0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9A56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03D7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618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204693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EAF6E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EA4A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2430" w:type="dxa"/>
            <w:vAlign w:val="bottom"/>
          </w:tcPr>
          <w:p w14:paraId="6244369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530" w:type="dxa"/>
            <w:vAlign w:val="center"/>
          </w:tcPr>
          <w:p w14:paraId="6DEE5D4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7E19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CAFDA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511B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A851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B9E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5CFD5A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10EDB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2430" w:type="dxa"/>
            <w:vAlign w:val="bottom"/>
          </w:tcPr>
          <w:p w14:paraId="320B7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530" w:type="dxa"/>
            <w:vAlign w:val="center"/>
          </w:tcPr>
          <w:p w14:paraId="7D7FBF8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28E3DD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B90B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F459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220D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F5DA00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CD31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441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2430" w:type="dxa"/>
            <w:vAlign w:val="bottom"/>
          </w:tcPr>
          <w:p w14:paraId="0D22A8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530" w:type="dxa"/>
            <w:vAlign w:val="center"/>
          </w:tcPr>
          <w:p w14:paraId="05A6C2D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8E70F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91E9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AD93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05C3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1DBC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D2538D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DEEB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2430" w:type="dxa"/>
            <w:vAlign w:val="bottom"/>
          </w:tcPr>
          <w:p w14:paraId="41EC482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530" w:type="dxa"/>
            <w:vAlign w:val="center"/>
          </w:tcPr>
          <w:p w14:paraId="209A139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51EE13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242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AC2E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75D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A0F04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1B6DE3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8029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2430" w:type="dxa"/>
            <w:vAlign w:val="bottom"/>
          </w:tcPr>
          <w:p w14:paraId="357837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530" w:type="dxa"/>
            <w:vAlign w:val="center"/>
          </w:tcPr>
          <w:p w14:paraId="5FFC8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2510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ED44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DFB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46D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2E06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7A9B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7812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2430" w:type="dxa"/>
            <w:vAlign w:val="bottom"/>
          </w:tcPr>
          <w:p w14:paraId="6C6FE09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530" w:type="dxa"/>
            <w:vAlign w:val="center"/>
          </w:tcPr>
          <w:p w14:paraId="1B06DD2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15E660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7DCE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67CC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2E9F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A16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C3EF71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6BF7A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2430" w:type="dxa"/>
            <w:vAlign w:val="bottom"/>
          </w:tcPr>
          <w:p w14:paraId="7ADAAD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530" w:type="dxa"/>
            <w:vAlign w:val="center"/>
          </w:tcPr>
          <w:p w14:paraId="3247D98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09707D1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7B908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6570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8976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897A2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0F5BF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6999F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2430" w:type="dxa"/>
            <w:vAlign w:val="bottom"/>
          </w:tcPr>
          <w:p w14:paraId="5E774E9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530" w:type="dxa"/>
            <w:vAlign w:val="center"/>
          </w:tcPr>
          <w:p w14:paraId="220F2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AA8F5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E7E9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FA0E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0505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AE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DE099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CF4B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2430" w:type="dxa"/>
            <w:vAlign w:val="bottom"/>
          </w:tcPr>
          <w:p w14:paraId="41876D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530" w:type="dxa"/>
            <w:vAlign w:val="center"/>
          </w:tcPr>
          <w:p w14:paraId="038C6C9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D2E1D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EE5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557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D9D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A3C71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8CAF6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22C2F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2430" w:type="dxa"/>
            <w:vAlign w:val="bottom"/>
          </w:tcPr>
          <w:p w14:paraId="109F5BB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530" w:type="dxa"/>
            <w:vAlign w:val="center"/>
          </w:tcPr>
          <w:p w14:paraId="4C8E8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13B83CE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04C1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7E7C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9A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2B84D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6D936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31A9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2430" w:type="dxa"/>
            <w:vAlign w:val="bottom"/>
          </w:tcPr>
          <w:p w14:paraId="1738F99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530" w:type="dxa"/>
            <w:vAlign w:val="center"/>
          </w:tcPr>
          <w:p w14:paraId="7FCBF10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EB0F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AB9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7F9D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D2C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C491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63D8E43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BCED9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2430" w:type="dxa"/>
            <w:vAlign w:val="bottom"/>
          </w:tcPr>
          <w:p w14:paraId="78F4DBBA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530" w:type="dxa"/>
            <w:vAlign w:val="center"/>
          </w:tcPr>
          <w:p w14:paraId="649E6F25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1AD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1BC5C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7FA67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1229D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F818B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744F3D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90E7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2430" w:type="dxa"/>
            <w:vAlign w:val="bottom"/>
          </w:tcPr>
          <w:p w14:paraId="606CD34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530" w:type="dxa"/>
            <w:vAlign w:val="center"/>
          </w:tcPr>
          <w:p w14:paraId="49F33CA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6A293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BCAB7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0B488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E946E5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51845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28D15E6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EEE725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2430" w:type="dxa"/>
            <w:vAlign w:val="bottom"/>
          </w:tcPr>
          <w:p w14:paraId="3CA500D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530" w:type="dxa"/>
            <w:vAlign w:val="center"/>
          </w:tcPr>
          <w:p w14:paraId="211F2442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630" w:type="dxa"/>
            <w:noWrap/>
            <w:vAlign w:val="center"/>
          </w:tcPr>
          <w:p w14:paraId="42BEC9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369F9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959BA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8145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E471A87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6D6FDA" w14:paraId="14F3C0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320239D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2430" w:type="dxa"/>
            <w:vAlign w:val="bottom"/>
          </w:tcPr>
          <w:p w14:paraId="0302F15D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530" w:type="dxa"/>
            <w:vAlign w:val="center"/>
          </w:tcPr>
          <w:p w14:paraId="22F24086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42A226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BCF50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9118CC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516ED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16778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2895A5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61A5B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2430" w:type="dxa"/>
            <w:vAlign w:val="bottom"/>
          </w:tcPr>
          <w:p w14:paraId="1C24F140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530" w:type="dxa"/>
            <w:vAlign w:val="bottom"/>
          </w:tcPr>
          <w:p w14:paraId="5047D5B4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DE2F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DA14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5F4C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164C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67B09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4D420E4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01B77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2430" w:type="dxa"/>
            <w:vAlign w:val="bottom"/>
          </w:tcPr>
          <w:p w14:paraId="0DE8A9AD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530" w:type="dxa"/>
            <w:vAlign w:val="bottom"/>
          </w:tcPr>
          <w:p w14:paraId="31C209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C054AC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13A743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049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B615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B54E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E5F7F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8FEACE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2430" w:type="dxa"/>
            <w:vAlign w:val="bottom"/>
          </w:tcPr>
          <w:p w14:paraId="0D3C3792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530" w:type="dxa"/>
            <w:vAlign w:val="bottom"/>
          </w:tcPr>
          <w:p w14:paraId="5A2C961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630" w:type="dxa"/>
            <w:noWrap/>
            <w:vAlign w:val="center"/>
          </w:tcPr>
          <w:p w14:paraId="7B87813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7615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2BB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407D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73272BD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0CAA9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CB7091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667674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2430" w:type="dxa"/>
            <w:vAlign w:val="bottom"/>
          </w:tcPr>
          <w:p w14:paraId="07F2A5E8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530" w:type="dxa"/>
            <w:vAlign w:val="bottom"/>
          </w:tcPr>
          <w:p w14:paraId="02D359D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2AA5E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2AB6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B996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BDB7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34A5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602005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DAA326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2430" w:type="dxa"/>
            <w:vAlign w:val="bottom"/>
          </w:tcPr>
          <w:p w14:paraId="055BACED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530" w:type="dxa"/>
            <w:vAlign w:val="bottom"/>
          </w:tcPr>
          <w:p w14:paraId="2905B2F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AAFE11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5BC32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5B13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1553C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3B10D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EB112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5D4DE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2430" w:type="dxa"/>
            <w:vAlign w:val="bottom"/>
          </w:tcPr>
          <w:p w14:paraId="02588D7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530" w:type="dxa"/>
            <w:vAlign w:val="bottom"/>
          </w:tcPr>
          <w:p w14:paraId="1A38E7B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1E9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F876F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F8401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BF76E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41D09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B8EA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FF0EF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2430" w:type="dxa"/>
            <w:vAlign w:val="bottom"/>
          </w:tcPr>
          <w:p w14:paraId="49EEF4B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530" w:type="dxa"/>
            <w:vAlign w:val="bottom"/>
          </w:tcPr>
          <w:p w14:paraId="6F2F3DF0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680D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CCAF62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71413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0644E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74BF1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02D34BB2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C1743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6C963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lastRenderedPageBreak/>
              <w:t>453</w:t>
            </w:r>
          </w:p>
        </w:tc>
        <w:tc>
          <w:tcPr>
            <w:tcW w:w="2430" w:type="dxa"/>
            <w:vAlign w:val="bottom"/>
          </w:tcPr>
          <w:p w14:paraId="55CB2B45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6E47E2EF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6D9E81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AA22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F11EA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3112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C3C86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D9AB93F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B30245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F9328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2430" w:type="dxa"/>
            <w:vAlign w:val="bottom"/>
          </w:tcPr>
          <w:p w14:paraId="7B7874B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5723CB1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32BCA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7CD65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C38C3B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B92F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34FE5C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5BF51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0EF1E4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2430" w:type="dxa"/>
            <w:vAlign w:val="bottom"/>
          </w:tcPr>
          <w:p w14:paraId="00689F1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530" w:type="dxa"/>
            <w:vAlign w:val="bottom"/>
          </w:tcPr>
          <w:p w14:paraId="48AC42BF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8969D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AF08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DE0A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3C0D65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DAB4E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7C9C3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8D72D8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2430" w:type="dxa"/>
            <w:vAlign w:val="bottom"/>
          </w:tcPr>
          <w:p w14:paraId="71FA85A2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530" w:type="dxa"/>
            <w:vAlign w:val="bottom"/>
          </w:tcPr>
          <w:p w14:paraId="32E57FC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63CCB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B221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AF0C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6ED0D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4F0B9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1F87A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128297B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2430" w:type="dxa"/>
            <w:vAlign w:val="bottom"/>
          </w:tcPr>
          <w:p w14:paraId="3703333A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530" w:type="dxa"/>
            <w:vAlign w:val="bottom"/>
          </w:tcPr>
          <w:p w14:paraId="10D1198E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0CE1C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9D2A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B391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EE7C8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2D4E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DBAC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A2DC9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2430" w:type="dxa"/>
            <w:vAlign w:val="bottom"/>
          </w:tcPr>
          <w:p w14:paraId="11F47F8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530" w:type="dxa"/>
            <w:vAlign w:val="center"/>
          </w:tcPr>
          <w:p w14:paraId="6BCDBB4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9787E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46CB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FB66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9E79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A5132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134FC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6B4C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2430" w:type="dxa"/>
            <w:vAlign w:val="bottom"/>
          </w:tcPr>
          <w:p w14:paraId="195212F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530" w:type="dxa"/>
            <w:vAlign w:val="center"/>
          </w:tcPr>
          <w:p w14:paraId="7CADC7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31DD71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B9D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E201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62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446072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DAB74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C7F440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2430" w:type="dxa"/>
            <w:vAlign w:val="bottom"/>
          </w:tcPr>
          <w:p w14:paraId="79F1F9B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530" w:type="dxa"/>
            <w:vAlign w:val="center"/>
          </w:tcPr>
          <w:p w14:paraId="5306B43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33D1C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8B22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C71F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174A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97A67D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68731B6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B5997E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2430" w:type="dxa"/>
            <w:vAlign w:val="bottom"/>
          </w:tcPr>
          <w:p w14:paraId="7ACE4CBB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530" w:type="dxa"/>
            <w:vAlign w:val="center"/>
          </w:tcPr>
          <w:p w14:paraId="5762A761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EBC216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5A8593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C3165E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3DF64F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1EE63B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4CF2FA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EE500D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2430" w:type="dxa"/>
            <w:vAlign w:val="bottom"/>
          </w:tcPr>
          <w:p w14:paraId="2B81C735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530" w:type="dxa"/>
            <w:vAlign w:val="center"/>
          </w:tcPr>
          <w:p w14:paraId="2CC416D8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630" w:type="dxa"/>
            <w:noWrap/>
            <w:vAlign w:val="center"/>
          </w:tcPr>
          <w:p w14:paraId="79AD27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C1C0A1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78C2C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949DA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B3272F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:rsidDel="00B707B4" w14:paraId="02F732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85FA69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2430" w:type="dxa"/>
            <w:vAlign w:val="bottom"/>
          </w:tcPr>
          <w:p w14:paraId="4EE454A7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530" w:type="dxa"/>
            <w:vAlign w:val="center"/>
          </w:tcPr>
          <w:p w14:paraId="28906196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5FC85F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B4F36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A8A3B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65DB70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0480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7917D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69321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2430" w:type="dxa"/>
            <w:vAlign w:val="bottom"/>
          </w:tcPr>
          <w:p w14:paraId="3EB2A812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530" w:type="dxa"/>
            <w:vAlign w:val="center"/>
          </w:tcPr>
          <w:p w14:paraId="66E6889D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513D33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9AB93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BFB9A9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4263F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01867F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32FDF4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3873B7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2430" w:type="dxa"/>
            <w:vAlign w:val="bottom"/>
          </w:tcPr>
          <w:p w14:paraId="15FFFF3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530" w:type="dxa"/>
            <w:vAlign w:val="center"/>
          </w:tcPr>
          <w:p w14:paraId="18EFD946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446F0D8C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6799C2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82A8E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958DE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71289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10A1271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95BB9B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2430" w:type="dxa"/>
            <w:vAlign w:val="bottom"/>
          </w:tcPr>
          <w:p w14:paraId="214AD2E5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530" w:type="dxa"/>
            <w:vAlign w:val="center"/>
          </w:tcPr>
          <w:p w14:paraId="4E896DC3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44B22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7238C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F86116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B1776F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FD37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F3F81D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66996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2430" w:type="dxa"/>
            <w:vAlign w:val="bottom"/>
          </w:tcPr>
          <w:p w14:paraId="281775F5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530" w:type="dxa"/>
            <w:vAlign w:val="center"/>
          </w:tcPr>
          <w:p w14:paraId="27150FA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E0700E3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BA08A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EA3E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7D625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3285B0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D7883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65B55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2430" w:type="dxa"/>
            <w:vAlign w:val="bottom"/>
          </w:tcPr>
          <w:p w14:paraId="62EB3521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530" w:type="dxa"/>
            <w:vAlign w:val="center"/>
          </w:tcPr>
          <w:p w14:paraId="7462215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73A68F4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7D2795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086F36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3376C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5F8B8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42FACDE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58931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2430" w:type="dxa"/>
            <w:vAlign w:val="bottom"/>
          </w:tcPr>
          <w:p w14:paraId="580FED43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530" w:type="dxa"/>
            <w:vAlign w:val="center"/>
          </w:tcPr>
          <w:p w14:paraId="760E129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ECBA66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B798B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6AB77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0E1ECA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BFDFD6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2B1C0C2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BA543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2430" w:type="dxa"/>
            <w:vAlign w:val="bottom"/>
          </w:tcPr>
          <w:p w14:paraId="493C8888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530" w:type="dxa"/>
            <w:vAlign w:val="center"/>
          </w:tcPr>
          <w:p w14:paraId="324EB41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0603C7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6FC4DB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3F217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F3382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BE284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11F248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0AFE4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2430" w:type="dxa"/>
            <w:vAlign w:val="bottom"/>
          </w:tcPr>
          <w:p w14:paraId="36C98F8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530" w:type="dxa"/>
            <w:vAlign w:val="center"/>
          </w:tcPr>
          <w:p w14:paraId="6D952967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0E62471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CE0F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60423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DA39F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ED77F1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25888E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C92FE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2430" w:type="dxa"/>
            <w:vAlign w:val="bottom"/>
          </w:tcPr>
          <w:p w14:paraId="1B406B9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530" w:type="dxa"/>
            <w:vAlign w:val="center"/>
          </w:tcPr>
          <w:p w14:paraId="116D6D8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E104739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89301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076E9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2957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1F72EB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06B9EB5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C8AE5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2430" w:type="dxa"/>
            <w:vAlign w:val="bottom"/>
          </w:tcPr>
          <w:p w14:paraId="67D41AB0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530" w:type="dxa"/>
            <w:vAlign w:val="center"/>
          </w:tcPr>
          <w:p w14:paraId="4F10B3CC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CE6C21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1711B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0F909D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02BCFE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D35D95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3A225E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586CDD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lastRenderedPageBreak/>
              <w:t>476</w:t>
            </w:r>
          </w:p>
        </w:tc>
        <w:tc>
          <w:tcPr>
            <w:tcW w:w="2430" w:type="dxa"/>
            <w:vAlign w:val="bottom"/>
          </w:tcPr>
          <w:p w14:paraId="3F92708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530" w:type="dxa"/>
            <w:vAlign w:val="center"/>
          </w:tcPr>
          <w:p w14:paraId="6FF43F03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082250FA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89361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D4E8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EA44AC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5933B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53596C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801A9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2430" w:type="dxa"/>
            <w:vAlign w:val="bottom"/>
          </w:tcPr>
          <w:p w14:paraId="74897104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530" w:type="dxa"/>
            <w:vAlign w:val="center"/>
          </w:tcPr>
          <w:p w14:paraId="57C195F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2498B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C312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26DFA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5F5A9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225667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6B87384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990F5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2430" w:type="dxa"/>
            <w:vAlign w:val="bottom"/>
          </w:tcPr>
          <w:p w14:paraId="12EE272B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530" w:type="dxa"/>
            <w:vAlign w:val="center"/>
          </w:tcPr>
          <w:p w14:paraId="556156B1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2479560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3A4BE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7DE5EE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ACA95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6A77E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47AAAA6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86E7B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2430" w:type="dxa"/>
            <w:vAlign w:val="bottom"/>
          </w:tcPr>
          <w:p w14:paraId="7B733A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530" w:type="dxa"/>
            <w:vAlign w:val="center"/>
          </w:tcPr>
          <w:p w14:paraId="0E9292B9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281378C8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0D65A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00843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DD0AB2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02AE6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797CC6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57D3C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2430" w:type="dxa"/>
            <w:vAlign w:val="bottom"/>
          </w:tcPr>
          <w:p w14:paraId="396594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530" w:type="dxa"/>
            <w:vAlign w:val="center"/>
          </w:tcPr>
          <w:p w14:paraId="08F906C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84ED95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9B544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E12C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21FE2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41F2289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11FB4EDE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2E54DF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2430" w:type="dxa"/>
          </w:tcPr>
          <w:p w14:paraId="71EC11F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530" w:type="dxa"/>
          </w:tcPr>
          <w:p w14:paraId="0879C411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630" w:type="dxa"/>
            <w:noWrap/>
            <w:vAlign w:val="center"/>
          </w:tcPr>
          <w:p w14:paraId="42636E8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52821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1856F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AD8A827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B795D2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93E9E0D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710D4940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2430" w:type="dxa"/>
          </w:tcPr>
          <w:p w14:paraId="25C01BB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530" w:type="dxa"/>
          </w:tcPr>
          <w:p w14:paraId="55F3A12E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630" w:type="dxa"/>
            <w:noWrap/>
            <w:vAlign w:val="center"/>
          </w:tcPr>
          <w:p w14:paraId="7E7B44EA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0FB1B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221BF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8969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D53AD4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2E43C4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24213B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2430" w:type="dxa"/>
          </w:tcPr>
          <w:p w14:paraId="0BFA4545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t>Chyba/potvrzení při</w:t>
            </w:r>
            <w:r w:rsidR="00A02EED" w:rsidRPr="00904301">
              <w:t xml:space="preserve"> nastavení limitu VDT/VT</w:t>
            </w:r>
          </w:p>
        </w:tc>
        <w:tc>
          <w:tcPr>
            <w:tcW w:w="1530" w:type="dxa"/>
          </w:tcPr>
          <w:p w14:paraId="1B4024FC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D7A4E0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DCEA3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12D6D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C9B8A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E76E6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709F7DE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E9711E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2430" w:type="dxa"/>
          </w:tcPr>
          <w:p w14:paraId="0EA5795F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530" w:type="dxa"/>
          </w:tcPr>
          <w:p w14:paraId="7D2DF372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630" w:type="dxa"/>
            <w:noWrap/>
            <w:vAlign w:val="center"/>
          </w:tcPr>
          <w:p w14:paraId="66E1569F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4F57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80AB38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D96D48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E63401D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4DF10B3F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AE4AB5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2430" w:type="dxa"/>
          </w:tcPr>
          <w:p w14:paraId="0674CD5C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</w:t>
            </w:r>
            <w:r w:rsidRPr="0007686E">
              <w:rPr>
                <w:sz w:val="20"/>
                <w:szCs w:val="20"/>
                <w:lang w:eastAsia="cs-CZ"/>
              </w:rPr>
              <w:t>automatické změně</w:t>
            </w:r>
            <w:r w:rsidR="00A02EED" w:rsidRPr="0007686E">
              <w:rPr>
                <w:sz w:val="20"/>
                <w:szCs w:val="20"/>
                <w:lang w:eastAsia="cs-CZ"/>
              </w:rPr>
              <w:t xml:space="preserve"> limitu VDT/VT</w:t>
            </w:r>
          </w:p>
        </w:tc>
        <w:tc>
          <w:tcPr>
            <w:tcW w:w="1530" w:type="dxa"/>
          </w:tcPr>
          <w:p w14:paraId="49F70076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D997F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A8BF0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B5E5A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393893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3C3CB1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76AA85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D1AE811" w14:textId="2174EB6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2430" w:type="dxa"/>
          </w:tcPr>
          <w:p w14:paraId="4C45B91B" w14:textId="193554D4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29DB0DFD" w14:textId="63533CAA" w:rsidR="004D55FE" w:rsidRPr="00403595" w:rsidRDefault="00671F9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71F9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53B459D5" w14:textId="08B0C5C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E71FB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B77E9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7FACD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175D7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0C15F4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E287FC4" w14:textId="6A16B134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2430" w:type="dxa"/>
          </w:tcPr>
          <w:p w14:paraId="42BA4603" w14:textId="3A08CF4F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F1CC9B0" w14:textId="082B111D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E7254A9" w14:textId="00A12D6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26844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AD6A1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CAD296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D981C" w14:textId="3D7D44E6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384B1532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63FAA5DA" w14:textId="082E36C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2430" w:type="dxa"/>
          </w:tcPr>
          <w:p w14:paraId="21B97729" w14:textId="718AC04D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631D2700" w14:textId="4343DBDA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6E134C" w14:textId="4258944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E744D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7E9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DBA2CF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018B55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6DCE0B1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4B854E" w14:textId="1A10C72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2430" w:type="dxa"/>
          </w:tcPr>
          <w:p w14:paraId="6445DB2C" w14:textId="0047ACCB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66F61F04" w14:textId="6DCCC9C9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B10DC36" w14:textId="5B3D2DED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DCAB7B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AB597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92E9AA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1AFF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DB21B74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F21E74B" w14:textId="073CAA9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2430" w:type="dxa"/>
          </w:tcPr>
          <w:p w14:paraId="62B3144A" w14:textId="1DD91567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0B1E583E" w14:textId="09897862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262BF195" w14:textId="5517C300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DF97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BC4B5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28DC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2641AB" w14:textId="09C9052C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001F1A0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EFD9BA3" w14:textId="34F0E58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2430" w:type="dxa"/>
          </w:tcPr>
          <w:p w14:paraId="224898E7" w14:textId="7CB2934C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61EA3D8" w14:textId="5B21A9CA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806BB5" w14:textId="0BA0B20B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10195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966A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78D62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BC6944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6F6CF3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3DA12892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505</w:t>
            </w:r>
          </w:p>
        </w:tc>
        <w:tc>
          <w:tcPr>
            <w:tcW w:w="2430" w:type="dxa"/>
          </w:tcPr>
          <w:p w14:paraId="6A9E3BFB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Dotaz na vypořádání exportu/importu z IDA</w:t>
            </w:r>
          </w:p>
        </w:tc>
        <w:tc>
          <w:tcPr>
            <w:tcW w:w="1530" w:type="dxa"/>
            <w:vAlign w:val="bottom"/>
          </w:tcPr>
          <w:p w14:paraId="53700F4F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D081E99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8A7F58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4409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B0FE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0E520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0138A804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41D71687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506</w:t>
            </w:r>
          </w:p>
        </w:tc>
        <w:tc>
          <w:tcPr>
            <w:tcW w:w="2430" w:type="dxa"/>
          </w:tcPr>
          <w:p w14:paraId="738818E0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Vypořádání exportu/importu z IDA</w:t>
            </w:r>
          </w:p>
        </w:tc>
        <w:tc>
          <w:tcPr>
            <w:tcW w:w="1530" w:type="dxa"/>
            <w:vAlign w:val="bottom"/>
          </w:tcPr>
          <w:p w14:paraId="472F2F6D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SFVOTEMGSTATE</w:t>
            </w:r>
          </w:p>
        </w:tc>
        <w:tc>
          <w:tcPr>
            <w:tcW w:w="630" w:type="dxa"/>
            <w:noWrap/>
            <w:vAlign w:val="center"/>
          </w:tcPr>
          <w:p w14:paraId="783B51B8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BAF9FB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14C8A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62B0E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290F3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52B2A1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7592536D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507</w:t>
            </w:r>
          </w:p>
        </w:tc>
        <w:tc>
          <w:tcPr>
            <w:tcW w:w="2430" w:type="dxa"/>
          </w:tcPr>
          <w:p w14:paraId="099782B9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 xml:space="preserve">Potvrzení/chyba </w:t>
            </w:r>
            <w:proofErr w:type="gramStart"/>
            <w:r w:rsidRPr="00022DAC">
              <w:rPr>
                <w:sz w:val="20"/>
                <w:szCs w:val="20"/>
              </w:rPr>
              <w:t>v  dotazu</w:t>
            </w:r>
            <w:proofErr w:type="gramEnd"/>
            <w:r w:rsidRPr="00022DAC">
              <w:rPr>
                <w:sz w:val="20"/>
                <w:szCs w:val="20"/>
              </w:rPr>
              <w:t xml:space="preserve"> na vypořádání exportů/importů IDA</w:t>
            </w:r>
          </w:p>
        </w:tc>
        <w:tc>
          <w:tcPr>
            <w:tcW w:w="1530" w:type="dxa"/>
            <w:vAlign w:val="bottom"/>
          </w:tcPr>
          <w:p w14:paraId="147EB778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513C47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38246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E262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E73F3A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71540F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:rsidRPr="007F474B" w14:paraId="17FF7D16" w14:textId="77777777" w:rsidTr="00AD6415">
        <w:trPr>
          <w:trHeight w:val="510"/>
        </w:trPr>
        <w:tc>
          <w:tcPr>
            <w:tcW w:w="1080" w:type="dxa"/>
            <w:noWrap/>
            <w:vAlign w:val="center"/>
          </w:tcPr>
          <w:p w14:paraId="29FB299D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2430" w:type="dxa"/>
            <w:vAlign w:val="bottom"/>
          </w:tcPr>
          <w:p w14:paraId="2378331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530" w:type="dxa"/>
            <w:vAlign w:val="center"/>
          </w:tcPr>
          <w:p w14:paraId="554BF48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5DEFF731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EAF614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EF50F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018BDC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5F745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F34440" w:rsidRPr="007F474B" w14:paraId="1DCF8F89" w14:textId="77777777" w:rsidTr="00AD6415">
        <w:trPr>
          <w:trHeight w:val="255"/>
        </w:trPr>
        <w:tc>
          <w:tcPr>
            <w:tcW w:w="1080" w:type="dxa"/>
            <w:noWrap/>
            <w:vAlign w:val="center"/>
          </w:tcPr>
          <w:p w14:paraId="3F6E671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2430" w:type="dxa"/>
            <w:noWrap/>
            <w:vAlign w:val="bottom"/>
          </w:tcPr>
          <w:p w14:paraId="0976D799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530" w:type="dxa"/>
            <w:vAlign w:val="center"/>
          </w:tcPr>
          <w:p w14:paraId="2F39B910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7D624B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30BC06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AA17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15F392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219EA2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51B1FE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03F598B" w14:textId="08EB024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2430" w:type="dxa"/>
          </w:tcPr>
          <w:p w14:paraId="595AF925" w14:textId="17869EC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1214DD81" w14:textId="0C2A0F8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5826844" w14:textId="2EDAF7B6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E6E0B4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4737B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1A85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1426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245DE4A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92DB535" w14:textId="14D368D9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2430" w:type="dxa"/>
          </w:tcPr>
          <w:p w14:paraId="398D59BE" w14:textId="73C1B6F5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EB89D4B" w14:textId="164D8C1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B774D32" w14:textId="215DBEEF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AD92FE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0EDE3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6F0FF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C51F13" w14:textId="7FD825BF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266D9AB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EB51AC" w14:textId="03161F0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516</w:t>
            </w:r>
          </w:p>
        </w:tc>
        <w:tc>
          <w:tcPr>
            <w:tcW w:w="2430" w:type="dxa"/>
          </w:tcPr>
          <w:p w14:paraId="7AA9030E" w14:textId="667F31A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40E72C8B" w14:textId="04BD82E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A49F18" w14:textId="2472AB0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784A5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C7BCC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A2C0DD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CDC78F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3A9769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1ADF62" w14:textId="023CE240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2430" w:type="dxa"/>
          </w:tcPr>
          <w:p w14:paraId="3DF884B9" w14:textId="081FD25E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2088A0C" w14:textId="521E9351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CA4A3DC" w14:textId="5E18A521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2EFCE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CA9DDF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B482A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041BC0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4D8C79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E64CA7A" w14:textId="65D976F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2430" w:type="dxa"/>
          </w:tcPr>
          <w:p w14:paraId="1BB879BF" w14:textId="6BB475A1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F235C8C" w14:textId="5840AD7A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5AA21743" w14:textId="7283BE8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34C3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2E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59416F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41EAC8" w14:textId="108D5E73" w:rsidR="004D55FE" w:rsidRDefault="00A756DC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5FDB2555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D81760" w14:textId="44A62D61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2430" w:type="dxa"/>
          </w:tcPr>
          <w:p w14:paraId="4A05844F" w14:textId="62B89367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0B19AA6" w14:textId="19C3D435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886A4E0" w14:textId="4331FFB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07005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95E78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E01CA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8211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16A7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386D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2430" w:type="dxa"/>
            <w:vAlign w:val="bottom"/>
          </w:tcPr>
          <w:p w14:paraId="40BF1D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530" w:type="dxa"/>
            <w:vAlign w:val="center"/>
          </w:tcPr>
          <w:p w14:paraId="7EDB65C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630" w:type="dxa"/>
            <w:noWrap/>
            <w:vAlign w:val="center"/>
          </w:tcPr>
          <w:p w14:paraId="41DD736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A192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88E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AAD98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5DE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01268D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1FC1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2430" w:type="dxa"/>
            <w:noWrap/>
            <w:vAlign w:val="bottom"/>
          </w:tcPr>
          <w:p w14:paraId="3940CBC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530" w:type="dxa"/>
            <w:vAlign w:val="center"/>
          </w:tcPr>
          <w:p w14:paraId="05D590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D2361B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69D9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B94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89C9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06D4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F4658" w:rsidRPr="007F474B" w14:paraId="7B4B44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4D1177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2430" w:type="dxa"/>
            <w:vAlign w:val="bottom"/>
          </w:tcPr>
          <w:p w14:paraId="20A3EAC2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530" w:type="dxa"/>
            <w:vAlign w:val="center"/>
          </w:tcPr>
          <w:p w14:paraId="4B71D6DD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694CB39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91FFB2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0B1BB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332354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DF4447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F4658" w:rsidRPr="007F474B" w14:paraId="66AF945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9BC46B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2430" w:type="dxa"/>
            <w:vAlign w:val="bottom"/>
          </w:tcPr>
          <w:p w14:paraId="1FCB033B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530" w:type="dxa"/>
            <w:vAlign w:val="center"/>
          </w:tcPr>
          <w:p w14:paraId="4A47B76A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4343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636871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AA575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E5AFD3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96F7DD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34CE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DA39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2430" w:type="dxa"/>
            <w:vAlign w:val="bottom"/>
          </w:tcPr>
          <w:p w14:paraId="66DACFE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530" w:type="dxa"/>
            <w:vAlign w:val="center"/>
          </w:tcPr>
          <w:p w14:paraId="7367F8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6A366E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FB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7367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4782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56EC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1999F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C6AA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2430" w:type="dxa"/>
            <w:vAlign w:val="bottom"/>
          </w:tcPr>
          <w:p w14:paraId="13B77F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530" w:type="dxa"/>
            <w:vAlign w:val="center"/>
          </w:tcPr>
          <w:p w14:paraId="01B4DC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27471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2B96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36C3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EEFCD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AF31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12E18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359E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2430" w:type="dxa"/>
            <w:vAlign w:val="bottom"/>
          </w:tcPr>
          <w:p w14:paraId="5D1D165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530" w:type="dxa"/>
            <w:vAlign w:val="center"/>
          </w:tcPr>
          <w:p w14:paraId="3FF025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AD335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4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50B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DC623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4A5F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B3F190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63FE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2430" w:type="dxa"/>
            <w:vAlign w:val="bottom"/>
          </w:tcPr>
          <w:p w14:paraId="672D0C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4637486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51E2296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C4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C6EA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3014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A1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72650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EB0038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2430" w:type="dxa"/>
            <w:vAlign w:val="bottom"/>
          </w:tcPr>
          <w:p w14:paraId="1185022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530" w:type="dxa"/>
            <w:vAlign w:val="center"/>
          </w:tcPr>
          <w:p w14:paraId="36B15C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45D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E0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0A2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0205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9FAB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ADF00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9A5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2430" w:type="dxa"/>
            <w:vAlign w:val="bottom"/>
          </w:tcPr>
          <w:p w14:paraId="6F7C51B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0F572E1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E904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3950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D32D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D883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5D57A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60F7DB89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D3CD3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D63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2430" w:type="dxa"/>
            <w:vAlign w:val="bottom"/>
          </w:tcPr>
          <w:p w14:paraId="3E3A54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530" w:type="dxa"/>
            <w:vAlign w:val="center"/>
          </w:tcPr>
          <w:p w14:paraId="5EBE4D1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5A0A6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298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0096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987E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2DCB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6AA86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873F3B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2430" w:type="dxa"/>
            <w:vAlign w:val="bottom"/>
          </w:tcPr>
          <w:p w14:paraId="4358C92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530" w:type="dxa"/>
            <w:vAlign w:val="center"/>
          </w:tcPr>
          <w:p w14:paraId="4029E7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126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7ED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B23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FFC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96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6E6B3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218AA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2430" w:type="dxa"/>
            <w:vAlign w:val="bottom"/>
          </w:tcPr>
          <w:p w14:paraId="47445A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530" w:type="dxa"/>
            <w:vAlign w:val="center"/>
          </w:tcPr>
          <w:p w14:paraId="24632D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BD8F4F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3A6B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4AD5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DD88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7BB4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9BE432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77B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2430" w:type="dxa"/>
            <w:vAlign w:val="bottom"/>
          </w:tcPr>
          <w:p w14:paraId="49AF7F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530" w:type="dxa"/>
            <w:vAlign w:val="center"/>
          </w:tcPr>
          <w:p w14:paraId="6CADC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0CC4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1400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748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771E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BA2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88D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223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622</w:t>
            </w:r>
          </w:p>
        </w:tc>
        <w:tc>
          <w:tcPr>
            <w:tcW w:w="2430" w:type="dxa"/>
            <w:vAlign w:val="bottom"/>
          </w:tcPr>
          <w:p w14:paraId="238D03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530" w:type="dxa"/>
            <w:vAlign w:val="center"/>
          </w:tcPr>
          <w:p w14:paraId="73CC0EE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659A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E8CD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513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A6F1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925A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7ABA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78C4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2430" w:type="dxa"/>
            <w:vAlign w:val="bottom"/>
          </w:tcPr>
          <w:p w14:paraId="561D4F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530" w:type="dxa"/>
            <w:vAlign w:val="center"/>
          </w:tcPr>
          <w:p w14:paraId="3D7ECB1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432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4C1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872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1318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A862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186B5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E025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2430" w:type="dxa"/>
            <w:vAlign w:val="bottom"/>
          </w:tcPr>
          <w:p w14:paraId="1D0188A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530" w:type="dxa"/>
            <w:vAlign w:val="center"/>
          </w:tcPr>
          <w:p w14:paraId="5EE338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92A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F8B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08A5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D11A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E273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B59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0E2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2430" w:type="dxa"/>
            <w:vAlign w:val="bottom"/>
          </w:tcPr>
          <w:p w14:paraId="24FD89A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530" w:type="dxa"/>
            <w:vAlign w:val="center"/>
          </w:tcPr>
          <w:p w14:paraId="2D95FC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11C1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266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CCE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E8B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92B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57329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57DF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2430" w:type="dxa"/>
            <w:vAlign w:val="bottom"/>
          </w:tcPr>
          <w:p w14:paraId="5C32D63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530" w:type="dxa"/>
            <w:vAlign w:val="center"/>
          </w:tcPr>
          <w:p w14:paraId="255165D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BC726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7D7A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59E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2B5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B672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CEBB0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3DCB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2430" w:type="dxa"/>
            <w:vAlign w:val="bottom"/>
          </w:tcPr>
          <w:p w14:paraId="47C494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530" w:type="dxa"/>
            <w:vAlign w:val="center"/>
          </w:tcPr>
          <w:p w14:paraId="5B8FDF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892BB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5FC5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3A08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6E38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790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12699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78EE03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2430" w:type="dxa"/>
            <w:vAlign w:val="bottom"/>
          </w:tcPr>
          <w:p w14:paraId="5E065C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530" w:type="dxa"/>
            <w:vAlign w:val="center"/>
          </w:tcPr>
          <w:p w14:paraId="351062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0A632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F600E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8CD8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4A92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EC59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80C042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0D6B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2430" w:type="dxa"/>
            <w:vAlign w:val="bottom"/>
          </w:tcPr>
          <w:p w14:paraId="479DA02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530" w:type="dxa"/>
            <w:vAlign w:val="center"/>
          </w:tcPr>
          <w:p w14:paraId="0516B96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3D2E4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9505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EEA1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56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CC9F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E33D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089F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2430" w:type="dxa"/>
            <w:vAlign w:val="bottom"/>
          </w:tcPr>
          <w:p w14:paraId="75E03A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363132F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87E02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3B8C3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7ECA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8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B737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A1EF95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4BD6B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2430" w:type="dxa"/>
            <w:vAlign w:val="bottom"/>
          </w:tcPr>
          <w:p w14:paraId="71C8109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2332A19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6D10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23482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4CA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35F0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61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66FB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FFC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2430" w:type="dxa"/>
            <w:vAlign w:val="bottom"/>
          </w:tcPr>
          <w:p w14:paraId="748E3E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0FF362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24B80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B525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A34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439C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E42B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CC02B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C3270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2430" w:type="dxa"/>
            <w:vAlign w:val="bottom"/>
          </w:tcPr>
          <w:p w14:paraId="47BD114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3B4DCE6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F422E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ECD2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4D1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5EC1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3E9A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9F5BA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3527D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2430" w:type="dxa"/>
            <w:vAlign w:val="bottom"/>
          </w:tcPr>
          <w:p w14:paraId="6E9F14E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530" w:type="dxa"/>
            <w:vAlign w:val="center"/>
          </w:tcPr>
          <w:p w14:paraId="67F282E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953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178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1A9B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C219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48C4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CA2CF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08BA0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2430" w:type="dxa"/>
            <w:vAlign w:val="bottom"/>
          </w:tcPr>
          <w:p w14:paraId="478928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73F61F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3062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346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BB1F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B568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6BEE9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9AC937C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736765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F462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2430" w:type="dxa"/>
            <w:vAlign w:val="bottom"/>
          </w:tcPr>
          <w:p w14:paraId="467942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530" w:type="dxa"/>
            <w:vAlign w:val="center"/>
          </w:tcPr>
          <w:p w14:paraId="3505DEF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D486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EB69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3A8D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59A7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89EC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DD700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674C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2430" w:type="dxa"/>
            <w:vAlign w:val="bottom"/>
          </w:tcPr>
          <w:p w14:paraId="18E0B4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530" w:type="dxa"/>
            <w:vAlign w:val="center"/>
          </w:tcPr>
          <w:p w14:paraId="7F813C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C0DFA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4252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167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9254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BB3DA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8C7BE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3230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2430" w:type="dxa"/>
            <w:vAlign w:val="bottom"/>
          </w:tcPr>
          <w:p w14:paraId="4C71271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530" w:type="dxa"/>
            <w:vAlign w:val="center"/>
          </w:tcPr>
          <w:p w14:paraId="2BF6820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AE69E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401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D541A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438D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4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3698C7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7A7F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2430" w:type="dxa"/>
            <w:vAlign w:val="bottom"/>
          </w:tcPr>
          <w:p w14:paraId="1C8498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530" w:type="dxa"/>
            <w:vAlign w:val="center"/>
          </w:tcPr>
          <w:p w14:paraId="25DB9B4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4E1BE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4D7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52CB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708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F01B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E5867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33E2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2430" w:type="dxa"/>
            <w:vAlign w:val="bottom"/>
          </w:tcPr>
          <w:p w14:paraId="7366BB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530" w:type="dxa"/>
            <w:vAlign w:val="center"/>
          </w:tcPr>
          <w:p w14:paraId="473848C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C025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0258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FC07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C0B8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7393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0FF1C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63AF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2430" w:type="dxa"/>
            <w:vAlign w:val="bottom"/>
          </w:tcPr>
          <w:p w14:paraId="1646794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530" w:type="dxa"/>
            <w:vAlign w:val="center"/>
          </w:tcPr>
          <w:p w14:paraId="28A647A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E1846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56C0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1CFFB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8B58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D540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52771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8BB6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671</w:t>
            </w:r>
          </w:p>
        </w:tc>
        <w:tc>
          <w:tcPr>
            <w:tcW w:w="2430" w:type="dxa"/>
            <w:vAlign w:val="bottom"/>
          </w:tcPr>
          <w:p w14:paraId="087EEEF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530" w:type="dxa"/>
            <w:vAlign w:val="center"/>
          </w:tcPr>
          <w:p w14:paraId="08A2A3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2764F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C45F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88C6D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9402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76B6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B9B17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3AF33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2430" w:type="dxa"/>
            <w:vAlign w:val="bottom"/>
          </w:tcPr>
          <w:p w14:paraId="1368CA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530" w:type="dxa"/>
            <w:vAlign w:val="center"/>
          </w:tcPr>
          <w:p w14:paraId="362E109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3FDE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4021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54793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3BBF0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073C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9255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DAA3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2430" w:type="dxa"/>
            <w:vAlign w:val="bottom"/>
          </w:tcPr>
          <w:p w14:paraId="00CEEE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530" w:type="dxa"/>
            <w:vAlign w:val="center"/>
          </w:tcPr>
          <w:p w14:paraId="1DA14C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FF0FE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52DD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06344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A108E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2F88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C03C06" w:rsidRPr="007F474B" w14:paraId="0A1A632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F66C9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2430" w:type="dxa"/>
            <w:vAlign w:val="bottom"/>
          </w:tcPr>
          <w:p w14:paraId="42B199E1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530" w:type="dxa"/>
            <w:vAlign w:val="center"/>
          </w:tcPr>
          <w:p w14:paraId="32691439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439A421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5A3C2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C2D73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C86A5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A59A3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03E650C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59F4C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2430" w:type="dxa"/>
            <w:vAlign w:val="bottom"/>
          </w:tcPr>
          <w:p w14:paraId="63115A6D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530" w:type="dxa"/>
            <w:vAlign w:val="center"/>
          </w:tcPr>
          <w:p w14:paraId="2BC6EE67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B4A0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90CCE5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155D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7F60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470061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3E6651E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5B6677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2430" w:type="dxa"/>
            <w:vAlign w:val="bottom"/>
          </w:tcPr>
          <w:p w14:paraId="31AD2E42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530" w:type="dxa"/>
            <w:vAlign w:val="center"/>
          </w:tcPr>
          <w:p w14:paraId="5BD45984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C7AF7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88995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FA9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7E688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7DC11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662AB" w:rsidRPr="007F474B" w14:paraId="749CDEBD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7661A32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2430" w:type="dxa"/>
          </w:tcPr>
          <w:p w14:paraId="1ABCCF89" w14:textId="77777777" w:rsidR="005662AB" w:rsidRPr="004C5D7E" w:rsidRDefault="005662AB" w:rsidP="005662AB">
            <w:r w:rsidRPr="004C5D7E">
              <w:t>Požadavek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58726F71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2A367D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793D9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3C9E12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891F0A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7877E8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1EA85565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4119E23C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2430" w:type="dxa"/>
          </w:tcPr>
          <w:p w14:paraId="1908EF17" w14:textId="77777777" w:rsidR="005662AB" w:rsidRPr="004C5D7E" w:rsidRDefault="005662AB" w:rsidP="005662AB">
            <w:r w:rsidRPr="004C5D7E">
              <w:t>Chyba v požadavku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06C9104A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828C92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57A4E4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5D8F3B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4C7A1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F48BE9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589A9971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3AE0BEF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2430" w:type="dxa"/>
          </w:tcPr>
          <w:p w14:paraId="5B0AB0D7" w14:textId="77777777" w:rsidR="005662AB" w:rsidRDefault="005662AB" w:rsidP="005662AB">
            <w:r w:rsidRPr="004C5D7E">
              <w:t>Historie měření B za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442F2144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F1BFC87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3A42E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AE4A15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5CEB81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C3B8EF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72725" w:rsidRPr="007F474B" w14:paraId="24E724DF" w14:textId="77777777" w:rsidTr="00A13411">
        <w:trPr>
          <w:trHeight w:val="510"/>
        </w:trPr>
        <w:tc>
          <w:tcPr>
            <w:tcW w:w="1080" w:type="dxa"/>
            <w:noWrap/>
          </w:tcPr>
          <w:p w14:paraId="68602D94" w14:textId="762D10BE" w:rsidR="00572725" w:rsidRPr="007F474B" w:rsidRDefault="0057272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2430" w:type="dxa"/>
          </w:tcPr>
          <w:p w14:paraId="4CC17390" w14:textId="39E8305A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otevření příjmu nabídek IDA</w:t>
            </w:r>
          </w:p>
        </w:tc>
        <w:tc>
          <w:tcPr>
            <w:tcW w:w="1530" w:type="dxa"/>
            <w:vAlign w:val="center"/>
          </w:tcPr>
          <w:p w14:paraId="347B2B43" w14:textId="132AA012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4377BE8" w14:textId="654B88B6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9979EE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762A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C137B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F82B85B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0B89EA7" w14:textId="77777777" w:rsidTr="00A13411">
        <w:trPr>
          <w:trHeight w:val="510"/>
        </w:trPr>
        <w:tc>
          <w:tcPr>
            <w:tcW w:w="1080" w:type="dxa"/>
            <w:noWrap/>
          </w:tcPr>
          <w:p w14:paraId="4A9FE724" w14:textId="1B93B2C1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2430" w:type="dxa"/>
          </w:tcPr>
          <w:p w14:paraId="737323EC" w14:textId="0C3D699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ukončení příjmu nabídek IDA</w:t>
            </w:r>
          </w:p>
        </w:tc>
        <w:tc>
          <w:tcPr>
            <w:tcW w:w="1530" w:type="dxa"/>
            <w:vAlign w:val="center"/>
          </w:tcPr>
          <w:p w14:paraId="2335F864" w14:textId="1DC89479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86DE48" w14:textId="32F49E14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A54B6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609AD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200F7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FDB29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FDE519A" w14:textId="77777777" w:rsidTr="00A13411">
        <w:trPr>
          <w:trHeight w:val="510"/>
        </w:trPr>
        <w:tc>
          <w:tcPr>
            <w:tcW w:w="1080" w:type="dxa"/>
            <w:noWrap/>
          </w:tcPr>
          <w:p w14:paraId="65114B19" w14:textId="2B08604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2430" w:type="dxa"/>
          </w:tcPr>
          <w:p w14:paraId="637AE136" w14:textId="7B636EBE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Zpoždění zveřejnění výsledků IDA</w:t>
            </w:r>
          </w:p>
        </w:tc>
        <w:tc>
          <w:tcPr>
            <w:tcW w:w="1530" w:type="dxa"/>
            <w:vAlign w:val="center"/>
          </w:tcPr>
          <w:p w14:paraId="7C1EBA5E" w14:textId="6D6140F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1E09B9D" w14:textId="47069D3F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BEAC6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9BC00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DDFCC7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3741A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2C412598" w14:textId="77777777" w:rsidTr="00A13411">
        <w:trPr>
          <w:trHeight w:val="510"/>
        </w:trPr>
        <w:tc>
          <w:tcPr>
            <w:tcW w:w="1080" w:type="dxa"/>
            <w:noWrap/>
          </w:tcPr>
          <w:p w14:paraId="2341E440" w14:textId="309C6A22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2430" w:type="dxa"/>
          </w:tcPr>
          <w:p w14:paraId="31DE2A7E" w14:textId="7BA05E9C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Zrušení aukce</w:t>
            </w:r>
          </w:p>
        </w:tc>
        <w:tc>
          <w:tcPr>
            <w:tcW w:w="1530" w:type="dxa"/>
            <w:vAlign w:val="center"/>
          </w:tcPr>
          <w:p w14:paraId="3310E2F0" w14:textId="63CB5F6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DEEFC0" w14:textId="0C184412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8A0551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EC4F7B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B20783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700A9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638D1F3" w14:textId="77777777" w:rsidTr="00A13411">
        <w:trPr>
          <w:trHeight w:val="510"/>
        </w:trPr>
        <w:tc>
          <w:tcPr>
            <w:tcW w:w="1080" w:type="dxa"/>
            <w:noWrap/>
          </w:tcPr>
          <w:p w14:paraId="43701B32" w14:textId="525A72B8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2430" w:type="dxa"/>
            <w:vAlign w:val="bottom"/>
          </w:tcPr>
          <w:p w14:paraId="72EFD3FC" w14:textId="77777777" w:rsidR="00572725" w:rsidRPr="00572725" w:rsidRDefault="00572725" w:rsidP="00572725">
            <w:pPr>
              <w:rPr>
                <w:sz w:val="20"/>
                <w:szCs w:val="20"/>
              </w:rPr>
            </w:pPr>
            <w:r w:rsidRPr="00572725">
              <w:rPr>
                <w:sz w:val="20"/>
                <w:szCs w:val="20"/>
              </w:rPr>
              <w:t>Data kapacit pro IDA</w:t>
            </w:r>
          </w:p>
          <w:p w14:paraId="3ED01CD0" w14:textId="75A44DE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72725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530" w:type="dxa"/>
            <w:vAlign w:val="center"/>
          </w:tcPr>
          <w:p w14:paraId="50EE349F" w14:textId="19F822DC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65A887" w14:textId="5F5E0DDD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FF2B0C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232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E0F41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56925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E711DCF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649C755A" w14:textId="3B4D6B5D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2430" w:type="dxa"/>
          </w:tcPr>
          <w:p w14:paraId="614EF3B5" w14:textId="241C9D89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Oznámení o změně/posunutí uzávěrky</w:t>
            </w:r>
          </w:p>
        </w:tc>
        <w:tc>
          <w:tcPr>
            <w:tcW w:w="1530" w:type="dxa"/>
            <w:vAlign w:val="center"/>
          </w:tcPr>
          <w:p w14:paraId="2CE843D1" w14:textId="3646BD1D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7E7354" w14:textId="52D1D59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B458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6B74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F25F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4C9EB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797E858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5069A671" w14:textId="78D466E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2430" w:type="dxa"/>
          </w:tcPr>
          <w:p w14:paraId="00231971" w14:textId="077DDAAF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Zveřejnění výsledků IDA</w:t>
            </w:r>
          </w:p>
        </w:tc>
        <w:tc>
          <w:tcPr>
            <w:tcW w:w="1530" w:type="dxa"/>
            <w:vAlign w:val="center"/>
          </w:tcPr>
          <w:p w14:paraId="5D93B61A" w14:textId="56FC6D81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BDEA2D" w14:textId="2D01D1A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D8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343C8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3E3E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4B30B2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0AE7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64243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2430" w:type="dxa"/>
            <w:vAlign w:val="bottom"/>
          </w:tcPr>
          <w:p w14:paraId="4716842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530" w:type="dxa"/>
            <w:vAlign w:val="center"/>
          </w:tcPr>
          <w:p w14:paraId="45D8E8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D63B94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C881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0ED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6B62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B7B7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61DA58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76F97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2430" w:type="dxa"/>
            <w:vAlign w:val="bottom"/>
          </w:tcPr>
          <w:p w14:paraId="4F05C3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530" w:type="dxa"/>
            <w:vAlign w:val="center"/>
          </w:tcPr>
          <w:p w14:paraId="2B3372C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FC6B71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C0C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158A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69B8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E722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DB75A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63BC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2430" w:type="dxa"/>
            <w:vAlign w:val="bottom"/>
          </w:tcPr>
          <w:p w14:paraId="3F417F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530" w:type="dxa"/>
            <w:vAlign w:val="center"/>
          </w:tcPr>
          <w:p w14:paraId="4EC5A87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FDCE2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E294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6B3EE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59A3F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F36E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8C767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6DCF220" w14:textId="1B625F06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2430" w:type="dxa"/>
            <w:vAlign w:val="bottom"/>
          </w:tcPr>
          <w:p w14:paraId="35416E0C" w14:textId="7397E0D9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530" w:type="dxa"/>
            <w:vAlign w:val="center"/>
          </w:tcPr>
          <w:p w14:paraId="2A279395" w14:textId="65AB234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B559112" w14:textId="717636D5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AB467E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BC194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82299E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6F5FB" w14:textId="5F227EDD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33B69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1C4640" w14:textId="584B7510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815</w:t>
            </w:r>
          </w:p>
        </w:tc>
        <w:tc>
          <w:tcPr>
            <w:tcW w:w="2430" w:type="dxa"/>
            <w:vAlign w:val="bottom"/>
          </w:tcPr>
          <w:p w14:paraId="31BFC8B0" w14:textId="2499E8DC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2582CDB3" w14:textId="2BA41226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1A03A0" w14:textId="1AD374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9E26C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40262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43C4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89134F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6236AA9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E5F657" w14:textId="2F1A5ACE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816</w:t>
            </w:r>
          </w:p>
        </w:tc>
        <w:tc>
          <w:tcPr>
            <w:tcW w:w="2430" w:type="dxa"/>
            <w:vAlign w:val="bottom"/>
          </w:tcPr>
          <w:p w14:paraId="37284EA2" w14:textId="3F86F57F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530" w:type="dxa"/>
            <w:vAlign w:val="center"/>
          </w:tcPr>
          <w:p w14:paraId="205D6D54" w14:textId="728007F9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B37E624" w14:textId="34BEC076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84B68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AABB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7A431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6C2791" w14:textId="14EA4304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B4866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B3EA2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2430" w:type="dxa"/>
            <w:vAlign w:val="bottom"/>
          </w:tcPr>
          <w:p w14:paraId="5CE160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530" w:type="dxa"/>
            <w:vAlign w:val="center"/>
          </w:tcPr>
          <w:p w14:paraId="4D3B722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C9656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89BE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6DEA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C651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64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87AB9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94E5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2430" w:type="dxa"/>
            <w:vAlign w:val="bottom"/>
          </w:tcPr>
          <w:p w14:paraId="4B26CFF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530" w:type="dxa"/>
            <w:vAlign w:val="center"/>
          </w:tcPr>
          <w:p w14:paraId="2B04502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83C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A222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0A15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F128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A45C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09E92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38F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2430" w:type="dxa"/>
            <w:vAlign w:val="bottom"/>
          </w:tcPr>
          <w:p w14:paraId="4F19174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530" w:type="dxa"/>
            <w:vAlign w:val="center"/>
          </w:tcPr>
          <w:p w14:paraId="109F610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D5925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F30F1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9637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E77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A124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28EB22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A35DA18" w14:textId="03E9F44A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824</w:t>
            </w:r>
          </w:p>
        </w:tc>
        <w:tc>
          <w:tcPr>
            <w:tcW w:w="2430" w:type="dxa"/>
            <w:vAlign w:val="bottom"/>
          </w:tcPr>
          <w:p w14:paraId="4EFC6EAF" w14:textId="4BB7CE6B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452F109B" w14:textId="303BB844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99CECC4" w14:textId="7E18D3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33E89A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6F4E22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567A9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369B27" w14:textId="196A7AAF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53B949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08AF60" w14:textId="6BE7176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825</w:t>
            </w:r>
          </w:p>
        </w:tc>
        <w:tc>
          <w:tcPr>
            <w:tcW w:w="2430" w:type="dxa"/>
            <w:vAlign w:val="bottom"/>
          </w:tcPr>
          <w:p w14:paraId="4B3CDE06" w14:textId="6576B197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791E7873" w14:textId="24F13F8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FFBFAD" w14:textId="561DE69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6918E8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ED339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E0908D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165EB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059304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E9E6A8" w14:textId="5E8319C4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826</w:t>
            </w:r>
          </w:p>
        </w:tc>
        <w:tc>
          <w:tcPr>
            <w:tcW w:w="2430" w:type="dxa"/>
            <w:vAlign w:val="bottom"/>
          </w:tcPr>
          <w:p w14:paraId="25428AC2" w14:textId="1587DC14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530" w:type="dxa"/>
            <w:vAlign w:val="center"/>
          </w:tcPr>
          <w:p w14:paraId="04D1F226" w14:textId="5425226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433BBA" w14:textId="2FA68012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F57109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23FEF1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F8431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326D2D" w14:textId="218C0F8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B7EEA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4350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2430" w:type="dxa"/>
            <w:vAlign w:val="bottom"/>
          </w:tcPr>
          <w:p w14:paraId="0B804A3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530" w:type="dxa"/>
            <w:vAlign w:val="center"/>
          </w:tcPr>
          <w:p w14:paraId="53AC66EA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17F502A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73F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D353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747A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60FC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20AE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4AF9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2430" w:type="dxa"/>
            <w:vAlign w:val="bottom"/>
          </w:tcPr>
          <w:p w14:paraId="00590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530" w:type="dxa"/>
            <w:vAlign w:val="center"/>
          </w:tcPr>
          <w:p w14:paraId="730CF46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0950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71F1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3B79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A9F0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AEF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6403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A892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2430" w:type="dxa"/>
            <w:vAlign w:val="bottom"/>
          </w:tcPr>
          <w:p w14:paraId="5FF8435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530" w:type="dxa"/>
            <w:vAlign w:val="center"/>
          </w:tcPr>
          <w:p w14:paraId="523CE83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A4ED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2BD2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43F6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42D4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DDDC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9356D" w:rsidRPr="007F474B" w14:paraId="1BE136D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274F14" w14:textId="66ECB88A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2430" w:type="dxa"/>
            <w:vAlign w:val="bottom"/>
          </w:tcPr>
          <w:p w14:paraId="1B119B65" w14:textId="22706824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0D831F1A" w14:textId="15D83582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A4CDEC4" w14:textId="228989C8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0AF97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122D04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55CEFE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F2A642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0C8733A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7A8464" w14:textId="4D57F708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2430" w:type="dxa"/>
            <w:vAlign w:val="bottom"/>
          </w:tcPr>
          <w:p w14:paraId="2835F075" w14:textId="42ACD276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38568335" w14:textId="1177710F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F465C3" w14:textId="2E391727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F0DE0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838E5C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F94000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19455F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4847A0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517E67" w14:textId="7B12C990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2430" w:type="dxa"/>
            <w:vAlign w:val="bottom"/>
          </w:tcPr>
          <w:p w14:paraId="5F6B2B34" w14:textId="1ACB8B35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530" w:type="dxa"/>
            <w:vAlign w:val="center"/>
          </w:tcPr>
          <w:p w14:paraId="2D655869" w14:textId="5F3A10AD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3FD8AEA" w14:textId="519EB110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C6F38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791E36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89093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331F61" w14:textId="4FFB8216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26178A" w:rsidRPr="007F474B" w14:paraId="1B6C81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91F52A0" w14:textId="77777777" w:rsidR="0026178A" w:rsidRPr="007F474B" w:rsidRDefault="00BD36AD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2430" w:type="dxa"/>
            <w:vAlign w:val="bottom"/>
          </w:tcPr>
          <w:p w14:paraId="11B16F10" w14:textId="236B071A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530" w:type="dxa"/>
            <w:vAlign w:val="center"/>
          </w:tcPr>
          <w:p w14:paraId="5EFE6F5C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FF4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072A7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F6015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9EFB3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1944A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430F9D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CBC9753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2430" w:type="dxa"/>
            <w:vAlign w:val="bottom"/>
          </w:tcPr>
          <w:p w14:paraId="5A061CAC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530" w:type="dxa"/>
            <w:vAlign w:val="center"/>
          </w:tcPr>
          <w:p w14:paraId="3786E44D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F1347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759E0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3D521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83B989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71B3E8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AF4AF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2A7459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2430" w:type="dxa"/>
            <w:vAlign w:val="bottom"/>
          </w:tcPr>
          <w:p w14:paraId="7CBE5FB5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</w:t>
            </w:r>
          </w:p>
        </w:tc>
        <w:tc>
          <w:tcPr>
            <w:tcW w:w="1530" w:type="dxa"/>
            <w:vAlign w:val="center"/>
          </w:tcPr>
          <w:p w14:paraId="2E6A99BE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A98D295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D37FA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D64972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CC7156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249854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DD540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F110F6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2430" w:type="dxa"/>
            <w:vAlign w:val="bottom"/>
          </w:tcPr>
          <w:p w14:paraId="36248F60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DT, možnost rozpojení</w:t>
            </w:r>
          </w:p>
        </w:tc>
        <w:tc>
          <w:tcPr>
            <w:tcW w:w="1530" w:type="dxa"/>
            <w:vAlign w:val="center"/>
          </w:tcPr>
          <w:p w14:paraId="339D1FD5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EC92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B26DB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28B73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0889D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E1D43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5482893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9191C77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2430" w:type="dxa"/>
            <w:vAlign w:val="bottom"/>
          </w:tcPr>
          <w:p w14:paraId="7365B527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Rozpojení trhů</w:t>
            </w:r>
          </w:p>
        </w:tc>
        <w:tc>
          <w:tcPr>
            <w:tcW w:w="1530" w:type="dxa"/>
            <w:vAlign w:val="center"/>
          </w:tcPr>
          <w:p w14:paraId="1FE394A7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CA8B54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500C5B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F6B5D5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AA7DC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A712A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64035" w:rsidRPr="007F474B" w14:paraId="23144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BB0E6B0" w14:textId="77777777" w:rsidR="00064035" w:rsidRPr="00BD36AD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2430" w:type="dxa"/>
            <w:vAlign w:val="bottom"/>
          </w:tcPr>
          <w:p w14:paraId="4C8ED51D" w14:textId="77777777" w:rsidR="00064035" w:rsidRPr="00BD36AD" w:rsidRDefault="0006403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530" w:type="dxa"/>
            <w:vAlign w:val="center"/>
          </w:tcPr>
          <w:p w14:paraId="1E929806" w14:textId="77777777" w:rsidR="00064035" w:rsidRPr="009C0C25" w:rsidRDefault="000640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DED387" w14:textId="77777777" w:rsidR="00064035" w:rsidRPr="00DB56C7" w:rsidRDefault="00064035" w:rsidP="004454D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5C879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C8891F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4148D2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9382F8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A54BA9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D628E3" w14:textId="77777777" w:rsidR="00582341" w:rsidRPr="007F474B" w:rsidRDefault="00582341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2430" w:type="dxa"/>
            <w:vAlign w:val="bottom"/>
          </w:tcPr>
          <w:p w14:paraId="4EEB781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530" w:type="dxa"/>
            <w:vAlign w:val="center"/>
          </w:tcPr>
          <w:p w14:paraId="3A69D15C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08917E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A36B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5398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1AE4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B4A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1B31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86A991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2430" w:type="dxa"/>
            <w:vAlign w:val="bottom"/>
          </w:tcPr>
          <w:p w14:paraId="2C23E570" w14:textId="77777777" w:rsidR="00582341" w:rsidRPr="00F65D67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530" w:type="dxa"/>
            <w:vAlign w:val="center"/>
          </w:tcPr>
          <w:p w14:paraId="7825B148" w14:textId="77777777" w:rsidR="00582341" w:rsidRPr="00F65D67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0F0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1B844EA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8887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D7432C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8CCF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71DE11B7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D3BC188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2430" w:type="dxa"/>
            <w:vAlign w:val="bottom"/>
          </w:tcPr>
          <w:p w14:paraId="487C3AE0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530" w:type="dxa"/>
            <w:vAlign w:val="center"/>
          </w:tcPr>
          <w:p w14:paraId="60EB6D41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42CB3433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9E5D5A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6FEA7C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837801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9F99D9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3DACD42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F5A8B4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924</w:t>
            </w:r>
          </w:p>
        </w:tc>
        <w:tc>
          <w:tcPr>
            <w:tcW w:w="2430" w:type="dxa"/>
            <w:vAlign w:val="bottom"/>
          </w:tcPr>
          <w:p w14:paraId="7F9EB926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530" w:type="dxa"/>
            <w:vAlign w:val="center"/>
          </w:tcPr>
          <w:p w14:paraId="0731DF38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F4D16ED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7542AF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8C2372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38873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A8D2D3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1366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5AE3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2430" w:type="dxa"/>
            <w:vAlign w:val="center"/>
          </w:tcPr>
          <w:p w14:paraId="03D6DC54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530" w:type="dxa"/>
            <w:vAlign w:val="center"/>
          </w:tcPr>
          <w:p w14:paraId="64CF3DC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D8215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7F7B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C24EB9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2F351" w14:textId="77777777" w:rsidR="00582341" w:rsidRDefault="00582341" w:rsidP="006C15B3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654D2864" w14:textId="77777777" w:rsidR="00582341" w:rsidRPr="007F288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E6605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4F7AEF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2430" w:type="dxa"/>
            <w:vAlign w:val="bottom"/>
          </w:tcPr>
          <w:p w14:paraId="572C2580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530" w:type="dxa"/>
            <w:vAlign w:val="center"/>
          </w:tcPr>
          <w:p w14:paraId="53A770F2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A4DEC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02B9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907B9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E2266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E7E9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791D5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709BD0C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2430" w:type="dxa"/>
            <w:vAlign w:val="bottom"/>
          </w:tcPr>
          <w:p w14:paraId="6BA6430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530" w:type="dxa"/>
            <w:vAlign w:val="center"/>
          </w:tcPr>
          <w:p w14:paraId="64677E2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15F6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0ADE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1032B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76243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74ED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2B80D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67A77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2430" w:type="dxa"/>
            <w:vAlign w:val="center"/>
          </w:tcPr>
          <w:p w14:paraId="4A913D2D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530" w:type="dxa"/>
            <w:vAlign w:val="center"/>
          </w:tcPr>
          <w:p w14:paraId="40E4CE39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24C849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BCA4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0104D3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22B91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23882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DE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F95EF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2430" w:type="dxa"/>
            <w:vAlign w:val="bottom"/>
          </w:tcPr>
          <w:p w14:paraId="49BCF46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530" w:type="dxa"/>
            <w:vAlign w:val="center"/>
          </w:tcPr>
          <w:p w14:paraId="70FA23D5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3D96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C714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06CE63B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C919F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5B2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F61A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3C822F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2430" w:type="dxa"/>
            <w:vAlign w:val="center"/>
          </w:tcPr>
          <w:p w14:paraId="6FF32B15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530" w:type="dxa"/>
            <w:vAlign w:val="center"/>
          </w:tcPr>
          <w:p w14:paraId="5EC8C96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7E349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7A9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9D982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E205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EA8B7E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B5C6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F6242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2430" w:type="dxa"/>
            <w:vAlign w:val="bottom"/>
          </w:tcPr>
          <w:p w14:paraId="7792080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530" w:type="dxa"/>
            <w:vAlign w:val="center"/>
          </w:tcPr>
          <w:p w14:paraId="384BA1A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8866A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B645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8FB9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C0F7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E2D9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F8D3C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84F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2430" w:type="dxa"/>
            <w:vAlign w:val="bottom"/>
          </w:tcPr>
          <w:p w14:paraId="3BAE4AD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530" w:type="dxa"/>
            <w:vAlign w:val="center"/>
          </w:tcPr>
          <w:p w14:paraId="287A9CF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2E538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C1E9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01CD8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B4DC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8499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153126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7E0E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2430" w:type="dxa"/>
            <w:vAlign w:val="bottom"/>
          </w:tcPr>
          <w:p w14:paraId="0B3EBDC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530" w:type="dxa"/>
            <w:vAlign w:val="center"/>
          </w:tcPr>
          <w:p w14:paraId="01044EC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D4F9C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24B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60A64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B9E3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4A0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21335" w14:paraId="68DCEF9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AF4EE0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2430" w:type="dxa"/>
            <w:vAlign w:val="bottom"/>
          </w:tcPr>
          <w:p w14:paraId="515D4842" w14:textId="27E73308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58234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58234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02A9E1C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A471B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F9F4E1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42CB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A50F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812F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047F34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DF5E7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2430" w:type="dxa"/>
            <w:vAlign w:val="bottom"/>
          </w:tcPr>
          <w:p w14:paraId="5A373446" w14:textId="10EC1067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58234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12DD3AD2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265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61E8B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26ABC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2568F7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38AE2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2F102F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F1AE7E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2430" w:type="dxa"/>
            <w:vAlign w:val="bottom"/>
          </w:tcPr>
          <w:p w14:paraId="66408EC5" w14:textId="59755F3C" w:rsidR="00582341" w:rsidRPr="00721335" w:rsidRDefault="006F49E2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55B1F854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90836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0E254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B87E8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DB501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78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21335" w14:paraId="5C0A8B6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1966B28" w14:textId="3BC11F23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529991E8" w14:textId="59B51C4D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06335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06335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687F49D8" w14:textId="32EBA98F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640D821" w14:textId="15D4B449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06313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D597C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2BCEBD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A6D37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5BDCF48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0CF26" w14:textId="405EA18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2430" w:type="dxa"/>
            <w:vAlign w:val="bottom"/>
          </w:tcPr>
          <w:p w14:paraId="2407B25C" w14:textId="4F6CAE31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06335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565226D2" w14:textId="1C15062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A8375C" w14:textId="6D98B68A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607B9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8715DE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2BC31B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89D08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18E757F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F576A9E" w14:textId="6D69FFA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2430" w:type="dxa"/>
            <w:vAlign w:val="bottom"/>
          </w:tcPr>
          <w:p w14:paraId="27A1E3B3" w14:textId="781F3C38" w:rsidR="00706335" w:rsidRPr="00721335" w:rsidRDefault="006F49E2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08A91BA1" w14:textId="169FBFD3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A959B8B" w14:textId="098EC684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7D1C3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AFE8A2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7C5E5A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3C71D2" w14:textId="456266A8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3BB52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F40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2430" w:type="dxa"/>
            <w:vAlign w:val="bottom"/>
          </w:tcPr>
          <w:p w14:paraId="1FF5B4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530" w:type="dxa"/>
            <w:vAlign w:val="center"/>
          </w:tcPr>
          <w:p w14:paraId="301351E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039F9E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3453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7B0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FC9C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123D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826B5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49FA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2430" w:type="dxa"/>
            <w:vAlign w:val="bottom"/>
          </w:tcPr>
          <w:p w14:paraId="152D2E8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530" w:type="dxa"/>
            <w:vAlign w:val="center"/>
          </w:tcPr>
          <w:p w14:paraId="015DF47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78B3D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9814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4B51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7AC4F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E361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BA30A8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0C4F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2430" w:type="dxa"/>
            <w:vAlign w:val="bottom"/>
          </w:tcPr>
          <w:p w14:paraId="43578C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- Zúčtování po hodinách - Opis dat</w:t>
            </w:r>
          </w:p>
        </w:tc>
        <w:tc>
          <w:tcPr>
            <w:tcW w:w="1530" w:type="dxa"/>
            <w:vAlign w:val="center"/>
          </w:tcPr>
          <w:p w14:paraId="10AABA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0BBD42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C6C49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71C3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9A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BF3D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47A12F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18D8D2B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2430" w:type="dxa"/>
            <w:vAlign w:val="bottom"/>
          </w:tcPr>
          <w:p w14:paraId="511863E3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530" w:type="dxa"/>
            <w:vAlign w:val="bottom"/>
          </w:tcPr>
          <w:p w14:paraId="2FBCD827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7ABD1E1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443854F6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40203D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FF3AD4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4B0E8D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004013E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A35414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2430" w:type="dxa"/>
            <w:vAlign w:val="bottom"/>
          </w:tcPr>
          <w:p w14:paraId="481519B4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530" w:type="dxa"/>
            <w:vAlign w:val="bottom"/>
          </w:tcPr>
          <w:p w14:paraId="6C87E5FB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48EB4FC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1C2097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BF276AB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FBF66C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D77081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3D78AE0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64B09571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957</w:t>
            </w:r>
          </w:p>
        </w:tc>
        <w:tc>
          <w:tcPr>
            <w:tcW w:w="2430" w:type="dxa"/>
            <w:vAlign w:val="bottom"/>
          </w:tcPr>
          <w:p w14:paraId="6561FBDF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530" w:type="dxa"/>
            <w:vAlign w:val="bottom"/>
          </w:tcPr>
          <w:p w14:paraId="7B088275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081CAA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5E481DC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FABC645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BE2108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A094C9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64A91CF8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9B8EF3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2430" w:type="dxa"/>
            <w:vAlign w:val="bottom"/>
          </w:tcPr>
          <w:p w14:paraId="26BD5B4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530" w:type="dxa"/>
            <w:vAlign w:val="bottom"/>
          </w:tcPr>
          <w:p w14:paraId="4962C3C0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CFC6F3E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B449D34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24F9B2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2FFD0A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AF56ED0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4C95F8C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46C9363A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2430" w:type="dxa"/>
            <w:vAlign w:val="bottom"/>
          </w:tcPr>
          <w:p w14:paraId="30322AA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530" w:type="dxa"/>
            <w:vAlign w:val="bottom"/>
          </w:tcPr>
          <w:p w14:paraId="0F9A6158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095344D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70444D0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29D0CD69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A64F38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DE09A8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DB52FA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3074BC5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2430" w:type="dxa"/>
            <w:vAlign w:val="bottom"/>
          </w:tcPr>
          <w:p w14:paraId="0969056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530" w:type="dxa"/>
            <w:vAlign w:val="bottom"/>
          </w:tcPr>
          <w:p w14:paraId="1D003C8C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2D1F865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D70F239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10946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BF1EFB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663F3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6327A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F1F35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2430" w:type="dxa"/>
            <w:vAlign w:val="bottom"/>
          </w:tcPr>
          <w:p w14:paraId="1F11D43C" w14:textId="77777777" w:rsidR="000C1119" w:rsidRPr="007F474B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530" w:type="dxa"/>
            <w:vAlign w:val="center"/>
          </w:tcPr>
          <w:p w14:paraId="0A07C409" w14:textId="77777777" w:rsidR="000C1119" w:rsidRPr="007F474B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66F8569F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200B4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5E2DE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14328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E3AB6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AC0F1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992B801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2430" w:type="dxa"/>
            <w:vAlign w:val="bottom"/>
          </w:tcPr>
          <w:p w14:paraId="7CA9C29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530" w:type="dxa"/>
            <w:vAlign w:val="center"/>
          </w:tcPr>
          <w:p w14:paraId="179C39D0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5F62915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6E99F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1546A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44A87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00E794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020702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0297AA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2430" w:type="dxa"/>
            <w:vAlign w:val="bottom"/>
          </w:tcPr>
          <w:p w14:paraId="298116F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530" w:type="dxa"/>
            <w:vAlign w:val="center"/>
          </w:tcPr>
          <w:p w14:paraId="585BFDFE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2BCC71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EFCB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41E76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56212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41748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C79C1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7C6855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2430" w:type="dxa"/>
            <w:vAlign w:val="bottom"/>
          </w:tcPr>
          <w:p w14:paraId="0ABB53A2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530" w:type="dxa"/>
            <w:vAlign w:val="center"/>
          </w:tcPr>
          <w:p w14:paraId="4F841DA8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A728B8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75F772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46C284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53173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ADB15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515019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0FBC10" w14:textId="77777777" w:rsidR="000C1119" w:rsidRPr="008E1D2C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2430" w:type="dxa"/>
            <w:vAlign w:val="bottom"/>
          </w:tcPr>
          <w:p w14:paraId="04AE9E3D" w14:textId="77777777" w:rsidR="000C1119" w:rsidRPr="008E1D2C" w:rsidRDefault="000C1119" w:rsidP="000C1119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530" w:type="dxa"/>
            <w:vAlign w:val="center"/>
          </w:tcPr>
          <w:p w14:paraId="39F93745" w14:textId="77777777" w:rsidR="000C1119" w:rsidRPr="008E1D2C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CA12E2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3202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35268D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4B37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3661B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BB0876C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03FA000B" w14:textId="77777777" w:rsidR="003E20F8" w:rsidRDefault="003E20F8" w:rsidP="0070633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2430" w:type="dxa"/>
            <w:vAlign w:val="bottom"/>
          </w:tcPr>
          <w:p w14:paraId="28E054AE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530" w:type="dxa"/>
            <w:vAlign w:val="bottom"/>
          </w:tcPr>
          <w:p w14:paraId="411D50E8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CB5A8E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001C75FE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5EE731D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670EC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1B1991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C0B0DD2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4E481978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2430" w:type="dxa"/>
            <w:vAlign w:val="bottom"/>
          </w:tcPr>
          <w:p w14:paraId="3F05E543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530" w:type="dxa"/>
            <w:vAlign w:val="bottom"/>
          </w:tcPr>
          <w:p w14:paraId="60391EEB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A640693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A5CE9C7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9814FDC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10E1793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4F4526E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40581C7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6F1DEC2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2430" w:type="dxa"/>
            <w:vAlign w:val="bottom"/>
          </w:tcPr>
          <w:p w14:paraId="69FA9812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530" w:type="dxa"/>
            <w:vAlign w:val="bottom"/>
          </w:tcPr>
          <w:p w14:paraId="4DA8D204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08DB75F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7C0A223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7418DE65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7918C60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728FDA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A9CA4B0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5250722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2430" w:type="dxa"/>
            <w:vAlign w:val="bottom"/>
          </w:tcPr>
          <w:p w14:paraId="733736B9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530" w:type="dxa"/>
            <w:vAlign w:val="bottom"/>
          </w:tcPr>
          <w:p w14:paraId="283B5623" w14:textId="77777777" w:rsidR="003E20F8" w:rsidRPr="008904CD" w:rsidRDefault="003E20F8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7644B2B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2DA46AEB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7A678FD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87C3D8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523A8B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00AEAC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666C4A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2430" w:type="dxa"/>
            <w:vAlign w:val="bottom"/>
          </w:tcPr>
          <w:p w14:paraId="5F927834" w14:textId="63CD5935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931897">
              <w:rPr>
                <w:sz w:val="20"/>
                <w:szCs w:val="20"/>
                <w:lang w:eastAsia="cs-CZ"/>
              </w:rPr>
              <w:t xml:space="preserve">Oznámení o posunutí uzávěry </w:t>
            </w:r>
          </w:p>
        </w:tc>
        <w:tc>
          <w:tcPr>
            <w:tcW w:w="1530" w:type="dxa"/>
            <w:vAlign w:val="center"/>
          </w:tcPr>
          <w:p w14:paraId="111A5EC0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B1A8E4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A915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99BF4F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34D11E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B429A7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67299E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2188D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2430" w:type="dxa"/>
            <w:vAlign w:val="bottom"/>
          </w:tcPr>
          <w:p w14:paraId="498B463F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530" w:type="dxa"/>
            <w:vAlign w:val="center"/>
          </w:tcPr>
          <w:p w14:paraId="7F12AF48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DB598A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06CAB1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9AADA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5F40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0A2F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7E8D54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8D5A7C" w14:textId="77777777" w:rsidR="003E20F8" w:rsidRPr="008E1D2C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2430" w:type="dxa"/>
            <w:vAlign w:val="bottom"/>
          </w:tcPr>
          <w:p w14:paraId="7CD51E7C" w14:textId="34AF3479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dat kapacit / Modifikace dat kapacit</w:t>
            </w:r>
          </w:p>
        </w:tc>
        <w:tc>
          <w:tcPr>
            <w:tcW w:w="1530" w:type="dxa"/>
            <w:vAlign w:val="center"/>
          </w:tcPr>
          <w:p w14:paraId="16FF7A4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B9C0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CF14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E164F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EC5E8E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F4583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1889DA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4BC1F8" w14:textId="77777777" w:rsidR="003E20F8" w:rsidRPr="008E1D2C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2430" w:type="dxa"/>
            <w:vAlign w:val="bottom"/>
          </w:tcPr>
          <w:p w14:paraId="675CF626" w14:textId="407CE56A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[ExC_01] Překročení prahových hodnot ceny - možnost opětovného zadávání nabídek</w:t>
            </w:r>
          </w:p>
        </w:tc>
        <w:tc>
          <w:tcPr>
            <w:tcW w:w="1530" w:type="dxa"/>
            <w:vAlign w:val="center"/>
          </w:tcPr>
          <w:p w14:paraId="745BEC5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586ABF6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7FB4A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41BAD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AA8E7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2877C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1E512F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151A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2430" w:type="dxa"/>
            <w:vAlign w:val="bottom"/>
          </w:tcPr>
          <w:p w14:paraId="41959E2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530" w:type="dxa"/>
            <w:vAlign w:val="center"/>
          </w:tcPr>
          <w:p w14:paraId="23E1C6F7" w14:textId="77777777" w:rsidR="003E20F8" w:rsidRPr="009C0C25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279AC86D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07B72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09CD1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0E1D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BC94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3E9316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6533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2430" w:type="dxa"/>
            <w:vAlign w:val="bottom"/>
          </w:tcPr>
          <w:p w14:paraId="3F8366FB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530" w:type="dxa"/>
            <w:vAlign w:val="center"/>
          </w:tcPr>
          <w:p w14:paraId="2F128AA5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55D9F2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AF726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C403E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D76B4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B1D8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A04D8B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4B3EC1" w14:textId="77777777" w:rsidR="003E20F8" w:rsidRPr="007F474B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994</w:t>
            </w:r>
          </w:p>
        </w:tc>
        <w:tc>
          <w:tcPr>
            <w:tcW w:w="2430" w:type="dxa"/>
            <w:vAlign w:val="bottom"/>
          </w:tcPr>
          <w:p w14:paraId="1AB31FD2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530" w:type="dxa"/>
            <w:vAlign w:val="center"/>
          </w:tcPr>
          <w:p w14:paraId="64D88D7C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62B8B1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28BCFE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B4F8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B0860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11981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539F3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FAB1F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2430" w:type="dxa"/>
            <w:vAlign w:val="bottom"/>
          </w:tcPr>
          <w:p w14:paraId="3A89D6CD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530" w:type="dxa"/>
            <w:vAlign w:val="center"/>
          </w:tcPr>
          <w:p w14:paraId="5502454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2951BF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31DDC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53F5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2C64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2583B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CD145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B35787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2430" w:type="dxa"/>
            <w:vAlign w:val="bottom"/>
          </w:tcPr>
          <w:p w14:paraId="7D5BA9D2" w14:textId="77777777" w:rsidR="003E20F8" w:rsidRPr="00623BC8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530" w:type="dxa"/>
            <w:vAlign w:val="center"/>
          </w:tcPr>
          <w:p w14:paraId="408EE4D6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4EDAF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7FE3F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591CD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3970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4DEB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3FD6C4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637D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7AD4DD24" w14:textId="1DCAEF20" w:rsidR="003E20F8" w:rsidRPr="007F474B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výsledků DT</w:t>
            </w:r>
          </w:p>
        </w:tc>
        <w:tc>
          <w:tcPr>
            <w:tcW w:w="1530" w:type="dxa"/>
            <w:vAlign w:val="center"/>
          </w:tcPr>
          <w:p w14:paraId="5334BA7E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E35CE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FB75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D8C7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77510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6C762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7AE6F40A" w14:textId="77777777" w:rsidTr="00516BEF">
        <w:trPr>
          <w:trHeight w:val="510"/>
        </w:trPr>
        <w:tc>
          <w:tcPr>
            <w:tcW w:w="1080" w:type="dxa"/>
            <w:noWrap/>
            <w:vAlign w:val="center"/>
          </w:tcPr>
          <w:p w14:paraId="72038069" w14:textId="5F0A1AD8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2430" w:type="dxa"/>
            <w:vAlign w:val="bottom"/>
          </w:tcPr>
          <w:p w14:paraId="0B622160" w14:textId="7C2FEE6E" w:rsidR="00AA2659" w:rsidRPr="00BE45B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4EA722A3" w14:textId="55DAEAF8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CE89AFB" w14:textId="3024A093" w:rsidR="00AA2659" w:rsidRPr="00DB56C7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8E923D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8CD5CC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F2D05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2EC923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56C22F24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692F45FF" w14:textId="5969AD9C" w:rsidR="00AA2659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GSE</w:t>
            </w:r>
          </w:p>
        </w:tc>
        <w:tc>
          <w:tcPr>
            <w:tcW w:w="2430" w:type="dxa"/>
            <w:vAlign w:val="bottom"/>
          </w:tcPr>
          <w:p w14:paraId="559D4631" w14:textId="3CC5D89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0D9A97A0" w14:textId="68106853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EB79616" w14:textId="4A6CB532" w:rsidR="00AA2659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05B656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30F44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175AD9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2050CA0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187DDAE7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27439157" w14:textId="208BCD8D" w:rsidR="00706335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2430" w:type="dxa"/>
            <w:vAlign w:val="bottom"/>
          </w:tcPr>
          <w:p w14:paraId="662B711F" w14:textId="6EFF8741" w:rsidR="00706335" w:rsidRPr="007F474B" w:rsidRDefault="007063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530" w:type="dxa"/>
            <w:vAlign w:val="bottom"/>
          </w:tcPr>
          <w:p w14:paraId="2B9FAD25" w14:textId="2528843C" w:rsidR="00706335" w:rsidRDefault="00706335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C23A16" w14:textId="58A8A258" w:rsidR="00706335" w:rsidRDefault="00706335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3B2912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A37187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4727A6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C902D0" w14:textId="4DEA083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E5304" w:rsidRPr="007F474B" w14:paraId="7169F711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66F74536" w14:textId="05A2171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E01</w:t>
            </w:r>
          </w:p>
        </w:tc>
        <w:tc>
          <w:tcPr>
            <w:tcW w:w="2430" w:type="dxa"/>
            <w:vAlign w:val="bottom"/>
          </w:tcPr>
          <w:p w14:paraId="37271065" w14:textId="025110B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poskytovatelích služeb</w:t>
            </w:r>
          </w:p>
        </w:tc>
        <w:tc>
          <w:tcPr>
            <w:tcW w:w="1530" w:type="dxa"/>
            <w:vAlign w:val="bottom"/>
          </w:tcPr>
          <w:p w14:paraId="70ACBC1E" w14:textId="6DF4DE6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DB9CB67" w14:textId="72376B8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BBCF5AD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29BDB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B602DCE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CA429B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15638E8B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09384150" w14:textId="365BDE6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E12</w:t>
            </w:r>
          </w:p>
        </w:tc>
        <w:tc>
          <w:tcPr>
            <w:tcW w:w="2430" w:type="dxa"/>
            <w:vAlign w:val="bottom"/>
          </w:tcPr>
          <w:p w14:paraId="4E2E5089" w14:textId="18E5A29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změnách TKD</w:t>
            </w:r>
          </w:p>
        </w:tc>
        <w:tc>
          <w:tcPr>
            <w:tcW w:w="1530" w:type="dxa"/>
            <w:vAlign w:val="bottom"/>
          </w:tcPr>
          <w:p w14:paraId="61D473A1" w14:textId="6603F3A5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E64DBDA" w14:textId="065E28C3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31767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B5C9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CF18A1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4BA0C5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4E179DC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7603055" w14:textId="7D6F556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E11</w:t>
            </w:r>
          </w:p>
        </w:tc>
        <w:tc>
          <w:tcPr>
            <w:tcW w:w="2430" w:type="dxa"/>
            <w:vAlign w:val="bottom"/>
          </w:tcPr>
          <w:p w14:paraId="302AEB72" w14:textId="3C60DD51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registrace EAN do skupiny sdílení</w:t>
            </w:r>
          </w:p>
        </w:tc>
        <w:tc>
          <w:tcPr>
            <w:tcW w:w="1530" w:type="dxa"/>
            <w:vAlign w:val="bottom"/>
          </w:tcPr>
          <w:p w14:paraId="79974196" w14:textId="40A6FB0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ABC1B24" w14:textId="74F27DD2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6A137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79787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40F954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DF4831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473C82B7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490CC2B7" w14:textId="332D3228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E15</w:t>
            </w:r>
          </w:p>
        </w:tc>
        <w:tc>
          <w:tcPr>
            <w:tcW w:w="2430" w:type="dxa"/>
            <w:vAlign w:val="bottom"/>
          </w:tcPr>
          <w:p w14:paraId="0996BF80" w14:textId="7676B5CE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73D3CE1" w14:textId="60F804B7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3558A77" w14:textId="4DED19AF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D9B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24CE5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C2CB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1CCEF6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0F6EAD28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6F8E07" w14:textId="67E9F03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E51</w:t>
            </w:r>
          </w:p>
        </w:tc>
        <w:tc>
          <w:tcPr>
            <w:tcW w:w="2430" w:type="dxa"/>
            <w:vAlign w:val="bottom"/>
          </w:tcPr>
          <w:p w14:paraId="0DA8A3CC" w14:textId="2C0D927D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žádost o TKD od EDC</w:t>
            </w:r>
          </w:p>
        </w:tc>
        <w:tc>
          <w:tcPr>
            <w:tcW w:w="1530" w:type="dxa"/>
            <w:vAlign w:val="bottom"/>
          </w:tcPr>
          <w:p w14:paraId="19A08953" w14:textId="25D9D8E4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C1022E" w14:textId="3221C528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7D6E1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F41D01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0963E3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9E1F7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D8D7B2E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3F584A4" w14:textId="14B2277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E52</w:t>
            </w:r>
          </w:p>
        </w:tc>
        <w:tc>
          <w:tcPr>
            <w:tcW w:w="2430" w:type="dxa"/>
            <w:vAlign w:val="bottom"/>
          </w:tcPr>
          <w:p w14:paraId="1CEE4865" w14:textId="2D3961C8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C5C02BC" w14:textId="316278B2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E1E167" w14:textId="60B017DC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91170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2DC6C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2EB81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588259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6B492AE3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BB6E72" w14:textId="11A172E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E53</w:t>
            </w:r>
          </w:p>
        </w:tc>
        <w:tc>
          <w:tcPr>
            <w:tcW w:w="2430" w:type="dxa"/>
            <w:vAlign w:val="bottom"/>
          </w:tcPr>
          <w:p w14:paraId="6C890A57" w14:textId="0D966596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informace o kmentových datech EAN</w:t>
            </w:r>
          </w:p>
        </w:tc>
        <w:tc>
          <w:tcPr>
            <w:tcW w:w="1530" w:type="dxa"/>
            <w:vAlign w:val="bottom"/>
          </w:tcPr>
          <w:p w14:paraId="605EA06B" w14:textId="29BD24A6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3D099B" w14:textId="04D6266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A645E5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6D419B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EB4BCF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AC8253A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</w:tbl>
    <w:p w14:paraId="5C2F4C3C" w14:textId="77777777" w:rsidR="00582341" w:rsidRDefault="00582341"/>
    <w:p w14:paraId="1D8C8A6B" w14:textId="77777777" w:rsidR="00530719" w:rsidRDefault="0096396B">
      <w:pPr>
        <w:pStyle w:val="Nadpis1"/>
      </w:pPr>
      <w:bookmarkStart w:id="11" w:name="_Toc457467682"/>
      <w:r>
        <w:lastRenderedPageBreak/>
        <w:t>Popis formátu dle specikace OTE</w:t>
      </w:r>
      <w:bookmarkEnd w:id="11"/>
    </w:p>
    <w:p w14:paraId="33A6DE93" w14:textId="77777777" w:rsidR="00530719" w:rsidRDefault="00530719"/>
    <w:p w14:paraId="23B56D9E" w14:textId="77777777" w:rsidR="00145FDD" w:rsidRDefault="00145FDD">
      <w:r>
        <w:t>Následuj</w:t>
      </w:r>
      <w:r w:rsidR="009B0A95">
        <w:t>e  popis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OTE. U každého formátu je uvedena stručná charakteristika, přehled použití formátu, struktura XML s</w:t>
      </w:r>
      <w:r w:rsidR="004827A7">
        <w:t>héma (*.XSD) a odkaz na konkrétn</w:t>
      </w:r>
      <w:r>
        <w:t>í příklad zprávy daného formátu.</w:t>
      </w:r>
    </w:p>
    <w:p w14:paraId="023B136E" w14:textId="77777777" w:rsidR="00085CAC" w:rsidRDefault="00085CAC">
      <w:r>
        <w:t xml:space="preserve">Pro správné fungování odkazů </w:t>
      </w:r>
      <w:r w:rsidR="00A925F7">
        <w:t xml:space="preserve">v dokumentu </w:t>
      </w:r>
      <w:r>
        <w:t>je nutné, aby soubory byly na pracovní stanici umístěné v této struktuře</w:t>
      </w:r>
      <w:r w:rsidR="00A925F7">
        <w:t xml:space="preserve"> (šipky označují obsah jednotlivých adresářů)</w:t>
      </w:r>
      <w:r w:rsidR="00223027">
        <w:t xml:space="preserve"> a dokument byl spouštěn z tohoto umístění</w:t>
      </w:r>
      <w:r>
        <w:t>:</w:t>
      </w:r>
    </w:p>
    <w:p w14:paraId="2F650BF3" w14:textId="77777777" w:rsidR="00085CAC" w:rsidRDefault="00085CAC"/>
    <w:p w14:paraId="52882A77" w14:textId="77777777" w:rsidR="00A925F7" w:rsidRDefault="00A925F7">
      <w:r>
        <w:t xml:space="preserve">          </w:t>
      </w:r>
      <w:r w:rsidR="001B2A62">
        <w:rPr>
          <w:noProof/>
          <w:lang w:eastAsia="cs-CZ"/>
        </w:rPr>
        <w:drawing>
          <wp:inline distT="0" distB="0" distL="0" distR="0" wp14:anchorId="16333F29" wp14:editId="470AB7B3">
            <wp:extent cx="4624070" cy="2984500"/>
            <wp:effectExtent l="19050" t="19050" r="24130" b="25400"/>
            <wp:docPr id="5" name="obráze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3966" t="22211" r="30386" b="3013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624070" cy="2984500"/>
                    </a:xfrm>
                    <a:prstGeom prst="rect">
                      <a:avLst/>
                    </a:prstGeom>
                    <a:noFill/>
                    <a:ln w="19050" cmpd="sng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ic:spPr>
                </pic:pic>
              </a:graphicData>
            </a:graphic>
          </wp:inline>
        </w:drawing>
      </w:r>
    </w:p>
    <w:p w14:paraId="4CD2091F" w14:textId="77777777" w:rsidR="00A925F7" w:rsidRDefault="00A925F7"/>
    <w:p w14:paraId="30B4C7B3" w14:textId="77777777" w:rsidR="00145FDD" w:rsidRDefault="00145FDD">
      <w:r>
        <w:t>V </w:t>
      </w:r>
      <w:r w:rsidR="00CD3650">
        <w:t xml:space="preserve">popisu je u některých zpráv vyplněn </w:t>
      </w:r>
      <w:r>
        <w:t>údaj „Referenční zpráva“, který obsahuj msg_code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25DE4E9" w14:textId="77777777" w:rsidR="007B18F8" w:rsidRDefault="007B18F8">
      <w:r>
        <w:t>Popis komunikačních scénářů a další detail aplikace dále uvedených struktur je uveden v dokumentech:</w:t>
      </w:r>
    </w:p>
    <w:p w14:paraId="0723920B" w14:textId="77777777" w:rsidR="007B18F8" w:rsidRDefault="007B18F8" w:rsidP="005E7FA5">
      <w:pPr>
        <w:ind w:firstLine="720"/>
      </w:pPr>
      <w:r>
        <w:t>D1.4.4 Rozhraní automatické komunikace IS OTE</w:t>
      </w:r>
    </w:p>
    <w:p w14:paraId="7AA669D6" w14:textId="77777777" w:rsidR="007B18F8" w:rsidRDefault="007B18F8" w:rsidP="005E7FA5">
      <w:pPr>
        <w:ind w:firstLine="720"/>
      </w:pPr>
      <w:r w:rsidRPr="005E7FA5">
        <w:t>Uživatelský manuál pro externí subjekty CDS</w:t>
      </w:r>
    </w:p>
    <w:p w14:paraId="5D373FA2" w14:textId="77777777" w:rsidR="00AA05F1" w:rsidRDefault="00AA05F1" w:rsidP="00AA05F1">
      <w:pPr>
        <w:pStyle w:val="Nadpis2"/>
        <w:pageBreakBefore/>
      </w:pPr>
      <w:bookmarkStart w:id="12" w:name="_Toc457467683"/>
      <w:r>
        <w:lastRenderedPageBreak/>
        <w:t>CDSCLAIM</w:t>
      </w:r>
      <w:bookmarkEnd w:id="12"/>
      <w:r w:rsidRPr="004B4809">
        <w:t xml:space="preserve"> </w:t>
      </w:r>
    </w:p>
    <w:p w14:paraId="2B9124A9" w14:textId="77777777" w:rsidR="00AA05F1" w:rsidRDefault="00AA05F1" w:rsidP="00AA05F1"/>
    <w:p w14:paraId="7A383611" w14:textId="77777777" w:rsidR="00AA05F1" w:rsidRDefault="00AA05F1" w:rsidP="00AA05F1">
      <w:pPr>
        <w:pStyle w:val="Nadpis5"/>
      </w:pPr>
      <w:r>
        <w:t>Účel</w:t>
      </w:r>
    </w:p>
    <w:p w14:paraId="597F1FBD" w14:textId="77777777" w:rsidR="00AA05F1" w:rsidRDefault="00AA05F1" w:rsidP="00AA05F1">
      <w:r>
        <w:t>Zpráva XML ve formátu CDSCLAIM slouží k zasílání dat o reklamacích, požadavcích na informace a zveřejňování informací OTE pro účastníky trhu.</w:t>
      </w:r>
    </w:p>
    <w:p w14:paraId="7CF16F59" w14:textId="77777777" w:rsidR="009C2E34" w:rsidRDefault="009C2E34" w:rsidP="00AA05F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0378757F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49936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A9C49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5E7C8B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0B277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F5BFB3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C7E3BD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769245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40469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07382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Založení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BC109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5BDA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8D9F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E2C5F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AA05F1" w:rsidRPr="007F474B" w14:paraId="27EA9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3B9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9AD4D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A1805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8868B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6C3D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5181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6D805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CAE8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F6CB8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AB160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3843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52C9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C968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08831A7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52F42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341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85FD8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1A30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8414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7CEC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44355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A6FA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B9B374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650E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B10C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C0629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93E84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162551DE" w14:textId="77777777" w:rsidR="009C2E34" w:rsidRDefault="009C2E34" w:rsidP="00AA05F1"/>
    <w:p w14:paraId="454C43FC" w14:textId="77777777" w:rsidR="00DA3D17" w:rsidRDefault="00DA3D17" w:rsidP="00DA3D17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19D8F643" w14:textId="77777777" w:rsidR="00AA05F1" w:rsidRDefault="00AA05F1" w:rsidP="00AA05F1">
      <w:pPr>
        <w:spacing w:after="0"/>
      </w:pPr>
    </w:p>
    <w:p w14:paraId="336C2868" w14:textId="77777777" w:rsidR="00AA05F1" w:rsidRDefault="00AA05F1" w:rsidP="00AA05F1">
      <w:r>
        <w:t xml:space="preserve">Kompletní soubor </w:t>
      </w:r>
      <w:r w:rsidR="004D2E97">
        <w:t>CDSCLAIM</w:t>
      </w:r>
      <w:r>
        <w:t xml:space="preserve"> ve formátu .xsd je uložen zde:</w:t>
      </w:r>
    </w:p>
    <w:p w14:paraId="5756DCDF" w14:textId="094972A7" w:rsidR="00DE735A" w:rsidRPr="00101A10" w:rsidRDefault="00101A10" w:rsidP="00AA05F1">
      <w:pPr>
        <w:rPr>
          <w:rStyle w:val="Hypertextovodkaz"/>
        </w:rPr>
      </w:pPr>
      <w:r>
        <w:fldChar w:fldCharType="begin"/>
      </w:r>
      <w:r w:rsidR="00EA1BA8">
        <w:instrText>HYPERLINK "XML/CDSCLAIM" \o "CDSCLAIM.xsd"</w:instrText>
      </w:r>
      <w:r>
        <w:fldChar w:fldCharType="separate"/>
      </w:r>
      <w:r w:rsidR="00DE735A" w:rsidRPr="00101A10">
        <w:rPr>
          <w:rStyle w:val="Hypertextovodkaz"/>
        </w:rPr>
        <w:t>XML\CDSCLAIM</w:t>
      </w:r>
    </w:p>
    <w:p w14:paraId="3A642E9B" w14:textId="77777777" w:rsidR="00AA05F1" w:rsidRDefault="00101A10" w:rsidP="00AA05F1">
      <w:pPr>
        <w:spacing w:after="0"/>
      </w:pPr>
      <w:r>
        <w:fldChar w:fldCharType="end"/>
      </w:r>
    </w:p>
    <w:p w14:paraId="305CB0C0" w14:textId="77777777" w:rsidR="00AA05F1" w:rsidRDefault="00AA05F1" w:rsidP="00AA05F1">
      <w:pPr>
        <w:spacing w:after="0"/>
      </w:pPr>
    </w:p>
    <w:p w14:paraId="6EF57151" w14:textId="77777777" w:rsidR="00AA05F1" w:rsidRDefault="00AA05F1" w:rsidP="00AA05F1">
      <w:pPr>
        <w:pStyle w:val="Nadpis5"/>
      </w:pPr>
      <w:r>
        <w:t xml:space="preserve">Příklad zprávy formátu CDSCLAIM </w:t>
      </w:r>
    </w:p>
    <w:p w14:paraId="590919C6" w14:textId="77777777" w:rsidR="00AA05F1" w:rsidRDefault="00AA05F1" w:rsidP="00AA05F1">
      <w:pPr>
        <w:spacing w:after="0"/>
      </w:pPr>
    </w:p>
    <w:p w14:paraId="4D2EA9C1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20FDD201" w14:textId="77777777" w:rsidTr="00CF5800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332F6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D3CAE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AA05F1" w14:paraId="1FAF5461" w14:textId="77777777" w:rsidTr="00CF5800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6E2E54" w14:textId="77777777" w:rsidR="00AA05F1" w:rsidRPr="001B1F9A" w:rsidRDefault="00AA05F1" w:rsidP="00AA05F1">
            <w:r>
              <w:t>Reklamace (165)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F42EAC" w14:textId="5ADC565F" w:rsidR="00AA05F1" w:rsidRDefault="009C2E34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18" w:tooltip="CDSCLAIM_msg_code_165.xml" w:history="1">
              <w:r w:rsidRPr="009C2E34">
                <w:rPr>
                  <w:rStyle w:val="Hypertextovodkaz"/>
                  <w:rFonts w:eastAsia="Arial Unicode MS"/>
                </w:rPr>
                <w:t>XML\CDSCLAIM\CDSCLAIM_msg_code_165.xml</w:t>
              </w:r>
            </w:hyperlink>
          </w:p>
        </w:tc>
      </w:tr>
    </w:tbl>
    <w:p w14:paraId="2444C330" w14:textId="77777777" w:rsidR="00AA05F1" w:rsidRDefault="00AA05F1" w:rsidP="00AA05F1">
      <w:pPr>
        <w:spacing w:after="0"/>
      </w:pPr>
    </w:p>
    <w:p w14:paraId="7D00D9E2" w14:textId="77777777" w:rsidR="00AA05F1" w:rsidRDefault="00AA05F1">
      <w:r>
        <w:br w:type="page"/>
      </w:r>
    </w:p>
    <w:p w14:paraId="24B39DF4" w14:textId="77777777" w:rsidR="00530719" w:rsidRDefault="00530719">
      <w:pPr>
        <w:pStyle w:val="Nadpis2"/>
      </w:pPr>
      <w:bookmarkStart w:id="13" w:name="_Toc457467684"/>
      <w:r>
        <w:lastRenderedPageBreak/>
        <w:t>CDSDATA</w:t>
      </w:r>
      <w:bookmarkEnd w:id="13"/>
    </w:p>
    <w:p w14:paraId="19BF4E05" w14:textId="77777777" w:rsidR="00530719" w:rsidRDefault="00530719"/>
    <w:p w14:paraId="5B20C804" w14:textId="77777777" w:rsidR="00530719" w:rsidRDefault="00530719">
      <w:pPr>
        <w:pStyle w:val="Nadpis5"/>
      </w:pPr>
      <w:r>
        <w:t>Účel</w:t>
      </w:r>
    </w:p>
    <w:p w14:paraId="13A6361F" w14:textId="77777777" w:rsidR="00530719" w:rsidRDefault="00530719"/>
    <w:p w14:paraId="6A76EF9E" w14:textId="77777777" w:rsidR="00530719" w:rsidRDefault="00530719">
      <w:r>
        <w:t xml:space="preserve">Zpráva XML ve formátu CDSDATA slouží k výměně skutečných měřených hodnot a sjednaných  hodnot mezi účastníky trhu a CDS. Základ formátu je přibližným ekvivalentem zpráv MSCONS a DELFOR podle standardu UN/EDIFACT. Při komunikaci s centrem datových služeb CDS je možné tento formát využít v případech, uvedených v následující tabulce.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4AB1" w:rsidRPr="007F474B" w14:paraId="21C740F5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D36E9E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784A8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B8F22D" w14:textId="77777777" w:rsidR="00244AB1" w:rsidRPr="007F474B" w:rsidRDefault="0086755C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12F9DAF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AC12DA5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01026F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C47612" w:rsidRPr="007F474B" w14:paraId="2770B12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13A84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2CA61B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ED37B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7E71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0E7FE4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13D8C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586E3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48CAA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927BC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A41DD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AC8E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9A3E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58D2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2C788A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D18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27600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AB857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9EC15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6CEC0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9A7507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1CDB95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D14B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4389E4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DDF6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4011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E4176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D639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7E92E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4B072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F56BD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F782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00AAB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A1D35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35BEE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B59C0C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ABF60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B090D8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7EDD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4C6B7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C3483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B71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4D8D5E7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457F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26856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9CA0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27DB5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7457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CFE4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7F7D8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6EC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34AADD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B991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7C885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86E6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D94A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B2303" w:rsidRPr="007F474B" w14:paraId="52141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9D318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3408C6" w14:textId="77777777" w:rsidR="00AB2303" w:rsidRPr="0086755C" w:rsidRDefault="00AB2303" w:rsidP="00AB2303">
            <w:pPr>
              <w:spacing w:after="0"/>
              <w:rPr>
                <w:sz w:val="20"/>
                <w:szCs w:val="20"/>
                <w:lang w:eastAsia="cs-CZ"/>
              </w:rPr>
            </w:pPr>
            <w:r w:rsidRPr="00AB2303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417198" w14:textId="77777777" w:rsidR="00AB2303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AF89A4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4045F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C942C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3256F30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D0949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7E218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CD6CA5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DCD0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3EA21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5DE0AF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5B0D59" w14:paraId="05E2E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548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1A4859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A70D0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6ACF2A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E5FAC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8D1DB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11A049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05427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D38E3E" w14:textId="77777777" w:rsidR="00C47612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Odhad roční spotřeby za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4D79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CF61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CBA2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0D206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E2689B" w:rsidRPr="007F474B" w14:paraId="7A4F086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AF0BD97" w14:textId="7286F36C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0A64EDB" w14:textId="4D69B69B" w:rsidR="00E2689B" w:rsidRPr="000B2022" w:rsidRDefault="00E2689B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BEAEC" w14:textId="27FA50DD" w:rsidR="00E2689B" w:rsidRPr="00C47612" w:rsidRDefault="00E2689B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E01E87" w14:textId="6AC89ECA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FFE843" w14:textId="1BE30FD9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7E31F2" w14:textId="0AB6309E" w:rsidR="00E2689B" w:rsidRPr="0086755C" w:rsidRDefault="00E83241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69C194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398D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08CA79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C5A3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2D32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09F34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C766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146E14" w:rsidRPr="007F474B" w14:paraId="18126DC7" w14:textId="77777777" w:rsidTr="00146E14">
        <w:trPr>
          <w:trHeight w:val="32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6C0F5B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95E9C1" w14:textId="77777777" w:rsidR="00146E14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566D6" w14:textId="77777777" w:rsidR="00146E14" w:rsidRPr="00C47612" w:rsidRDefault="00146E14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B6CB6E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A6EA77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7DC599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0F31253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0A34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7B988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69F8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1B70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879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AB56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50B472E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6DBEC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3C54D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FD52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F2498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FAED7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750E5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7F2A5F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A8EA7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371226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038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538B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2B42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B1BED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31170" w:rsidRPr="007F474B" w14:paraId="08254A17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D6554A" w14:textId="77777777" w:rsidR="00F31170" w:rsidRPr="0086755C" w:rsidRDefault="00F31170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2E02F" w14:textId="77777777" w:rsidR="00F31170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AF3EEC" w14:textId="77777777" w:rsidR="00F31170" w:rsidRPr="00C47612" w:rsidRDefault="006F1CB4" w:rsidP="006F1CB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0DA1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E7535A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7554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0604B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981B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5126F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FD81E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22F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E93A5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2DD3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37EC54C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EDA0D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lastRenderedPageBreak/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402FC5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5867D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B52ED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D3E3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BC17D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79EEAA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7D017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6AD8A9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BFB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8899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1F5C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EEF30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606A5DF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0A828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F7A99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F007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9D1E0F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B0811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54C73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917BD4F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A4C6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5250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1A7E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F1F6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90E41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8B751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33B3C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C664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C00E25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6E29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98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23C2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A9916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14CEE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98B3B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33E14E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57350C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9ABA5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EA8E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6FF66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C47612" w:rsidRPr="007F474B" w14:paraId="6AD91C3B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F58A66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F3C622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04D99A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1C94D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8759F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9352B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4213FC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61CF7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3E6BB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6211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206D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19D5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32F5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D86BF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0B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F74D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1993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EEE52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D93E9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43F1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3695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6DDC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56A9C0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173485">
              <w:rPr>
                <w:sz w:val="20"/>
                <w:szCs w:val="20"/>
                <w:lang w:eastAsia="cs-CZ"/>
              </w:rPr>
              <w:t>Data poměrného agregovaného profilu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B2D1F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BF0090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85695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27A81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A3EC7B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E7CD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BF15EB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B8D91A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D7052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AC445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C853A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8404008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7FEC2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946592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09691C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120D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910F9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0F9E7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FEEA110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3E561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1CEC9C1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EBDFE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B7AA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14E7B5E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DF9F4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418A52DD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A5D21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793F6D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32398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F97248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A21BD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1389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069D3603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99AF17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DEF826" w14:textId="77777777" w:rsidR="00173485" w:rsidRPr="00C50EE4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03C06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87C5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F72B8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60FB19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8DCA7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62AB" w:rsidRPr="007F474B" w14:paraId="46D9DF11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DD174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C92A1A" w14:textId="77777777" w:rsidR="005662AB" w:rsidRPr="00C50EE4" w:rsidRDefault="005662AB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5662AB">
              <w:rPr>
                <w:sz w:val="20"/>
                <w:szCs w:val="20"/>
                <w:lang w:eastAsia="cs-CZ"/>
              </w:rPr>
              <w:t>Historie měření B za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6114EA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C3D62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7BB37D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A1A8EA" w14:textId="77777777" w:rsidR="005662AB" w:rsidRPr="0086755C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BB4774" w:rsidRPr="007F474B" w14:paraId="5B6D789B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1A720D" w14:textId="77B1D739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962E51" w14:textId="0AB2F06F" w:rsidR="00BB4774" w:rsidRPr="005662AB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výsledků vyhodnocení akumulace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BD235" w14:textId="36E13F4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3C33F6" w14:textId="7A45291B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2A2561C" w14:textId="1FB2852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CE3FAC" w14:textId="6F11819C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B4774" w:rsidRPr="007F474B" w14:paraId="3A0768CF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29507" w14:textId="64F506A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E20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4C001D" w14:textId="67DCE960" w:rsidR="00BB4774" w:rsidRPr="00BB4774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dat o poskytnuté flexibilitě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D38D1" w14:textId="29C9A1D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69936D" w14:textId="173F1CA3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98CD9" w14:textId="40106C05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AD28EA" w14:textId="27BB4629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</w:tbl>
    <w:p w14:paraId="2F4F62A6" w14:textId="77777777" w:rsidR="0096396B" w:rsidRDefault="0096396B"/>
    <w:p w14:paraId="1095EB35" w14:textId="77777777" w:rsidR="007804FA" w:rsidRDefault="007804FA" w:rsidP="007804FA"/>
    <w:p w14:paraId="626D05D3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location@profile-role</w:t>
      </w:r>
      <w:r>
        <w:rPr>
          <w:b w:val="0"/>
          <w:bCs w:val="0"/>
        </w:rPr>
        <w:t>)</w:t>
      </w:r>
    </w:p>
    <w:tbl>
      <w:tblPr>
        <w:tblW w:w="7575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175"/>
        <w:gridCol w:w="1080"/>
      </w:tblGrid>
      <w:tr w:rsidR="00C875C4" w14:paraId="7A4F0E81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0B856AFD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18661EA4" w14:textId="77777777" w:rsidR="00C875C4" w:rsidRDefault="00117B9F" w:rsidP="00117B9F">
            <w:pPr>
              <w:pStyle w:val="TableNormal1"/>
              <w:ind w:left="0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 xml:space="preserve"> </w:t>
            </w:r>
            <w:r w:rsidR="00C875C4">
              <w:rPr>
                <w:i/>
                <w:iCs/>
              </w:rPr>
              <w:t>Význam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20B22BEF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 xml:space="preserve"> (msg_code)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4C25B2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>(msg_code)</w:t>
            </w:r>
          </w:p>
        </w:tc>
      </w:tr>
      <w:tr w:rsidR="00C875C4" w14:paraId="74180EA5" w14:textId="77777777">
        <w:trPr>
          <w:trHeight w:val="255"/>
        </w:trPr>
        <w:tc>
          <w:tcPr>
            <w:tcW w:w="96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C59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</w:t>
            </w:r>
          </w:p>
        </w:tc>
        <w:tc>
          <w:tcPr>
            <w:tcW w:w="43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44DA6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saldo (od 1.1.2005 přestane být využíváno)</w:t>
            </w:r>
          </w:p>
        </w:tc>
        <w:tc>
          <w:tcPr>
            <w:tcW w:w="117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7BBB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C296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0D888D6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F6D0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A76CA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D2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2DF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7EAC9A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A569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6DCB9A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C1E3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B084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C9468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4713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C46E7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FB2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0BA3B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6EBF041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A8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AAD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1A05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F0D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72527DF3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0DBA0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A5A0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44D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ECFA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94E0C2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B6CC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D9331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890D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AAC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39BBD0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6439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C9E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Náhradní (dopočtené) hodnoty za OPM s měřením typu B -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2A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8C97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272</w:t>
            </w:r>
          </w:p>
        </w:tc>
      </w:tr>
      <w:tr w:rsidR="00117B9F" w14:paraId="379DB80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AF4E46" w14:textId="77777777" w:rsidR="00117B9F" w:rsidRPr="00117B9F" w:rsidRDefault="00117B9F" w:rsidP="00117B9F">
            <w:pPr>
              <w:jc w:val="center"/>
              <w:rPr>
                <w:sz w:val="20"/>
                <w:szCs w:val="20"/>
              </w:rPr>
            </w:pPr>
            <w:r w:rsidRPr="00117B9F">
              <w:rPr>
                <w:sz w:val="20"/>
                <w:szCs w:val="20"/>
              </w:rPr>
              <w:t>A92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5A84A9" w14:textId="77777777" w:rsidR="00117B9F" w:rsidRPr="00117B9F" w:rsidRDefault="00117B9F">
            <w:pPr>
              <w:rPr>
                <w:sz w:val="20"/>
                <w:szCs w:val="20"/>
              </w:rPr>
            </w:pPr>
            <w:r w:rsidRPr="00117B9F">
              <w:rPr>
                <w:color w:val="000000"/>
                <w:sz w:val="20"/>
                <w:szCs w:val="20"/>
                <w:highlight w:val="white"/>
                <w:lang w:eastAsia="cs-CZ"/>
              </w:rPr>
              <w:t>Náhradní (dopočtené) hodnoty za OPM s měřením typu B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007D5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595850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C875C4" w14:paraId="4492856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AA8D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F162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geotermální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030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2892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105F9DF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1475F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FF663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jaderná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231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362C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08C40C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3CBD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3A6DF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844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7701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D9D90F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9EEE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1275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paroplynové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8EBFE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6584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9967AB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CF3F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02CE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plynová a spalovací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890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BBF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17A1DE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E90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9C0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přečerpávací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1BC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414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4A514D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DB04D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543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solární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219B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A03F3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A03498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1E48D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DE13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fotovoltaická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7B3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CAAAB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419223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298C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088D2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malá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1C7D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F8C13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F708C7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434E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157AD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velká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7A1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9B28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799C16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C94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525D2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přílivová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CF9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7D93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CB9B82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9E77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6A6B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větrná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529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31EF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A35CB3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DA8E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96D8E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bio/rostlin a části rostlin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C89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0CCD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5E6539C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C31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8391C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C27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F415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BDC2A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2241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3C6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vyráběný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34DB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E7F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D2C89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0C1B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74E69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vznikající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F2F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9FA2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8F5C3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9DB85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B553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bio/odpadní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5A89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496AB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957F739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D0DE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E47F0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z odpadního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EA20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F53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3E6060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B415C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B5605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DE80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FA7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FD3DD99" w14:textId="77777777" w:rsidTr="00962D80">
        <w:trPr>
          <w:trHeight w:val="420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1FF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4128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391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BC59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47AE80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E92F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CAFB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import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F02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B331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962D80" w14:paraId="3C0CC6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42371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708A29" w14:textId="77777777" w:rsidR="00962D80" w:rsidRPr="00C875C4" w:rsidRDefault="00962D80">
            <w:pPr>
              <w:rPr>
                <w:sz w:val="20"/>
                <w:szCs w:val="20"/>
              </w:rPr>
            </w:pPr>
            <w:r w:rsidRPr="00962D80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0EDC9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EF5EA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633</w:t>
            </w:r>
          </w:p>
        </w:tc>
      </w:tr>
      <w:tr w:rsidR="00C875C4" w14:paraId="23B44CD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34B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1F99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spotřeby (stav nouze)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479A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0591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ABAC11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567E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A06D9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E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3148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64CF27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F63D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F5A43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AAB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7E4F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B9451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2FFD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E2FBD1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5B7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05FBA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CB3C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054E1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1B3B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8CB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969A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E1452C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C0B3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0FD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C90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8A636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8A0FA8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B7F5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5FA56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A42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C57ED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BB4774" w14:paraId="3D0FA9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C463C" w14:textId="610863D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2F60D7" w14:textId="23C2C128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Hodnota akumulace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2C0F0" w14:textId="05FE32D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D0B72B" w14:textId="70210FC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814A45" w:rsidRPr="00814A45" w14:paraId="21821F3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B77B10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ASA1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F8D7E0" w14:textId="77777777" w:rsidR="00814A45" w:rsidRPr="00814A45" w:rsidRDefault="00814A45">
            <w:pPr>
              <w:rPr>
                <w:sz w:val="20"/>
                <w:szCs w:val="20"/>
              </w:rPr>
            </w:pPr>
            <w:r w:rsidRPr="00814A45">
              <w:rPr>
                <w:color w:val="000000"/>
                <w:sz w:val="20"/>
                <w:szCs w:val="20"/>
                <w:highlight w:val="white"/>
                <w:lang w:eastAsia="cs-CZ"/>
              </w:rPr>
              <w:t>Agregovaná skut. hodnota dodávky, měření A,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E75A8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747A3C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623</w:t>
            </w:r>
          </w:p>
        </w:tc>
      </w:tr>
      <w:tr w:rsidR="00C875C4" w14:paraId="59B3E0E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F495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26160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8D79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3F1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D72C3D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C833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7400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2B6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4E6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323C99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FD9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E3B7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B8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88F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E1283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F9FF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C555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BDA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D6EB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F2504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3A44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50339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7A4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D69BD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C08A38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3B14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8D431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53C11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2373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D9782D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757C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3554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109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E815C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22D917F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82C0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1465C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169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975D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3498E0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79DFB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890A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saldo (od 1.1.2005 přestane být využíváno)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893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253A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153E49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7D9F0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F19E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921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6FEF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7518B4F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97A7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F6ED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0BD9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B191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BB4774" w14:paraId="053698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5F11EA" w14:textId="7B5CE48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3F3A9D" w14:textId="1E74D2BC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87580" w14:textId="05654869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806886" w14:textId="588A8D3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13E42E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3EA165" w14:textId="35B8F0A1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C2708A" w14:textId="030AF638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43799" w14:textId="44D8C94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2B5BDC6" w14:textId="5A2EE5C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55DFD52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916BFB" w14:textId="12F430A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FL1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E851C1" w14:textId="568BDF9F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51D39" w14:textId="2BA6C39A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B8EF1D2" w14:textId="3DE5A2F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B21FE4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3A490" w14:textId="3CFA1F53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CE48E" w14:textId="470242DC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48F6ED" w14:textId="1367BB2F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35A5AF" w14:textId="197B2D1D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C875C4" w14:paraId="2A9553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340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37B12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345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621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15583FB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BE01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0CDC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242E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161,160,162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E51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0734DAE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91F2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6C4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Odhad spotřeby na OPM ekvivalentní odečtu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8EF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1CA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303</w:t>
            </w:r>
          </w:p>
        </w:tc>
      </w:tr>
      <w:tr w:rsidR="00C875C4" w14:paraId="72B9D03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BE69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E6B7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dovoz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7FD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FEED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7B7D51D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75DD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C6B82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281E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8DA8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03C06" w14:paraId="6C155B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A22E4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DBxy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D940B3" w14:textId="77777777" w:rsidR="00C03C06" w:rsidRPr="00C875C4" w:rsidRDefault="00C03C06">
            <w:pPr>
              <w:jc w:val="both"/>
              <w:rPr>
                <w:sz w:val="20"/>
                <w:szCs w:val="20"/>
              </w:rPr>
            </w:pPr>
            <w:r w:rsidRPr="00C03C06">
              <w:rPr>
                <w:sz w:val="20"/>
                <w:szCs w:val="20"/>
              </w:rPr>
              <w:t>Diagram TDD kor. na teplotu a zb. bil. pro x-tou t. o. a y-tou tř.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3CB86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F3ABDF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676</w:t>
            </w:r>
          </w:p>
        </w:tc>
      </w:tr>
      <w:tr w:rsidR="00C875C4" w14:paraId="1B37D7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70E1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8FA2D0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korigovaný na teplotu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5D9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3EF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5487DF6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8416F6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5AA06D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normalizovaný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934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E8BC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0813255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91DF6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33AD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9623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1F2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B2DF0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8B97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3651A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6967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26E1D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B4053C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3EF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B2A15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5B1E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BE780A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551427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DBA8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EE5FE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2F0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20E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14417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6EB45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09CFA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086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F6CC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82CF9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1FF5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1DF57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5E3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113D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E846C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61FF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98E3C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677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07E90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360B0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505B2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C4F7E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16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D75E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8FB8D4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5CAC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63A2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FE2E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5FA2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D6B21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68F6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B2E2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B72F2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D994E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5C0C12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D8E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5429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A64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A1EA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2A2E167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BFD04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A7554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FFB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F2AE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2D713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208E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0A71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BE60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892A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6F3644C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07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FF102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B02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534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BF9709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87C2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BEB3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FB7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0F53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1E893A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61A0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4AF5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DF1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D5C8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5B12C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A1D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FA08B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2D83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1DFE4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C9EFA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11B9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177F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57A7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B75E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CE421A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019C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D57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19D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1A16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8D024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EB9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E6F5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BF5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D54B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ACF374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21108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85255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F6BA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633AA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B9A3D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8746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A4A11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456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47BA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CA00C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D074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0CB8C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A5F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0A2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C42C3A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8CA1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E604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98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23821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9AABF6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58222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23E9A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73B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FFD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791EE6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E6F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9A5FD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BF11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3D7A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5BC2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8DC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13EE0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71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82C2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CDCBE2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2FF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50EFC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A6A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74A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1AE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6EA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C987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12F7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B99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399700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731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20798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36C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B76B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2498C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6C96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DEA4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705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581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5E268E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E3C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BA283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593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13E2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FADF6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DF69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CD9FE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7BBF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7FAA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4D035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554E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7E1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6C72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42FF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E33CC4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85C9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9C3B6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FCE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C247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7C89E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3150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FC911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5F1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1F6B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C7F081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C2B0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E863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2BAC8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69E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8EE2A9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6DA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D1F5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579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0BE2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F274B1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E46A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E4D7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E6E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3FDDA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269F0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77F7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706C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0F5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B965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B9676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39FB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6450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5CB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1116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F4D49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B5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0CB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C4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2AE08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A3CC1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8B8E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EB62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3626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80FB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D1324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DD01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8D68F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019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EE94D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16DBAC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1D74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2BCB2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1E7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3CD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32C18A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A34B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8799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96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CC85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612D6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BAEC3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04547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4C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17B8A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4949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A88B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0A04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5F5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EE97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E20CB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9360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F175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3DB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A683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29F529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2CFA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9494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032E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AD97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13EAA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30F1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9B88E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DF43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25F54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59BD95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D4C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1A099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E70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5BAA2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8603B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EC93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E838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RE+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CC0B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E88D6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2BDA2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4A10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B4F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RE-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FB5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A9F23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D3288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0D6B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75F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A82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A05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AED310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C651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33E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264E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86FEE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07C47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F40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C7F58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2323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19591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722C96C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CB6DF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4778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EB535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7FEF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338562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13C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A30C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130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7B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1A1E6C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4E96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H22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F62EC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D656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D8FE5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0F29DAB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E7F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21E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0467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7B243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31F0A1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B7FB1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29771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9C2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7810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332FB6B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8D4238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62AFF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kladná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5F8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2637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4D1254F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8820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8C48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záporná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9F1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548F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15781CA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1EF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61D46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ECE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0AF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2864841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EFFC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BB445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8A8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69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173D53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2CD5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02AE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(třída, oblast, dodavatel, DS)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76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B5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CF0A3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C67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AA60A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na počasí a zbytkovou bilanci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AC1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EA8B5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736312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250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J40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9DF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Dopočtený zbytkový profil DS (saldo)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16C8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0C76C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2DE5CF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084BC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J50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4F19D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korekčního činitele (korekce na zbytkovou bilanci DS)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9FD2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50FB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603</w:t>
            </w:r>
          </w:p>
        </w:tc>
      </w:tr>
      <w:tr w:rsidR="00C875C4" w14:paraId="17FD33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A03D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J62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71A5C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Korigovaný skupinový TDD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2F2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0856F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7997125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AC7874" w14:textId="77777777" w:rsidR="00C875C4" w:rsidRPr="00C875C4" w:rsidRDefault="005C0A81" w:rsidP="00AA495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J7XY 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5EFA0" w14:textId="77777777" w:rsidR="00C875C4" w:rsidRPr="00C875C4" w:rsidRDefault="005C0A81" w:rsidP="005C0A81">
            <w:pPr>
              <w:rPr>
                <w:sz w:val="20"/>
                <w:szCs w:val="20"/>
              </w:rPr>
            </w:pP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X</w:t>
            </w:r>
            <w:r w:rsidRPr="00B86FC7">
              <w:rPr>
                <w:sz w:val="20"/>
                <w:szCs w:val="20"/>
              </w:rPr>
              <w:t xml:space="preserve">, třída TDD </w:t>
            </w:r>
            <w:r>
              <w:rPr>
                <w:sz w:val="20"/>
                <w:szCs w:val="20"/>
              </w:rPr>
              <w:t>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6C6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BBED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669</w:t>
            </w:r>
          </w:p>
        </w:tc>
      </w:tr>
      <w:tr w:rsidR="00C50EE4" w14:paraId="0A4B18A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6CA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BDF8DB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výroby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00A4C1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BD469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ECE3D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E99A8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9C90E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2DD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D85BDC6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7E054CD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0734B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7F2DA5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</w:rPr>
              <w:t>Predikce výroby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06FDDD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45E8E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52C13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61F3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D1F621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DC2B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8B1833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875C4" w14:paraId="2B1EF8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F0223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77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C76C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A961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613</w:t>
            </w:r>
          </w:p>
        </w:tc>
      </w:tr>
      <w:tr w:rsidR="00C875C4" w14:paraId="2BB98D8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2B39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4D30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nekorigovaný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C6F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2071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563</w:t>
            </w:r>
          </w:p>
        </w:tc>
      </w:tr>
      <w:tr w:rsidR="00205B77" w14:paraId="1AE13603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772A4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E4634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F8134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0780B3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7A65691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1C28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123D8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F8C4A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9DE4F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82A26E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7E5CC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9C64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F9AF3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C4E8F8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0AB136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23E16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A488A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70DAB2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26CBD69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0576670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3267D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8675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6278D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17A1C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6A96156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5A69A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931E47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Vyhlazená 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FD6CF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B5F5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311FC71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BFE71D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1FD1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26D54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D1365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273B927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256080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3C93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C38F2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A18B8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5662EEE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92DC97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57B6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FAE8B8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EA25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64F3AEB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234623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69935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0870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A073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1C89FA1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832F8C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3F21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2C1DE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2DDF6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623</w:t>
            </w:r>
          </w:p>
        </w:tc>
      </w:tr>
      <w:tr w:rsidR="00205B77" w14:paraId="77D2ED80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4B0D8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lastRenderedPageBreak/>
              <w:t>VVN2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52EC73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45F415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B1B0A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86E02F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E4AFF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C01072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3D05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9C54C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6F9EF35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752E1A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7669E6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C956D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15A8C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5B4581D8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5A8E34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0E6BD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4AB50C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1066D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A638B3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93297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A869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4F9DF7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FFA4D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D3033D" w:rsidRPr="00D3033D" w14:paraId="2F5B0072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DFD4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F1D6E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EB0F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66D08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11BF1E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CE5B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7652B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4FDBC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AFE61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9E4F0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BFF1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14E1F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2E138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F13F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935234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4AF7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0E13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0D192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8B39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4CE40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96F7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B2A54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7B6E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500E9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9AF41D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D43E8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6F890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E980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590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847B9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7D5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3C866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FC73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F1B3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875BC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85CC0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44F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EF0A8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57E9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84BF65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D895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F5798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1452D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E11E1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FB50A81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35CC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82DB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FE3D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9726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3C02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60D06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7DB9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1FA6A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48AE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2C995D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00501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0D891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508E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85E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1AFA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853F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F342F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5DCB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5348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F06ED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D45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E6CF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1773C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1AC0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9785B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D9FF9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2ED52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B4848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4CE1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3C2E4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5CA1C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B68D8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5F7BA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16D3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E0DE8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6380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12CC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70AB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7A11E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529E0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A5A2D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654E0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F2B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DCEA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1D6D6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9AF5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C88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DAF4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B176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E22E9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FB285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TV26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4676B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45AC7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F624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557E2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241C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4250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52481B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90AD4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FA1E80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D558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AF8CD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BB1C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03E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66864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05F1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5DC9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00933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1CBC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F948F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3B1A6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71BB5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2DAA9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F71BF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3661E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7040C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3175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5281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43B2F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13F72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704D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6234E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9458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838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7DEA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36DF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DD0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72CF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C67F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40046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522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31D6C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009FD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526D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C4102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56D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6F48A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4286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2C157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3E5EA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115FE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98D0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DBF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28B1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323C59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0EA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EC65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F721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CEEB4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A287C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6066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3B016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9B1276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417E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72E83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0A3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D14CF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81BF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9789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8B76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43239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B8B4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0242D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CA07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B3FF9D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462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72364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A474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AD02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8E4AF3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030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36589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F0A8D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8A04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42DC5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2186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3E23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F5C5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3BB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12C4B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1D3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393CD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DFA5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D540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193561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087C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35B01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B131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BB6E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E1CECB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5ABAF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C3BDA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F3EF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2EF2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FF8789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B2C1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1CBA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DFAE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343C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CD6EB0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36C6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63EC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6626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CE6A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75B3D2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02AA2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459E3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D4535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F02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4143D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5A2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7E0EA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04ED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E7A2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B30CF2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D4A43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AC974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34CC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228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7C5F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8790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ADA22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31A5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9F68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10DC9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58E75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AF194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6935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1A2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3CF5B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8F97DB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57988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82AFA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9A9B1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2F8114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AB029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8FFD0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EBC8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78664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64F3B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BB8A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C55D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920FC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50C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AB5B6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640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45F90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56F125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1EEE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B95325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DF1ED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E16E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DB2B4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D4BE4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CB1B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BA020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EBF9F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6E160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4024A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DE3457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DE2E2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9DF0A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26FA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6529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2AE7D2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ED87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6F6C4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99CA0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8D13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3E53D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0308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D47C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9704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942AE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90995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23C90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E4150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0818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BB20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7D1A0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AFA8D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E26B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4FFAB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514B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F41F1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F8581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5774B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2589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29A6E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A841A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A94C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0A1F5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61E57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BCB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1BFE7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ECA0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E2BF1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C948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FC53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814F0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EC2A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7F22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5462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7081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FEC0D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62D6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C5ED9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37E0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3BA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1DF7F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38B9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37AC7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E109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EE3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ACBA3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335C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6AF6D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18C502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C9F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10CC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1A55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E15CD0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B27FC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DD3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8D3F5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63118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4DBA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E8AC3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76E8F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622DC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6E57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1B373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2354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4692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4C3B389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58A0FA" w14:textId="4532106E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248305" w14:textId="39C55A11" w:rsidR="00756C74" w:rsidRPr="00D3033D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RE+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1C31562" w14:textId="60B186EB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81DC8" w14:textId="26CA0582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0CEA47F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B4834B" w14:textId="5B7B8A74" w:rsidR="00756C74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DC58B" w14:textId="70631B88" w:rsidR="00756C74" w:rsidRPr="00756C74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RE-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6302243" w14:textId="1591C20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9F4A18" w14:textId="2F42095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4B228B" w:rsidRPr="00D3033D" w14:paraId="30690F3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4B228B" w:rsidRPr="006017A7" w14:paraId="77AA3A0B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D3961B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53259C3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dodávka kategorie měření C1, C2, C3</w:t>
                  </w:r>
                </w:p>
              </w:tc>
            </w:tr>
            <w:tr w:rsidR="004B228B" w:rsidRPr="006017A7" w14:paraId="11634663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5881BEA4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47B8328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odběr kategorie měření C1, C2, C3</w:t>
                  </w:r>
                </w:p>
              </w:tc>
            </w:tr>
          </w:tbl>
          <w:p w14:paraId="6CF07F5D" w14:textId="77777777" w:rsidR="004B228B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2FC5B" w14:textId="289007ED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A82CB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C83369" w14:textId="388CDF46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05BCC38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8D904" w14:textId="0F5E418C" w:rsidR="004B228B" w:rsidRDefault="004B228B" w:rsidP="004B228B">
            <w:pPr>
              <w:jc w:val="center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A3EDA" w14:textId="2E05456B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BA073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B39089" w14:textId="1B44DE22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11A212C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EFD29" w14:textId="77777777" w:rsidR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D2EC73" w14:textId="77777777" w:rsidR="004B228B" w:rsidRPr="00756C74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C600F8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201A69" w14:textId="74F4BDE6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1080BD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70D9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916DFD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vyhlazená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3560B9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CC5C92" w14:textId="7E928642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42ED61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BAA61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82DE01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8BACCC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70DF2F" w14:textId="05337AE3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B124CE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D7AC76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FFF3A0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vyhlazená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3202EA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A690EA" w14:textId="1ADF326B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483188D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1D295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C7A5FA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3374A9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4D2AD" w14:textId="03B50B14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37D1695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51D40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005A8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Vyhlazená 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25D43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A7E06" w14:textId="70CE4217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DA0ADE" w:rsidRPr="00F3724B" w14:paraId="4E3736F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1C5114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5F47E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564861" w14:textId="5DC3139F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237473" w14:textId="1FD4B173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36352E8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59899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FBF5C2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0FD496" w14:textId="2DA82C35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B78C7" w14:textId="27B4BB8E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28C5BB6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7C34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B050F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9DE5DF" w14:textId="62FDAB32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885230" w14:textId="389D9979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5094610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B4231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2B85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56C808" w14:textId="2C7CEB3B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44C05D" w14:textId="4F590E2D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137756" w:rsidRPr="00F3724B" w14:paraId="6E2F36D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5A96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5B8AC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1DD3" w14:textId="3BF26B2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01054" w14:textId="5E05E44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C87C5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57A52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67BB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8AB80" w14:textId="23125BB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280804" w14:textId="12556D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6CF2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56C4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C038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0C57C" w14:textId="7268B1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9505A8" w14:textId="357E2A4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7541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6E6B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CB2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E5370" w14:textId="4429091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43ADF4" w14:textId="754D7CC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CCA7D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573B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8358B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E6EFF" w14:textId="38B8F9E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24E74E" w14:textId="2B58908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A9DA1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48A2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8157B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E94AB" w14:textId="7FAE457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6A3CC3" w14:textId="5BAAE0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B0CF2C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132C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A59E2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B168A1" w14:textId="456746B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7CB3E" w14:textId="261093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C294D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CB5D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DAEF5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1DDE2F" w14:textId="64FA57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E1A6A4" w14:textId="730DE90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47723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46C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45AD3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122444" w14:textId="77B1E8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061B05" w14:textId="7F34DF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9EB167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6B6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B6B2C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F5A0E8" w14:textId="2A6DC6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2AE6F5" w14:textId="506E8A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F597DD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C924A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8EE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83EDB" w14:textId="3BC7B0B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FDFFF7F" w14:textId="76D2A7C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005848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E3FC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1B3D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D5DBA" w14:textId="0A7C6F7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0196DE" w14:textId="62CC013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BFEA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B9627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0357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DB128" w14:textId="4757798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F225AB" w14:textId="01DE85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786BF1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85AF0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986F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F167BB" w14:textId="50C05ED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255DA8" w14:textId="7F04507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330094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5D8C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BE7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559C" w14:textId="639043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AD29F9" w14:textId="307642E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61A64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E1B2A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8E94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E1979B" w14:textId="43F136C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81E601" w14:textId="17CFB6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ACB0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33E90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805E9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33B4" w14:textId="16A990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5E6099" w14:textId="020F74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E49522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ED1CE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AB7F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1383B" w14:textId="260124A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0708AC" w14:textId="14E90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E057D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3A33D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E4581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423AD" w14:textId="4BD421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A97BF6" w14:textId="241B3E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75874C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FA89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E2FB6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261FA" w14:textId="442B88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56DF7" w14:textId="5532A48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DCF2B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84A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9FA6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291405" w14:textId="12DDBF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F1D74A" w14:textId="601609F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EE60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5775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32EA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5A7E" w14:textId="488998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9527D" w14:textId="61A6C16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4A74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F9C9B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BC9E4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6B4D" w14:textId="5556B7A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F11F4D" w14:textId="7ACF77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64FC55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5820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39898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5EC59B" w14:textId="041CC5F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FADEA" w14:textId="5EE3072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82DB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52AAE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73CD1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EDAE5" w14:textId="4696DB2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70553D" w14:textId="2463566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58F064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2197B8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A4B7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26FBDC" w14:textId="11F61C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8DE25" w14:textId="29B558A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3EC3E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003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C2D9B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7B66C" w14:textId="2D17DF4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8E1EC3" w14:textId="07DD9F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453F7F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EF57E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SP6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0D107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D7841" w14:textId="5C37238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3B12FB" w14:textId="4A59BD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9FB0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5C44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BCBBD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E082E" w14:textId="6FBDC1E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0CC2F3" w14:textId="5DC46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27DC5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0EE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4934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27C11" w14:textId="53C62A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DE6DD2" w14:textId="7460D74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B961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DDC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30A5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FE34D" w14:textId="422F15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5FCFF2" w14:textId="2347B3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47903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F0F00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3594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5A601" w14:textId="10C585F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3E6223" w14:textId="04B00C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A6CE2C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753E7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B22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52B81" w14:textId="70E01D3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B2E7A2" w14:textId="60CD22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05F7AD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44DD9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F58F8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0AF6D" w14:textId="38B6C3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A69999" w14:textId="56832B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0718A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8787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2A93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2E5CB" w14:textId="013244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8680C7" w14:textId="006CAE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CA8D4C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87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C1F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0338C" w14:textId="6480C85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D64884" w14:textId="3B92A70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F85250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F8CF6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39AA3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2D260" w14:textId="041F8F7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48D65C0" w14:textId="49CF97B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857C0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B6DA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DAFBF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přímě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0C0BE" w14:textId="3BFCB0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EF11AB" w14:textId="67FB02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4046D5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F3E7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F73E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C2A38" w14:textId="238C39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5C8919" w14:textId="5598C47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D58791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E41DC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56BC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RE-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FFB0E" w14:textId="60B626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9F1E42" w14:textId="46F2E6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1BE09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2AE45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5B34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C231C" w14:textId="6F88CF7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1B9B26" w14:textId="6E8D01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54D77A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82EA6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72F1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62546" w14:textId="3284EDE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50D6CF" w14:textId="30A8BF5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98E18E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3FAD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EAD4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C7C3" w14:textId="54C069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A27C7A" w14:textId="74ACB1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4E93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5D51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04971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630D0" w14:textId="2029B2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2B9061" w14:textId="7AA4A73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666E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7EAE6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F4C79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A75A1" w14:textId="19B0888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9F5FAE" w14:textId="24738E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8555A7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46C42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E0A96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D05B1F" w14:textId="003AE2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44614A" w14:textId="6E21B49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5032C6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BF6A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B2F8D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1B145" w14:textId="1E19A15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FA5106" w14:textId="584EFC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8D7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CBEB8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1747D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B42D1" w14:textId="693EF35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AF2B9C" w14:textId="2F0A7A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3C664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EB2B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6883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59E7F" w14:textId="3FF7DFB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9E3E3B" w14:textId="234F524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1B9B9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02DC6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DP8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D392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49D4" w14:textId="3513D7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BE359D" w14:textId="553245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835D3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C6AE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0E46F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413F2" w14:textId="04A6873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3DEB93" w14:textId="039CF1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08C9E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9CCA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0996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F1FF0F" w14:textId="36E633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2E786" w14:textId="3842F3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AA49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37AF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37E0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73907" w14:textId="7B80FF3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836A87" w14:textId="1ECC261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2FD701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A936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8D904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6131F" w14:textId="18DF22D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785FBC" w14:textId="434879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62853A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C2C09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62E8D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9D8F" w14:textId="4E58FD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855C07" w14:textId="47135AB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96A32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1E29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9DF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ABAF6" w14:textId="4C8D3AC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534BFA" w14:textId="611606D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299DB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D768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B889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CF082" w14:textId="251158A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3A2D0" w14:textId="25838D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1BD43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86C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1F7D6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BC612" w14:textId="42E7EBC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A6399" w14:textId="564DEE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C889CC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A9814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129D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F7EB7" w14:textId="06B9810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ED093F" w14:textId="15981F2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897FD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F2CDB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CBB0E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DD97" w14:textId="07F099D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33ABDA1" w14:textId="344B02E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79F8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F91C7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C6BD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68C21" w14:textId="3CBA64E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1AAD60" w14:textId="55BDD2B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F0175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3072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9B51B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9BE014" w14:textId="6E49F71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05B6D" w14:textId="269A3A0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41554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BA3D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8A57E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A69F1" w14:textId="05B0E9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9F31AB" w14:textId="6EF6B3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66739E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71245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8BE32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95A522" w14:textId="094331B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ECE702" w14:textId="71D5FD0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AC80725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433D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5CDC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3D26A" w14:textId="395922C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7BE9E0" w14:textId="2B98045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BD40C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C70F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2D65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67C02" w14:textId="01EB1B2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D04AD7" w14:textId="337C8A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DD14B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F1323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214BE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93BBA" w14:textId="4BCE65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8251680" w14:textId="4814E4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F85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0F07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C52D5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6939FA" w14:textId="6492CD0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E1D75A" w14:textId="6ED03A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934064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94232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14C29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A02A3" w14:textId="455924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C3CA48" w14:textId="07D20B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F8892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E2644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2CF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541BA9" w14:textId="1FFD74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B61962" w14:textId="595895F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83D663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9B2CB7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33E7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AA239" w14:textId="367D2C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E3329" w14:textId="7B1743B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E22CC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6256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TP6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56358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FD2E8" w14:textId="468E24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5AF2D6" w14:textId="5617DB6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645FA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0F965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069D2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6F6EB" w14:textId="6C4A24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FB7FD8" w14:textId="73750F9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62FA9C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B66FD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EE8E8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FE7E6" w14:textId="6CE3336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D06E98" w14:textId="633898E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96928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918BC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ACA35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3995" w14:textId="0D4F2B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67FD32" w14:textId="314061C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9868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439F5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44116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CD651" w14:textId="0DF345C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996ADDA" w14:textId="48C928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CAA02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EBED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1BEFA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sdílení-dodávka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4F63D" w14:textId="3B1CCD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275A93" w14:textId="196893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137756" w:rsidRPr="00F3724B" w14:paraId="2FE0C15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6DECF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813B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sdílení-odběr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6EB1" w14:textId="02662C2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C529C9" w14:textId="01ACD19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DA0ADE" w:rsidRPr="00F3724B" w14:paraId="3ACD565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64E3DE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869244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A613A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4C6BB9" w14:textId="37B38BA5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DA0ADE" w:rsidRPr="00F3724B" w14:paraId="07F110A0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7577E1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4E8C1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E1EAE3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FCD7D7" w14:textId="3FACCCB1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2404C0" w:rsidRPr="00F3724B" w14:paraId="797D456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D5BA1" w14:textId="182E37F2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10D73" w14:textId="01066F20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 w:rsidRPr="002404C0">
              <w:rPr>
                <w:sz w:val="20"/>
                <w:szCs w:val="20"/>
              </w:rPr>
              <w:t>Náhradní data dodávky se zohledněním sdílení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ECDC612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34A3D0" w14:textId="4478BAFB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2404C0" w:rsidRPr="00F3724B" w14:paraId="15091D9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384147" w14:textId="7D1D0075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2D335B" w14:textId="1699E2D2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</w:t>
            </w:r>
            <w:r w:rsidRPr="002404C0">
              <w:rPr>
                <w:sz w:val="20"/>
                <w:szCs w:val="20"/>
              </w:rPr>
              <w:t>áhradní data odběru se zohledněním sdíelní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181FEB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8D6FDB" w14:textId="769E07D8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</w:tbl>
    <w:p w14:paraId="7279AF91" w14:textId="3B1E7EBC" w:rsidR="00530719" w:rsidRDefault="00530719"/>
    <w:p w14:paraId="41514723" w14:textId="77777777" w:rsidR="00530719" w:rsidRDefault="00530719">
      <w:r>
        <w:t xml:space="preserve">Poznámky: </w:t>
      </w:r>
    </w:p>
    <w:p w14:paraId="6622CE1F" w14:textId="77777777" w:rsidR="00530719" w:rsidRDefault="00530719">
      <w:r>
        <w:t xml:space="preserve">Snxy a Skxy: </w:t>
      </w:r>
    </w:p>
    <w:p w14:paraId="604A753E" w14:textId="77777777" w:rsidR="00530719" w:rsidRDefault="00530719">
      <w:pPr>
        <w:ind w:left="720" w:firstLine="720"/>
      </w:pPr>
      <w:r>
        <w:t>x je číslo teplotní oblasti</w:t>
      </w:r>
    </w:p>
    <w:p w14:paraId="2380C0A3" w14:textId="77777777" w:rsidR="00530719" w:rsidRDefault="00530719">
      <w:pPr>
        <w:ind w:left="720" w:firstLine="720"/>
      </w:pPr>
      <w:r>
        <w:t>y je číslo třídy TDD</w:t>
      </w:r>
    </w:p>
    <w:p w14:paraId="1D6B0363" w14:textId="77777777" w:rsidR="00530719" w:rsidRDefault="00530719"/>
    <w:p w14:paraId="2D6D9C19" w14:textId="77777777" w:rsidR="00530719" w:rsidRDefault="00530719">
      <w:r>
        <w:t>* Nebude dočasně využíváno. Aktivace bude provedena v případě realizace změnového požadavku.</w:t>
      </w:r>
    </w:p>
    <w:p w14:paraId="610A2839" w14:textId="77777777" w:rsidR="00530719" w:rsidRDefault="00530719">
      <w:r>
        <w:t>** Nesouvisí s funkcionalitou TDD, bude aktivováno po dohodě v momentě upravení externích rozhranní na straně externích uživatelů</w:t>
      </w:r>
    </w:p>
    <w:p w14:paraId="5DB5F4F0" w14:textId="77777777" w:rsidR="00530719" w:rsidRDefault="00530719"/>
    <w:p w14:paraId="28827A0C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– Kvalifikátor typu hodnoty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location@value-type</w:t>
      </w:r>
      <w:r>
        <w:rPr>
          <w:b w:val="0"/>
          <w:bCs w:val="0"/>
        </w:rPr>
        <w:t>)</w:t>
      </w:r>
    </w:p>
    <w:tbl>
      <w:tblPr>
        <w:tblW w:w="9392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018"/>
        <w:gridCol w:w="1018"/>
        <w:gridCol w:w="1018"/>
        <w:gridCol w:w="1018"/>
      </w:tblGrid>
      <w:tr w:rsidR="00530719" w14:paraId="7098F337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0F68D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4F510B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Význam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31E4FA5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zprávy</w:t>
            </w:r>
            <w:r>
              <w:rPr>
                <w:i/>
                <w:iCs/>
              </w:rPr>
              <w:br/>
              <w:t xml:space="preserve"> (CDS-M-1ii)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64082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zprávy</w:t>
            </w:r>
            <w:r>
              <w:rPr>
                <w:i/>
                <w:iCs/>
              </w:rPr>
              <w:br/>
              <w:t>(CDS-M-2ii)</w:t>
            </w:r>
          </w:p>
        </w:tc>
      </w:tr>
      <w:tr w:rsidR="00530719" w14:paraId="21C2CEB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B7704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A01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5B31D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subjekt zúčtování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36A48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6124F3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33B1F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FDA9E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  <w:tr w:rsidR="00530719" w14:paraId="4028EF36" w14:textId="77777777">
        <w:trPr>
          <w:trHeight w:val="255"/>
        </w:trPr>
        <w:tc>
          <w:tcPr>
            <w:tcW w:w="96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8225B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A02</w:t>
            </w:r>
          </w:p>
        </w:tc>
        <w:tc>
          <w:tcPr>
            <w:tcW w:w="4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EDBD6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OPM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76BF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468766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C540A1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4D1B9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</w:tbl>
    <w:p w14:paraId="7D6DC5A7" w14:textId="77777777" w:rsidR="00530719" w:rsidRDefault="00530719"/>
    <w:p w14:paraId="7744A31B" w14:textId="77777777" w:rsidR="009C2E34" w:rsidRDefault="009C2E34" w:rsidP="009C2E34">
      <w:r>
        <w:t>Kompletní soubor CDSDATA ve formátu .xsd je uložen zde:</w:t>
      </w:r>
    </w:p>
    <w:p w14:paraId="1F32445D" w14:textId="347DD8B8" w:rsidR="009C2E34" w:rsidRPr="00770E44" w:rsidRDefault="00770E44" w:rsidP="009C2E34">
      <w:pPr>
        <w:rPr>
          <w:rStyle w:val="Hypertextovodkaz"/>
        </w:rPr>
      </w:pPr>
      <w:r>
        <w:fldChar w:fldCharType="begin"/>
      </w:r>
      <w:r w:rsidR="00EA1BA8">
        <w:instrText>HYPERLINK "XML/CDSDATA" \o "CDSDATA.xsd"</w:instrText>
      </w:r>
      <w:r>
        <w:fldChar w:fldCharType="separate"/>
      </w:r>
      <w:r w:rsidR="009C2E34" w:rsidRPr="00770E44">
        <w:rPr>
          <w:rStyle w:val="Hypertextovodkaz"/>
        </w:rPr>
        <w:t>XML\CDSDATA</w:t>
      </w:r>
    </w:p>
    <w:p w14:paraId="66755982" w14:textId="77777777" w:rsidR="009C2E34" w:rsidRDefault="00770E44" w:rsidP="009C2E34">
      <w:r>
        <w:fldChar w:fldCharType="end"/>
      </w:r>
    </w:p>
    <w:p w14:paraId="3EF7B322" w14:textId="77777777" w:rsidR="00530719" w:rsidRDefault="00530719">
      <w:pPr>
        <w:pStyle w:val="Nadpis5"/>
      </w:pPr>
      <w:r>
        <w:t>Příklad</w:t>
      </w:r>
      <w:r w:rsidR="00BF063B">
        <w:t>y zprávy formátu CDSDATA</w:t>
      </w:r>
      <w:r>
        <w:t xml:space="preserve"> </w:t>
      </w:r>
    </w:p>
    <w:p w14:paraId="3F9FF033" w14:textId="77777777" w:rsidR="001B1F9A" w:rsidRDefault="001B1F9A" w:rsidP="001B1F9A"/>
    <w:p w14:paraId="75CEADFD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35"/>
        <w:gridCol w:w="4860"/>
      </w:tblGrid>
      <w:tr w:rsidR="0048582C" w14:paraId="2A6F624B" w14:textId="77777777" w:rsidTr="00DE5042">
        <w:trPr>
          <w:cantSplit/>
          <w:trHeight w:val="270"/>
        </w:trPr>
        <w:tc>
          <w:tcPr>
            <w:tcW w:w="43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F5BE78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lastRenderedPageBreak/>
              <w:t>Popis</w:t>
            </w:r>
          </w:p>
        </w:tc>
        <w:tc>
          <w:tcPr>
            <w:tcW w:w="48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98C94D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8582C" w14:paraId="38BD860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1AB07D" w14:textId="77777777" w:rsidR="0048582C" w:rsidRPr="001B1F9A" w:rsidRDefault="0048582C" w:rsidP="00317326">
            <w:r>
              <w:t>Skutečná data intervalová</w:t>
            </w:r>
            <w:r w:rsidR="00B90692">
              <w:t xml:space="preserve"> (121)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F16BB3" w14:textId="3434BD5A" w:rsidR="0048582C" w:rsidRDefault="009C2E34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19" w:tooltip="CDSDATA_msg_code_121.xml" w:history="1">
              <w:r w:rsidRPr="009C2E34">
                <w:rPr>
                  <w:rStyle w:val="Hypertextovodkaz"/>
                  <w:rFonts w:eastAsia="Arial Unicode MS"/>
                </w:rPr>
                <w:t>XML\CDSDATA\CDSDATA_msg_code_121.xml</w:t>
              </w:r>
            </w:hyperlink>
          </w:p>
        </w:tc>
      </w:tr>
      <w:tr w:rsidR="00007E33" w14:paraId="35DFF71F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B5F68" w14:textId="77777777" w:rsidR="00007E33" w:rsidRPr="001B1F9A" w:rsidRDefault="00007E33" w:rsidP="00DB6869">
            <w:r>
              <w:t>Skutečná data neintervalová (122)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A1800B4" w14:textId="21D837C7" w:rsidR="00007E33" w:rsidRDefault="00007E33" w:rsidP="00DB6869">
            <w:pPr>
              <w:pStyle w:val="TableNormal1"/>
              <w:jc w:val="center"/>
              <w:rPr>
                <w:rFonts w:eastAsia="Arial Unicode MS"/>
              </w:rPr>
            </w:pPr>
            <w:hyperlink r:id="rId20" w:tooltip="CDSDATA_msg_code_122.xml" w:history="1">
              <w:r w:rsidRPr="009C2E34">
                <w:rPr>
                  <w:rStyle w:val="Hypertextovodkaz"/>
                  <w:rFonts w:eastAsia="Arial Unicode MS"/>
                </w:rPr>
                <w:t>XML\CDSDATA\CDSDATA_msg_code_122.xml</w:t>
              </w:r>
            </w:hyperlink>
          </w:p>
        </w:tc>
      </w:tr>
      <w:tr w:rsidR="00007E33" w14:paraId="49FD84E1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183228" w14:textId="77777777" w:rsidR="00007E33" w:rsidRPr="00007E33" w:rsidRDefault="00007E33" w:rsidP="00DB6869">
            <w:r>
              <w:t>Ú</w:t>
            </w:r>
            <w:r w:rsidR="00095A7F">
              <w:t>daje</w:t>
            </w:r>
            <w:r w:rsidRPr="00007E33">
              <w:t xml:space="preserve"> o aktivaci PpS (124)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4916D3" w14:textId="6233AAB8" w:rsidR="00007E33" w:rsidRDefault="00153436" w:rsidP="00DB6869">
            <w:pPr>
              <w:pStyle w:val="TableNormal1"/>
              <w:jc w:val="center"/>
            </w:pPr>
            <w:hyperlink r:id="rId21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XML\CDSDATA\CDSDATA_msg_code_124.xml</w:t>
              </w:r>
            </w:hyperlink>
          </w:p>
        </w:tc>
      </w:tr>
      <w:tr w:rsidR="00007E33" w14:paraId="460F8CE2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DF78B1" w14:textId="77777777" w:rsidR="00007E33" w:rsidRDefault="00007E33" w:rsidP="00DB6869">
            <w:r>
              <w:t>Odhad roční spotřeby (125)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25E6AF" w14:textId="79DF9C30" w:rsidR="00007E33" w:rsidRDefault="00153436" w:rsidP="00DB6869">
            <w:pPr>
              <w:pStyle w:val="TableNormal1"/>
              <w:jc w:val="center"/>
            </w:pPr>
            <w:hyperlink r:id="rId22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XML\CDSDATA\CDSDATA_msg_code_125.xml</w:t>
              </w:r>
            </w:hyperlink>
          </w:p>
        </w:tc>
      </w:tr>
      <w:tr w:rsidR="00007E33" w14:paraId="65465B1C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9C949D" w14:textId="77777777" w:rsidR="00007E33" w:rsidRPr="00007E33" w:rsidRDefault="00007E33" w:rsidP="00007E33">
            <w:r w:rsidRPr="00007E33">
              <w:t>Sjednané diagramy za stranu výroby (A, B)</w:t>
            </w:r>
            <w:r>
              <w:t xml:space="preserve"> - (161)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FE350F" w14:textId="10437954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3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XML\CDSDATA\CDSDATA_msg_code_161.xml</w:t>
              </w:r>
            </w:hyperlink>
          </w:p>
        </w:tc>
      </w:tr>
      <w:tr w:rsidR="00007E33" w14:paraId="4E5C414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223922" w14:textId="77777777" w:rsidR="00007E33" w:rsidRPr="00007E33" w:rsidRDefault="00007E33" w:rsidP="00007E33">
            <w:r w:rsidRPr="00007E33">
              <w:t>Sjednané hodnoty za výrobny s neprůběhovým měřením (C)</w:t>
            </w:r>
            <w:r>
              <w:t xml:space="preserve"> - (162)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69FC6" w14:textId="7850A45B" w:rsidR="00007E33" w:rsidRPr="00153436" w:rsidRDefault="00153436" w:rsidP="00317326">
            <w:pPr>
              <w:pStyle w:val="TableNormal1"/>
              <w:jc w:val="center"/>
              <w:rPr>
                <w:rFonts w:eastAsia="Arial Unicode MS"/>
                <w:b/>
              </w:rPr>
            </w:pPr>
            <w:hyperlink r:id="rId24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XML\CDSDATA\CDSDATA_msg_code_162.xml</w:t>
              </w:r>
            </w:hyperlink>
          </w:p>
        </w:tc>
      </w:tr>
      <w:tr w:rsidR="00007E33" w14:paraId="63643B2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410C2C" w14:textId="77777777" w:rsidR="00007E33" w:rsidRDefault="00007E33" w:rsidP="00317326">
            <w:r>
              <w:t>Skutečná data intervalová (121) - krátký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7CC37D" w14:textId="7265813D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5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XML\CDSDATA\CDSDATA_msg_code_121_short_day.xml</w:t>
              </w:r>
            </w:hyperlink>
          </w:p>
        </w:tc>
      </w:tr>
      <w:tr w:rsidR="00007E33" w14:paraId="0434240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ED9A2" w14:textId="77777777" w:rsidR="00007E33" w:rsidRPr="001B1F9A" w:rsidRDefault="00007E33" w:rsidP="00317326">
            <w:r>
              <w:t>Skutečná data intervalová (121) - dlouhý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2FDCBD" w14:textId="5A675E0E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6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XML\CDSDATA\CDSDATA_msg_code_121_long_day.xml</w:t>
              </w:r>
            </w:hyperlink>
          </w:p>
        </w:tc>
      </w:tr>
    </w:tbl>
    <w:p w14:paraId="5F576441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36ADFC89" w14:textId="77777777" w:rsidR="00AA05F1" w:rsidRDefault="00AA05F1">
      <w:r>
        <w:br w:type="page"/>
      </w:r>
    </w:p>
    <w:p w14:paraId="4BBDF553" w14:textId="77777777" w:rsidR="00AA05F1" w:rsidRDefault="00AA05F1" w:rsidP="00AA05F1">
      <w:pPr>
        <w:pStyle w:val="Nadpis2"/>
      </w:pPr>
      <w:bookmarkStart w:id="14" w:name="_Toc457467685"/>
      <w:r>
        <w:lastRenderedPageBreak/>
        <w:t>CDSIDIS</w:t>
      </w:r>
      <w:bookmarkEnd w:id="14"/>
    </w:p>
    <w:p w14:paraId="51795E06" w14:textId="77777777" w:rsidR="00AA05F1" w:rsidRDefault="00AA05F1" w:rsidP="00AA05F1"/>
    <w:p w14:paraId="3818E319" w14:textId="77777777" w:rsidR="00AA05F1" w:rsidRDefault="00AA05F1" w:rsidP="00AA05F1">
      <w:pPr>
        <w:pStyle w:val="Nadpis5"/>
      </w:pPr>
      <w:r>
        <w:t>Účel</w:t>
      </w:r>
    </w:p>
    <w:p w14:paraId="2DCD0489" w14:textId="77777777" w:rsidR="00AA05F1" w:rsidRDefault="00AA05F1" w:rsidP="00AA05F1"/>
    <w:p w14:paraId="2D33B611" w14:textId="77777777" w:rsidR="00AA05F1" w:rsidRDefault="00AA05F1" w:rsidP="00AA05F1">
      <w:r>
        <w:t xml:space="preserve">Zpráva XML ve formátu CDSIDIS slouží k výměně podkladů pro fakturaci služeb distribuce mezi účastníky trhu a CDS. </w:t>
      </w:r>
      <w:r w:rsidRPr="009C2E34">
        <w:t>Formát zprávy odpovídá příslušnému cenovému rozhodnutí ERÚ pro rok 2003. (zjistit, jestli stale plati). Při komunikaci s centrem datových služeb CDS je možné tento formát využít v případech, uvedených v následující</w:t>
      </w:r>
      <w:r>
        <w:t xml:space="preserve"> tabulce.</w:t>
      </w:r>
    </w:p>
    <w:p w14:paraId="33DC69CA" w14:textId="77777777" w:rsidR="00AA05F1" w:rsidRDefault="00AA05F1" w:rsidP="00AA05F1">
      <w:r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2E55E9A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9D34C6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26624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D9548B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3133ED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5DA375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7547694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EA551F8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17600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4898AB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Skutečná data pro fakturaci distribuce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5BA95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38D2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B767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BECB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45940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66BF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99B07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AD5EBE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87AF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3204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DD30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764C0D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5453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71E0DF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CBA5B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60BC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CDA4A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AE0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AA05F1" w:rsidRPr="007F474B" w14:paraId="3D5D61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B1ACF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5ADF0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EB617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C6B6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0CFC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AF766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</w:tbl>
    <w:p w14:paraId="427E956C" w14:textId="77777777" w:rsidR="00AA05F1" w:rsidRDefault="00AA05F1" w:rsidP="00AA05F1"/>
    <w:p w14:paraId="2444C618" w14:textId="77777777" w:rsidR="00AA05F1" w:rsidRDefault="00AA05F1" w:rsidP="00AA05F1">
      <w:pPr>
        <w:spacing w:after="0"/>
      </w:pPr>
      <w:bookmarkStart w:id="15" w:name="Link0000002D"/>
      <w:bookmarkStart w:id="16" w:name="Link0000002E"/>
      <w:bookmarkStart w:id="17" w:name="Link0000002F"/>
      <w:bookmarkStart w:id="18" w:name="Link00000030"/>
      <w:bookmarkStart w:id="19" w:name="Link0000002C"/>
      <w:bookmarkStart w:id="20" w:name="Link00000031"/>
      <w:bookmarkStart w:id="21" w:name="Link00000032"/>
      <w:bookmarkStart w:id="22" w:name="Link00000033"/>
      <w:bookmarkStart w:id="23" w:name="Link00000034"/>
      <w:bookmarkStart w:id="24" w:name="Link00000035"/>
      <w:bookmarkStart w:id="25" w:name="Link00000036"/>
      <w:bookmarkStart w:id="26" w:name="Link00000037"/>
      <w:bookmarkStart w:id="27" w:name="Link00000038"/>
      <w:bookmarkStart w:id="28" w:name="Link00000039"/>
      <w:bookmarkStart w:id="29" w:name="Link0000003A"/>
      <w:bookmarkStart w:id="30" w:name="Link0000003B"/>
      <w:bookmarkStart w:id="31" w:name="Link0000003C"/>
      <w:bookmarkStart w:id="32" w:name="Link0000003D"/>
      <w:bookmarkStart w:id="33" w:name="Link0000003E"/>
      <w:bookmarkStart w:id="34" w:name="Link0000003F"/>
      <w:bookmarkStart w:id="35" w:name="Link00000040"/>
      <w:bookmarkStart w:id="36" w:name="Link00000041"/>
      <w:bookmarkStart w:id="37" w:name="Link00000042"/>
      <w:bookmarkStart w:id="38" w:name="Link00000043"/>
      <w:bookmarkStart w:id="39" w:name="Link00000044"/>
      <w:bookmarkStart w:id="40" w:name="Link00000045"/>
      <w:bookmarkStart w:id="41" w:name="Link00000046"/>
      <w:bookmarkStart w:id="42" w:name="Link00000047"/>
      <w:bookmarkStart w:id="43" w:name="Link00000048"/>
      <w:bookmarkStart w:id="44" w:name="Link00000049"/>
      <w:bookmarkStart w:id="45" w:name="Link0000004A"/>
      <w:bookmarkStart w:id="46" w:name="Link0000004B"/>
      <w:bookmarkStart w:id="47" w:name="Link0000004C"/>
      <w:bookmarkStart w:id="48" w:name="Link0000004D"/>
      <w:bookmarkStart w:id="49" w:name="Link0000004E"/>
      <w:bookmarkStart w:id="50" w:name="Link0000004F"/>
      <w:bookmarkStart w:id="51" w:name="Link00000050"/>
      <w:bookmarkStart w:id="52" w:name="Link00000051"/>
      <w:bookmarkStart w:id="53" w:name="Link00000052"/>
      <w:bookmarkStart w:id="54" w:name="Link00000053"/>
      <w:bookmarkStart w:id="55" w:name="Link00000054"/>
      <w:bookmarkStart w:id="56" w:name="Link00000055"/>
      <w:bookmarkStart w:id="57" w:name="Link00000029"/>
      <w:bookmarkStart w:id="58" w:name="Link0000002A"/>
      <w:bookmarkStart w:id="59" w:name="Link0000002B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</w:p>
    <w:p w14:paraId="7D703E63" w14:textId="77777777" w:rsidR="00CE604F" w:rsidRDefault="00CE604F" w:rsidP="00AA05F1">
      <w:pPr>
        <w:spacing w:after="0"/>
      </w:pPr>
    </w:p>
    <w:p w14:paraId="56165A98" w14:textId="77777777" w:rsidR="00AA05F1" w:rsidRDefault="00AA05F1" w:rsidP="00AA05F1">
      <w:r>
        <w:t>Kompletní soubor CDSIDIS ve formátu .xsd je uložen zde:</w:t>
      </w:r>
    </w:p>
    <w:p w14:paraId="329E5229" w14:textId="7D367F98" w:rsidR="00AA05F1" w:rsidRPr="00770E44" w:rsidRDefault="00770E44" w:rsidP="00AA05F1">
      <w:pPr>
        <w:spacing w:after="0"/>
        <w:rPr>
          <w:rStyle w:val="Hypertextovodkaz"/>
        </w:rPr>
      </w:pPr>
      <w:r>
        <w:fldChar w:fldCharType="begin"/>
      </w:r>
      <w:r w:rsidR="007577DF">
        <w:instrText>HYPERLINK "XML/CDSIDIS" \o "CDSIDIS.xsd"</w:instrText>
      </w:r>
      <w:r>
        <w:fldChar w:fldCharType="separate"/>
      </w:r>
      <w:r w:rsidR="00581887" w:rsidRPr="00770E44">
        <w:rPr>
          <w:rStyle w:val="Hypertextovodkaz"/>
        </w:rPr>
        <w:t>XML\CDSIDIS</w:t>
      </w:r>
    </w:p>
    <w:p w14:paraId="7EC2B9AB" w14:textId="77777777" w:rsidR="00AA05F1" w:rsidRDefault="00770E44" w:rsidP="00AA05F1">
      <w:pPr>
        <w:spacing w:after="0"/>
      </w:pPr>
      <w:r>
        <w:fldChar w:fldCharType="end"/>
      </w:r>
    </w:p>
    <w:p w14:paraId="0F59DFF7" w14:textId="77777777" w:rsidR="00AA05F1" w:rsidRDefault="00AA05F1" w:rsidP="00AA05F1">
      <w:pPr>
        <w:pStyle w:val="Nadpis5"/>
      </w:pPr>
      <w:r>
        <w:t xml:space="preserve">Příklad zprávy formátu CDSIDIS </w:t>
      </w:r>
    </w:p>
    <w:p w14:paraId="05F1D08A" w14:textId="77777777" w:rsidR="00AA05F1" w:rsidRDefault="00AA05F1" w:rsidP="00AA05F1">
      <w:pPr>
        <w:spacing w:after="0"/>
      </w:pPr>
    </w:p>
    <w:p w14:paraId="28D9EE63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4CF35AED" w14:textId="77777777" w:rsidTr="00DE5042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9B24E8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E3A31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450FB" w14:paraId="66FA19D6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F42631" w14:textId="77777777" w:rsidR="004450FB" w:rsidRDefault="004450FB" w:rsidP="00AA05F1">
            <w:r>
              <w:t>Data pro fakturaci distribuce (123)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769F573" w14:textId="0C0B35B9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7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XML\CDSIDIS\CDSIDIS_msg_code_123.xml</w:t>
              </w:r>
            </w:hyperlink>
          </w:p>
        </w:tc>
      </w:tr>
      <w:tr w:rsidR="004450FB" w14:paraId="54C69567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BE1783" w14:textId="77777777" w:rsidR="004450FB" w:rsidRDefault="004450FB" w:rsidP="00AA05F1">
            <w:r>
              <w:t>Data pro fakturaci distribuce MO (126)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98BE3A" w14:textId="367E625C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8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XML\CDSIDIS\CDSIDIS_msg_code_126.xml</w:t>
              </w:r>
            </w:hyperlink>
          </w:p>
        </w:tc>
      </w:tr>
    </w:tbl>
    <w:p w14:paraId="615E848E" w14:textId="77777777" w:rsidR="00AA05F1" w:rsidRDefault="00AA05F1" w:rsidP="00AA05F1">
      <w:pPr>
        <w:spacing w:after="0"/>
      </w:pPr>
    </w:p>
    <w:p w14:paraId="02102A42" w14:textId="77777777" w:rsidR="00AA05F1" w:rsidRDefault="00581887" w:rsidP="00AA05F1">
      <w:pPr>
        <w:spacing w:after="0"/>
      </w:pPr>
      <w:r>
        <w:br w:type="page"/>
      </w:r>
    </w:p>
    <w:p w14:paraId="4131E451" w14:textId="77777777" w:rsidR="009958F0" w:rsidRDefault="009958F0" w:rsidP="009958F0">
      <w:pPr>
        <w:pStyle w:val="Nadpis2"/>
      </w:pPr>
      <w:bookmarkStart w:id="60" w:name="_Toc457467686"/>
      <w:r>
        <w:lastRenderedPageBreak/>
        <w:t>CDSINVOICE</w:t>
      </w:r>
      <w:bookmarkEnd w:id="60"/>
      <w:r w:rsidRPr="004B4809">
        <w:t xml:space="preserve"> </w:t>
      </w:r>
    </w:p>
    <w:p w14:paraId="3210D610" w14:textId="77777777" w:rsidR="009958F0" w:rsidRDefault="009958F0" w:rsidP="009958F0"/>
    <w:p w14:paraId="4AF0FE1A" w14:textId="77777777" w:rsidR="009958F0" w:rsidRDefault="009958F0" w:rsidP="009958F0">
      <w:pPr>
        <w:pStyle w:val="Nadpis5"/>
      </w:pPr>
      <w:r>
        <w:t>Účel</w:t>
      </w:r>
    </w:p>
    <w:p w14:paraId="1A510091" w14:textId="77777777" w:rsidR="009958F0" w:rsidRDefault="009958F0" w:rsidP="009958F0"/>
    <w:p w14:paraId="308F7B57" w14:textId="77777777" w:rsidR="009958F0" w:rsidRDefault="009958F0" w:rsidP="009958F0">
      <w:r>
        <w:t>Zpráva XML ve formátu CDSINVOICE slouží pro zasílání elektronické faktury za distribuční služby provozovatelem distribuční soustavy obchodníkovi s elektřinou, včetně záloh.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05F92213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B7B891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6A14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A4FE0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B2FE7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D992A5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FDB953D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3D736A42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CEF5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7D96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BA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F21B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 /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25F2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PDS; 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9D59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Obchodník; CDS</w:t>
            </w:r>
          </w:p>
        </w:tc>
      </w:tr>
    </w:tbl>
    <w:p w14:paraId="0FC02824" w14:textId="77777777" w:rsidR="009958F0" w:rsidRDefault="009958F0" w:rsidP="009958F0"/>
    <w:p w14:paraId="59D0AF77" w14:textId="77777777" w:rsidR="009C2E34" w:rsidRDefault="009C2E34" w:rsidP="009958F0"/>
    <w:p w14:paraId="351B9013" w14:textId="77777777" w:rsidR="009958F0" w:rsidRDefault="009958F0" w:rsidP="009958F0">
      <w:pPr>
        <w:spacing w:after="0"/>
      </w:pPr>
      <w:bookmarkStart w:id="61" w:name="Link00000056"/>
      <w:bookmarkStart w:id="62" w:name="Link0000005B"/>
      <w:bookmarkStart w:id="63" w:name="Link0000005C"/>
      <w:bookmarkStart w:id="64" w:name="Link00000057"/>
      <w:bookmarkStart w:id="65" w:name="Link0000005D"/>
      <w:bookmarkStart w:id="66" w:name="Link0000005E"/>
      <w:bookmarkStart w:id="67" w:name="Link0000005F"/>
      <w:bookmarkStart w:id="68" w:name="Link00000060"/>
      <w:bookmarkStart w:id="69" w:name="Link00000058"/>
      <w:bookmarkStart w:id="70" w:name="Link00000061"/>
      <w:bookmarkStart w:id="71" w:name="Link00000062"/>
      <w:bookmarkStart w:id="72" w:name="Link00000063"/>
      <w:bookmarkStart w:id="73" w:name="Link00000064"/>
      <w:bookmarkStart w:id="74" w:name="Link00000059"/>
      <w:bookmarkStart w:id="75" w:name="Link0000006B"/>
      <w:bookmarkStart w:id="76" w:name="Link0000006C"/>
      <w:bookmarkStart w:id="77" w:name="Link0000006D"/>
      <w:bookmarkStart w:id="78" w:name="Link0000005A"/>
      <w:bookmarkStart w:id="79" w:name="Link0000006E"/>
      <w:bookmarkStart w:id="80" w:name="Link0000006F"/>
      <w:bookmarkStart w:id="81" w:name="Link00000070"/>
      <w:bookmarkStart w:id="82" w:name="Link00000071"/>
      <w:bookmarkStart w:id="83" w:name="Link00000072"/>
      <w:bookmarkStart w:id="84" w:name="Link00000073"/>
      <w:bookmarkStart w:id="85" w:name="Link00000074"/>
      <w:bookmarkStart w:id="86" w:name="Link00000075"/>
      <w:bookmarkStart w:id="87" w:name="Link0000007A"/>
      <w:bookmarkStart w:id="88" w:name="Link0000007B"/>
      <w:bookmarkStart w:id="89" w:name="Link0000007C"/>
      <w:bookmarkStart w:id="90" w:name="Link0000007D"/>
      <w:bookmarkStart w:id="91" w:name="Link00000076"/>
      <w:bookmarkStart w:id="92" w:name="Link0000007E"/>
      <w:bookmarkStart w:id="93" w:name="Link0000007F"/>
      <w:bookmarkStart w:id="94" w:name="Link00000080"/>
      <w:bookmarkStart w:id="95" w:name="Link00000081"/>
      <w:bookmarkStart w:id="96" w:name="Link00000082"/>
      <w:bookmarkStart w:id="97" w:name="Link00000083"/>
      <w:bookmarkStart w:id="98" w:name="Link00000084"/>
      <w:bookmarkStart w:id="99" w:name="Link00000085"/>
      <w:bookmarkStart w:id="100" w:name="Link00000086"/>
      <w:bookmarkStart w:id="101" w:name="Link00000077"/>
      <w:bookmarkStart w:id="102" w:name="Link00000089"/>
      <w:bookmarkStart w:id="103" w:name="Link00000087"/>
      <w:bookmarkStart w:id="104" w:name="Link0000008D"/>
      <w:bookmarkStart w:id="105" w:name="Link0000008A"/>
      <w:bookmarkStart w:id="106" w:name="Link0000008E"/>
      <w:bookmarkStart w:id="107" w:name="Link0000008F"/>
      <w:bookmarkStart w:id="108" w:name="Link00000090"/>
      <w:bookmarkStart w:id="109" w:name="Link00000091"/>
      <w:bookmarkStart w:id="110" w:name="Link0000008B"/>
      <w:bookmarkStart w:id="111" w:name="Link00000092"/>
      <w:bookmarkStart w:id="112" w:name="Link00000093"/>
      <w:bookmarkStart w:id="113" w:name="Link00000094"/>
      <w:bookmarkStart w:id="114" w:name="Link00000095"/>
      <w:bookmarkStart w:id="115" w:name="Link0000008C"/>
      <w:bookmarkStart w:id="116" w:name="Link00000096"/>
      <w:bookmarkStart w:id="117" w:name="Link00000097"/>
      <w:bookmarkStart w:id="118" w:name="Link00000098"/>
      <w:bookmarkStart w:id="119" w:name="Link00000088"/>
      <w:bookmarkStart w:id="120" w:name="Link00000099"/>
      <w:bookmarkStart w:id="121" w:name="Link0000009A"/>
      <w:bookmarkStart w:id="122" w:name="Link0000009B"/>
      <w:bookmarkStart w:id="123" w:name="Link00000078"/>
      <w:bookmarkStart w:id="124" w:name="Link000000A2"/>
      <w:bookmarkStart w:id="125" w:name="Link0000009C"/>
      <w:bookmarkStart w:id="126" w:name="Link000000A3"/>
      <w:bookmarkStart w:id="127" w:name="Link000000A4"/>
      <w:bookmarkStart w:id="128" w:name="Link000000A5"/>
      <w:bookmarkStart w:id="129" w:name="Link0000009D"/>
      <w:bookmarkStart w:id="130" w:name="Link000000A6"/>
      <w:bookmarkStart w:id="131" w:name="Link000000A7"/>
      <w:bookmarkStart w:id="132" w:name="Link000000A8"/>
      <w:bookmarkStart w:id="133" w:name="Link000000A9"/>
      <w:bookmarkStart w:id="134" w:name="Link0000009E"/>
      <w:bookmarkStart w:id="135" w:name="Link000000AA"/>
      <w:bookmarkStart w:id="136" w:name="Link000000AB"/>
      <w:bookmarkStart w:id="137" w:name="Link000000AC"/>
      <w:bookmarkStart w:id="138" w:name="Link000000AD"/>
      <w:bookmarkStart w:id="139" w:name="Link000000AE"/>
      <w:bookmarkStart w:id="140" w:name="Link000000AF"/>
      <w:bookmarkStart w:id="141" w:name="Link000000B0"/>
      <w:bookmarkStart w:id="142" w:name="Link000000B1"/>
      <w:bookmarkStart w:id="143" w:name="Link000000B2"/>
      <w:bookmarkStart w:id="144" w:name="Link0000009F"/>
      <w:bookmarkStart w:id="145" w:name="Link000000B3"/>
      <w:bookmarkStart w:id="146" w:name="Link000000B4"/>
      <w:bookmarkStart w:id="147" w:name="Link000000A0"/>
      <w:bookmarkStart w:id="148" w:name="Link000000B5"/>
      <w:bookmarkStart w:id="149" w:name="Link000000B6"/>
      <w:bookmarkStart w:id="150" w:name="Link000000B7"/>
      <w:bookmarkStart w:id="151" w:name="Link000000B8"/>
      <w:bookmarkStart w:id="152" w:name="Link000000B9"/>
      <w:bookmarkStart w:id="153" w:name="Link000000A1"/>
      <w:bookmarkStart w:id="154" w:name="Link000000BA"/>
      <w:bookmarkStart w:id="155" w:name="Link000000BB"/>
      <w:bookmarkStart w:id="156" w:name="Link00000079"/>
      <w:bookmarkStart w:id="157" w:name="Link000000BC"/>
      <w:bookmarkStart w:id="158" w:name="Link000000C2"/>
      <w:bookmarkStart w:id="159" w:name="Link000000C0"/>
      <w:bookmarkStart w:id="160" w:name="Link000000C5"/>
      <w:bookmarkStart w:id="161" w:name="Link000000C6"/>
      <w:bookmarkStart w:id="162" w:name="Link000000C3"/>
      <w:bookmarkStart w:id="163" w:name="Link000000C7"/>
      <w:bookmarkStart w:id="164" w:name="Link000000C8"/>
      <w:bookmarkStart w:id="165" w:name="Link000000C9"/>
      <w:bookmarkStart w:id="166" w:name="Link000000CA"/>
      <w:bookmarkStart w:id="167" w:name="Link000000C4"/>
      <w:bookmarkStart w:id="168" w:name="Link000000CB"/>
      <w:bookmarkStart w:id="169" w:name="Link000000CC"/>
      <w:bookmarkStart w:id="170" w:name="Link000000CD"/>
      <w:bookmarkStart w:id="171" w:name="Link000000C1"/>
      <w:bookmarkStart w:id="172" w:name="Link000000CE"/>
      <w:bookmarkStart w:id="173" w:name="Link000000CF"/>
      <w:bookmarkStart w:id="174" w:name="Link000000D0"/>
      <w:bookmarkStart w:id="175" w:name="Link000000BD"/>
      <w:bookmarkStart w:id="176" w:name="Link000000D1"/>
      <w:bookmarkStart w:id="177" w:name="Link000000D2"/>
      <w:bookmarkStart w:id="178" w:name="Link000000D3"/>
      <w:bookmarkStart w:id="179" w:name="Link000000BE"/>
      <w:bookmarkStart w:id="180" w:name="Link000000D4"/>
      <w:bookmarkStart w:id="181" w:name="Link000000D5"/>
      <w:bookmarkStart w:id="182" w:name="Link000000D6"/>
      <w:bookmarkStart w:id="183" w:name="Link000000D7"/>
      <w:bookmarkStart w:id="184" w:name="Link000000BF"/>
      <w:bookmarkStart w:id="185" w:name="Link000000D8"/>
      <w:bookmarkStart w:id="186" w:name="Link000000DA"/>
      <w:bookmarkStart w:id="187" w:name="Link000000DB"/>
      <w:bookmarkStart w:id="188" w:name="Link000000DC"/>
      <w:bookmarkStart w:id="189" w:name="Link000000DD"/>
      <w:bookmarkStart w:id="190" w:name="Link000000DE"/>
      <w:bookmarkStart w:id="191" w:name="Link000000DF"/>
      <w:bookmarkStart w:id="192" w:name="Link000000E0"/>
      <w:bookmarkStart w:id="193" w:name="Link000000E1"/>
      <w:bookmarkStart w:id="194" w:name="Link000000E2"/>
      <w:bookmarkStart w:id="195" w:name="Link000000E3"/>
      <w:bookmarkStart w:id="196" w:name="Link000000E4"/>
      <w:bookmarkStart w:id="197" w:name="Link000000E5"/>
      <w:bookmarkStart w:id="198" w:name="Link000000E6"/>
      <w:bookmarkStart w:id="199" w:name="Link000000E7"/>
      <w:bookmarkStart w:id="200" w:name="Link000000E8"/>
      <w:bookmarkStart w:id="201" w:name="Link000000D9"/>
      <w:bookmarkStart w:id="202" w:name="Link000000E9"/>
      <w:bookmarkStart w:id="203" w:name="Link000000EA"/>
      <w:bookmarkStart w:id="204" w:name="Link000000EB"/>
      <w:bookmarkStart w:id="205" w:name="Link000000EC"/>
      <w:bookmarkStart w:id="206" w:name="Link000000ED"/>
      <w:bookmarkStart w:id="207" w:name="Link000000EE"/>
      <w:bookmarkStart w:id="208" w:name="Link00000065"/>
      <w:bookmarkStart w:id="209" w:name="Link00000066"/>
      <w:bookmarkStart w:id="210" w:name="Link00000067"/>
      <w:bookmarkStart w:id="211" w:name="Link00000068"/>
      <w:bookmarkStart w:id="212" w:name="Link00000069"/>
      <w:bookmarkStart w:id="213" w:name="Link0000006A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</w:p>
    <w:p w14:paraId="7D72E96A" w14:textId="77777777" w:rsidR="009958F0" w:rsidRDefault="009958F0" w:rsidP="009958F0">
      <w:r>
        <w:t>Kompletní soubor CDSINVOICE ve formátu .xsd je uložen zde:</w:t>
      </w:r>
    </w:p>
    <w:p w14:paraId="3C717068" w14:textId="0B6EC914" w:rsidR="009958F0" w:rsidRPr="00770E44" w:rsidRDefault="00770E44" w:rsidP="009958F0">
      <w:pPr>
        <w:spacing w:after="0"/>
        <w:rPr>
          <w:rStyle w:val="Hypertextovodkaz"/>
        </w:rPr>
      </w:pPr>
      <w:r>
        <w:fldChar w:fldCharType="begin"/>
      </w:r>
      <w:r w:rsidR="00975D4F">
        <w:instrText>HYPERLINK "XML/CDSINVOICE" \o "CDSINVOICE.xsd"</w:instrText>
      </w:r>
      <w:r>
        <w:fldChar w:fldCharType="separate"/>
      </w:r>
      <w:r w:rsidR="00581887" w:rsidRPr="00770E44">
        <w:rPr>
          <w:rStyle w:val="Hypertextovodkaz"/>
        </w:rPr>
        <w:t>XML\CDSINVOICE</w:t>
      </w:r>
    </w:p>
    <w:p w14:paraId="66F22B02" w14:textId="77777777" w:rsidR="009958F0" w:rsidRDefault="00770E44" w:rsidP="009958F0">
      <w:pPr>
        <w:spacing w:after="0"/>
      </w:pPr>
      <w:r>
        <w:fldChar w:fldCharType="end"/>
      </w:r>
    </w:p>
    <w:p w14:paraId="7368D4C6" w14:textId="77777777" w:rsidR="009958F0" w:rsidRDefault="009958F0" w:rsidP="009958F0">
      <w:pPr>
        <w:pStyle w:val="Nadpis5"/>
      </w:pPr>
      <w:r>
        <w:t>Příklad zprávy formátu CDSINVOICE</w:t>
      </w:r>
    </w:p>
    <w:p w14:paraId="17B7A319" w14:textId="77777777" w:rsidR="009958F0" w:rsidRDefault="009958F0" w:rsidP="009958F0">
      <w:pPr>
        <w:spacing w:after="0"/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42CC22E0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F8B099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9BD877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75D48398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62B674" w14:textId="77777777" w:rsidR="009958F0" w:rsidRPr="001B1F9A" w:rsidRDefault="009958F0" w:rsidP="009958F0">
            <w:r>
              <w:t>Elektronická faktura (127)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E5A21" w14:textId="2E1AD7E9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29" w:tooltip="CDSINVOICE_msg_code_127.xml" w:history="1">
              <w:r w:rsidRPr="00581887">
                <w:rPr>
                  <w:rStyle w:val="Hypertextovodkaz"/>
                  <w:rFonts w:eastAsia="Arial Unicode MS"/>
                </w:rPr>
                <w:t>XML\CDSINVOICE\CDSINVOICE_msg_code_127.xml</w:t>
              </w:r>
            </w:hyperlink>
          </w:p>
        </w:tc>
      </w:tr>
    </w:tbl>
    <w:p w14:paraId="74C955BA" w14:textId="77777777" w:rsidR="009958F0" w:rsidRPr="00820ADD" w:rsidRDefault="009958F0" w:rsidP="009958F0">
      <w:pPr>
        <w:spacing w:after="0"/>
        <w:rPr>
          <w:sz w:val="16"/>
          <w:szCs w:val="16"/>
        </w:rPr>
      </w:pPr>
      <w:r w:rsidRPr="00820ADD">
        <w:rPr>
          <w:sz w:val="16"/>
          <w:szCs w:val="16"/>
        </w:rPr>
        <w:t>Pozn.: Příklad je bez elektronického podpisu</w:t>
      </w:r>
      <w:r w:rsidR="004D2E97">
        <w:rPr>
          <w:sz w:val="16"/>
          <w:szCs w:val="16"/>
        </w:rPr>
        <w:t>, který je jinak běžnou součástí</w:t>
      </w:r>
    </w:p>
    <w:p w14:paraId="6AEAB5FB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954504D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2996606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11EBDC09" w14:textId="77777777" w:rsidR="005E3AFD" w:rsidRDefault="005E3AFD" w:rsidP="005E3AFD">
      <w:pPr>
        <w:pStyle w:val="Nadpis2"/>
      </w:pPr>
      <w:r>
        <w:br w:type="page"/>
      </w:r>
      <w:bookmarkStart w:id="214" w:name="_Toc457467687"/>
      <w:r>
        <w:lastRenderedPageBreak/>
        <w:t>CDSLDSREPORT</w:t>
      </w:r>
      <w:bookmarkEnd w:id="214"/>
    </w:p>
    <w:p w14:paraId="2064EF4E" w14:textId="77777777" w:rsidR="005E3AFD" w:rsidRDefault="005E3AFD" w:rsidP="005E3AFD"/>
    <w:p w14:paraId="5B3D595A" w14:textId="77777777" w:rsidR="005E3AFD" w:rsidRDefault="005E3AFD" w:rsidP="005E3AFD">
      <w:pPr>
        <w:pStyle w:val="Nadpis5"/>
      </w:pPr>
      <w:r>
        <w:t>Účel</w:t>
      </w:r>
    </w:p>
    <w:p w14:paraId="5B99BF9D" w14:textId="77777777" w:rsidR="005E3AFD" w:rsidRDefault="005E3AFD" w:rsidP="005E3AFD"/>
    <w:p w14:paraId="3458D5C8" w14:textId="77777777" w:rsidR="005E3AFD" w:rsidRDefault="005E3AFD" w:rsidP="005E3AFD">
      <w:r>
        <w:t>Zpráva XML ve formátu CDSLDSREPORT slouží k zaslání dat výkazu LDS. Při komunikaci s centrem datových služeb CDS je možné tento formát využít v případech, uvedených v následující tabulce.</w:t>
      </w:r>
    </w:p>
    <w:p w14:paraId="4F0E3B23" w14:textId="77777777" w:rsidR="005E3AFD" w:rsidRDefault="005E3AFD" w:rsidP="005E3A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E3AFD" w:rsidRPr="007F474B" w14:paraId="3D5E555A" w14:textId="77777777" w:rsidTr="00816A0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F939D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CEEF70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FC469D7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1D21E4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9F7EE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991F9A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E3AFD" w:rsidRPr="007F474B" w14:paraId="24AA2F50" w14:textId="77777777" w:rsidTr="00816A0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FD2D3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BBA64A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73787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A1D4C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2ABA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EE9C0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5E3AFD" w:rsidRPr="007F474B" w14:paraId="1C2E90B5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CB4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3697D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90F8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E0222E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C1F5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C3F2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E3AFD" w:rsidRPr="007F474B" w14:paraId="111A65B6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7240A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80D47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2543B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6237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A6EE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C9CDB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3CBCBD07" w14:textId="77777777" w:rsidR="005E3AFD" w:rsidRDefault="005E3AFD" w:rsidP="005E3AFD"/>
    <w:p w14:paraId="57844CF2" w14:textId="77777777" w:rsidR="005E3AFD" w:rsidRDefault="005E3AFD" w:rsidP="005E3AFD">
      <w:pPr>
        <w:rPr>
          <w:rFonts w:ascii="Arial" w:hAnsi="Arial" w:cs="Arial"/>
          <w:color w:val="808080"/>
          <w:sz w:val="20"/>
        </w:rPr>
      </w:pPr>
    </w:p>
    <w:p w14:paraId="0988B569" w14:textId="77777777" w:rsidR="00483B51" w:rsidRDefault="00483B51" w:rsidP="00483B51">
      <w:pPr>
        <w:pStyle w:val="Titulek"/>
        <w:rPr>
          <w:b w:val="0"/>
          <w:bCs w:val="0"/>
        </w:rPr>
      </w:pPr>
      <w:r>
        <w:t xml:space="preserve">Tab. </w:t>
      </w:r>
      <w:fldSimple w:instr=" SEQ Tab. \* ARABIC ">
        <w:r w:rsidR="006415C5">
          <w:rPr>
            <w:noProof/>
          </w:rPr>
          <w:t>3</w:t>
        </w:r>
      </w:fldSimple>
      <w:r>
        <w:t xml:space="preserve"> - Seznam </w:t>
      </w:r>
      <w:r w:rsidR="00CF0971">
        <w:t>id řádek výkazu</w:t>
      </w:r>
      <w:r>
        <w:t xml:space="preserve"> </w:t>
      </w:r>
      <w:r>
        <w:rPr>
          <w:b w:val="0"/>
          <w:bCs w:val="0"/>
        </w:rPr>
        <w:t xml:space="preserve">(použití: element </w:t>
      </w:r>
      <w:r w:rsidR="00CF0971">
        <w:rPr>
          <w:b w:val="0"/>
          <w:bCs w:val="0"/>
          <w:i/>
          <w:iCs/>
        </w:rPr>
        <w:t>CDSLDSREPORT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Data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Row</w:t>
      </w:r>
      <w:r>
        <w:rPr>
          <w:b w:val="0"/>
          <w:bCs w:val="0"/>
          <w:i/>
          <w:iCs/>
        </w:rPr>
        <w:t>@</w:t>
      </w:r>
      <w:r w:rsidR="00CF0971">
        <w:rPr>
          <w:b w:val="0"/>
          <w:bCs w:val="0"/>
          <w:i/>
          <w:iCs/>
        </w:rPr>
        <w:t>id</w:t>
      </w:r>
      <w:r>
        <w:rPr>
          <w:b w:val="0"/>
          <w:bCs w:val="0"/>
        </w:rPr>
        <w:t>)</w:t>
      </w:r>
    </w:p>
    <w:p w14:paraId="5CA43A49" w14:textId="77777777" w:rsidR="005E3AFD" w:rsidRDefault="005E3AFD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235CE4C1" w14:textId="77777777" w:rsidR="00CF0971" w:rsidRDefault="00CF0971" w:rsidP="00CF0971">
      <w:pPr>
        <w:widowControl w:val="0"/>
        <w:autoSpaceDE w:val="0"/>
        <w:autoSpaceDN w:val="0"/>
        <w:adjustRightInd w:val="0"/>
        <w:jc w:val="center"/>
        <w:rPr>
          <w:rFonts w:ascii="Arial" w:hAnsi="Arial" w:cs="Arial"/>
        </w:rPr>
      </w:pPr>
      <w:r>
        <w:rPr>
          <w:rFonts w:ascii="Arial" w:hAnsi="Arial" w:cs="Arial"/>
        </w:rPr>
        <w:object w:dxaOrig="1550" w:dyaOrig="991" w14:anchorId="13BC53B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pt;height:50.25pt" o:ole="">
            <v:imagedata r:id="rId30" o:title=""/>
          </v:shape>
          <o:OLEObject Type="Embed" ProgID="Excel.Sheet.12" ShapeID="_x0000_i1025" DrawAspect="Icon" ObjectID="_1843897401" r:id="rId31"/>
        </w:object>
      </w:r>
    </w:p>
    <w:p w14:paraId="3DC0789C" w14:textId="77777777" w:rsidR="00CF0971" w:rsidRDefault="00CF0971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1BDFD0DD" w14:textId="77777777" w:rsidR="005E3AFD" w:rsidRDefault="005E3AFD" w:rsidP="005E3AFD">
      <w:r>
        <w:t>Kompletní soubor CDSLDSREPORT ve formátu .xsd je uložen zde:</w:t>
      </w:r>
    </w:p>
    <w:p w14:paraId="745C801B" w14:textId="156E163B" w:rsidR="005E3AFD" w:rsidRPr="00770E44" w:rsidRDefault="00770E44" w:rsidP="005E3AFD">
      <w:pPr>
        <w:rPr>
          <w:rStyle w:val="Hypertextovodkaz"/>
        </w:rPr>
      </w:pPr>
      <w:r>
        <w:fldChar w:fldCharType="begin"/>
      </w:r>
      <w:r w:rsidR="008636C0">
        <w:instrText>HYPERLINK "XML/CDSLDSREPORT" \o "CDSREQ.xsd"</w:instrText>
      </w:r>
      <w:r>
        <w:fldChar w:fldCharType="separate"/>
      </w:r>
      <w:r w:rsidR="005F748D" w:rsidRPr="00770E44">
        <w:rPr>
          <w:rStyle w:val="Hypertextovodkaz"/>
        </w:rPr>
        <w:t>XML\CDSLDSREPORT</w:t>
      </w:r>
    </w:p>
    <w:p w14:paraId="1BAB7323" w14:textId="77777777" w:rsidR="009958F0" w:rsidRDefault="00770E44" w:rsidP="009958F0">
      <w:pPr>
        <w:tabs>
          <w:tab w:val="left" w:pos="170"/>
          <w:tab w:val="left" w:pos="340"/>
          <w:tab w:val="left" w:pos="510"/>
        </w:tabs>
        <w:spacing w:after="0"/>
      </w:pPr>
      <w:r>
        <w:fldChar w:fldCharType="end"/>
      </w:r>
      <w:r w:rsidR="00581887">
        <w:br w:type="page"/>
      </w:r>
    </w:p>
    <w:p w14:paraId="1B6CCBC6" w14:textId="77777777" w:rsidR="009958F0" w:rsidRDefault="009958F0" w:rsidP="009958F0">
      <w:pPr>
        <w:pStyle w:val="Nadpis2"/>
      </w:pPr>
      <w:bookmarkStart w:id="215" w:name="_Toc457467688"/>
      <w:r>
        <w:lastRenderedPageBreak/>
        <w:t>CDSREQ</w:t>
      </w:r>
      <w:bookmarkEnd w:id="215"/>
    </w:p>
    <w:p w14:paraId="37D23E67" w14:textId="77777777" w:rsidR="009958F0" w:rsidRDefault="009958F0" w:rsidP="009958F0"/>
    <w:p w14:paraId="17B0B63C" w14:textId="77777777" w:rsidR="009958F0" w:rsidRDefault="009958F0" w:rsidP="009958F0">
      <w:pPr>
        <w:pStyle w:val="Nadpis5"/>
      </w:pPr>
      <w:r>
        <w:t>Účel</w:t>
      </w:r>
    </w:p>
    <w:p w14:paraId="714BD3D7" w14:textId="77777777" w:rsidR="009958F0" w:rsidRDefault="009958F0" w:rsidP="009958F0"/>
    <w:p w14:paraId="050ADA37" w14:textId="77777777" w:rsidR="009958F0" w:rsidRDefault="009958F0" w:rsidP="009958F0">
      <w:r>
        <w:t>Zpráva XML ve formátu CDSREQ slouží k vyžádání dokumentu / zprávy z CDS.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0C62343E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C257FC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7AF43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76C3F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00824E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93C6E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413F5E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28B144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05DA3" w:rsidRPr="007F474B" w14:paraId="1B68DC7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A3DBB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074D" w14:textId="77777777" w:rsidR="00205DA3" w:rsidRDefault="00205DA3" w:rsidP="00205DA3">
            <w:pPr>
              <w:rPr>
                <w:sz w:val="20"/>
                <w:szCs w:val="20"/>
              </w:rPr>
            </w:pPr>
            <w:r w:rsidRPr="00205DA3">
              <w:rPr>
                <w:sz w:val="20"/>
                <w:szCs w:val="20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1C63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4D795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46D7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97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431B02D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E6E0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040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odpojení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7FFB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A091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B89A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7BA9E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F9EC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407D1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0BFE4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25B2E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CC64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1F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73B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1DF3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FEB68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D90D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A779A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EB243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9209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C3BC5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A11821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628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4461C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688A7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458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7412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BEC3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E648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7DE0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EB70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119C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6E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C51B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8B5A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22E1B2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4194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CA0758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72F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E555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C4B4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10C3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0D63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589F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A321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00EED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71D9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8381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AD010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CA1E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2E0A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61ABCE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08D3C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160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61A6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EF4F8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E2689B" w:rsidRPr="007F474B" w14:paraId="120C87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2B68B" w14:textId="5ABB7A90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1A7FF" w14:textId="53B67FD5" w:rsidR="00E2689B" w:rsidRDefault="00E2689B" w:rsidP="00205DA3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6AFA3" w14:textId="1B52E90B" w:rsidR="00E2689B" w:rsidRDefault="00E2689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CDD6D" w14:textId="361AF0D2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76F0" w14:textId="16082FBD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AB4F3" w14:textId="6A804B29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8EE67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57EE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E2F050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29F8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40F5A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1C939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6906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04422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2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059C02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3EC3E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ED6F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E2DB2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FE4FB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D2A1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DB240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017862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413A6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22D58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61FD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145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EE78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2F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F8DD9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1734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4F720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598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74F6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B433F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26A7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DAA0C2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0A4B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5CB9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052D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807E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3A6F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66FF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186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2478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E010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AF36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08087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1C8CA4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E708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9ED7A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839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4467A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8A6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468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3CAB85F1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6A77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31CC6" w14:textId="77777777" w:rsidR="00205DA3" w:rsidRDefault="00205DA3" w:rsidP="00205DA3">
            <w:pPr>
              <w:rPr>
                <w:sz w:val="20"/>
                <w:szCs w:val="20"/>
              </w:rPr>
            </w:pPr>
            <w:r w:rsidRPr="001B122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3E0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534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9C8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DE9B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05DA3" w:rsidRPr="007F474B" w14:paraId="76CFDC2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E49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4343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301D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8B286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B8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E124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A48A3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E6E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233CA3" w14:textId="77777777" w:rsidR="00205DA3" w:rsidRDefault="00205DA3" w:rsidP="00205DA3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9FBE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A199B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308A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BFBC3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4044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55FEB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1ABEC7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5A68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2081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C668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B6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E33DB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7453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C6B5A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2951E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F592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5BB1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B8BCE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DC58B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A316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514F5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1AFC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D054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962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80F7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9DD72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142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8C4E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5EE3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8F8A6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E02A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79EF4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286A4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9ED8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B1436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-data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33B4D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6D1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02A3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01E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6649C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C10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DDCB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A95B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151F3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C33F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2452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113379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FD5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9FD7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EA85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DA6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F6F2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C7910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2E0799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48B51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7D1EC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D4F2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1A3B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19D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327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205DA3" w:rsidRPr="007F474B" w14:paraId="523247B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4EF3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90F22" w14:textId="77777777" w:rsidR="00205DA3" w:rsidRDefault="00205DA3" w:rsidP="00205DA3">
            <w:pPr>
              <w:rPr>
                <w:sz w:val="20"/>
                <w:szCs w:val="20"/>
              </w:rPr>
            </w:pPr>
            <w:r w:rsidRPr="007D7595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46472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242E5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24F3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74DC3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0B4820" w:rsidRPr="007F474B" w14:paraId="296819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F6D1E2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EBC18" w14:textId="77777777" w:rsidR="000B4820" w:rsidRPr="007D7595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E2BB42" w14:textId="77777777" w:rsidR="000B4820" w:rsidRDefault="000B4820" w:rsidP="000B482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6CB4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28B1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FA34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DF93CB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7CDA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5A363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E4E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5D5FD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807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81CE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B4774" w:rsidRPr="007F474B" w14:paraId="3B47839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0763E" w14:textId="5E9EA3C2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4E523" w14:textId="671D15A6" w:rsidR="00BB4774" w:rsidRDefault="00BB4774" w:rsidP="00205DA3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Dotaz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F76DE6" w14:textId="61D47CA3" w:rsidR="00BB4774" w:rsidRDefault="00BB4774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FBF89" w14:textId="24985571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A3C056" w14:textId="44D7F837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68DB7" w14:textId="2E9934E8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3639AB" w:rsidRPr="007F474B" w14:paraId="5CC1B9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1A5ACB" w14:textId="02AE2631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19DE2F" w14:textId="29296588" w:rsidR="003639AB" w:rsidRDefault="003639AB" w:rsidP="00205DA3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D9302" w14:textId="3428CD01" w:rsidR="003639AB" w:rsidRDefault="003639A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D76B6" w14:textId="516E866B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00CCA" w14:textId="73A0594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79811" w14:textId="0937D90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CD693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16EE7" w14:textId="5A2FD4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872B4" w14:textId="753E846E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B5349C" w14:textId="5C9CBEDA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B040F9" w14:textId="045292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99DD9" w14:textId="6EC93D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95E61" w14:textId="393B4F1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77734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57271C" w14:textId="256161F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842DDE" w14:textId="6BE58571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08F8A" w14:textId="4C1AD1C9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F7E92" w14:textId="3BEEF7F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76DEC" w14:textId="59AC9B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A0CA22" w14:textId="4DCE8C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27F3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9BA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479A9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03177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7B3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1FB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3869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BD8C0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6ED9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4E5B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D51A1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1778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02B7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D0A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665C7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B22D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ACD1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B9BCF6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2F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50B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C877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2F848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B0FE6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1D0AE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7934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941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A86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F0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720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0E04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C40D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012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453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6BD3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4E8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AE49D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375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DB51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4961A3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397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7FD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782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3A86D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009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571A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65F5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C1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151D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53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C3EE1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74D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B049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4AD54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45A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0C3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3B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6D044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033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4B37D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D694D5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88D3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D542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28E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0D52822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E73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F7E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19B6E7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A83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3E3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BEA3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51DF1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16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CDDE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88A36E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290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A2FF8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328B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ECB4CEF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AA4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042F2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25FE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544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B18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417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8D8DEDB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357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A1C06" w14:textId="77777777" w:rsidR="004E4D22" w:rsidRDefault="004E4D22" w:rsidP="004E4D22">
            <w:pPr>
              <w:rPr>
                <w:sz w:val="20"/>
                <w:szCs w:val="20"/>
              </w:rPr>
            </w:pPr>
            <w:r w:rsidRPr="00FC3F8B">
              <w:rPr>
                <w:sz w:val="20"/>
                <w:szCs w:val="20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F1B94A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E450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8B85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C86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A1582D1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EA82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3B37B" w14:textId="77777777" w:rsidR="004E4D22" w:rsidRPr="00FC3F8B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954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D30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1A1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776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3F7AEBFA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87E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34F6AF" w14:textId="77777777" w:rsidR="004E4D22" w:rsidRPr="002A4C95" w:rsidRDefault="004E4D22" w:rsidP="004E4D22">
            <w:pPr>
              <w:spacing w:after="0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Požadavek na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E84F3F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34FC27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BA3CF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C1663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  <w:tr w:rsidR="004E4D22" w:rsidRPr="007F474B" w14:paraId="207D4A6E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E7F56" w14:textId="4E25BD79" w:rsidR="004E4D22" w:rsidRDefault="004E4D22" w:rsidP="004E4D2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126FF6" w14:textId="77777777" w:rsidR="004E4D22" w:rsidRPr="002716DB" w:rsidRDefault="004E4D22" w:rsidP="004E4D22">
            <w:pPr>
              <w:spacing w:after="0"/>
              <w:rPr>
                <w:sz w:val="20"/>
                <w:szCs w:val="20"/>
              </w:rPr>
            </w:pPr>
            <w:r w:rsidRPr="002716DB">
              <w:rPr>
                <w:sz w:val="20"/>
                <w:szCs w:val="20"/>
              </w:rPr>
              <w:t>žádost o TKD od EDC</w:t>
            </w:r>
          </w:p>
          <w:p w14:paraId="4237D332" w14:textId="77777777" w:rsidR="004E4D22" w:rsidRPr="00192092" w:rsidRDefault="004E4D22" w:rsidP="004E4D22">
            <w:pPr>
              <w:spacing w:after="0"/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DED8B" w14:textId="409B4073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7ED92C" w14:textId="1F0445A9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E5E2136" w14:textId="01F11B9F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2CDF3F" w14:textId="19BD5138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</w:tbl>
    <w:p w14:paraId="69BBB5CD" w14:textId="77777777" w:rsidR="009958F0" w:rsidRDefault="009958F0" w:rsidP="009958F0"/>
    <w:p w14:paraId="79237FC1" w14:textId="77777777" w:rsidR="009958F0" w:rsidRDefault="009958F0" w:rsidP="009958F0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61E919F4" w14:textId="77777777" w:rsidR="009958F0" w:rsidRDefault="009958F0" w:rsidP="009958F0">
      <w:r>
        <w:t>Kompletní soubor CDSREQ ve formátu .xsd je uložen zde:</w:t>
      </w:r>
    </w:p>
    <w:p w14:paraId="469595CF" w14:textId="27E42AEE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8636C0">
        <w:instrText>HYPERLINK "XML/CDSREQ" \o "CDSREQ.xsd"</w:instrText>
      </w:r>
      <w:r>
        <w:fldChar w:fldCharType="separate"/>
      </w:r>
      <w:r w:rsidR="00581887" w:rsidRPr="00770E44">
        <w:rPr>
          <w:rStyle w:val="Hypertextovodkaz"/>
        </w:rPr>
        <w:t>XML\CDSREQ</w:t>
      </w:r>
    </w:p>
    <w:p w14:paraId="73A0FCD0" w14:textId="77777777" w:rsidR="00581887" w:rsidRDefault="00770E44" w:rsidP="009958F0">
      <w:r>
        <w:fldChar w:fldCharType="end"/>
      </w:r>
    </w:p>
    <w:p w14:paraId="020FB6DF" w14:textId="77777777" w:rsidR="009958F0" w:rsidRDefault="009958F0" w:rsidP="009958F0">
      <w:pPr>
        <w:pStyle w:val="Nadpis5"/>
      </w:pPr>
      <w:r>
        <w:t>Příklad zprávy formátu CDSREQ</w:t>
      </w:r>
    </w:p>
    <w:p w14:paraId="2FE72D81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13CDE1CA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C972F3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54BB0E4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E2AA7D9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BB662" w14:textId="77777777" w:rsidR="009958F0" w:rsidRPr="001B1F9A" w:rsidRDefault="009958F0" w:rsidP="00581887">
            <w:r>
              <w:t>Žádost o zaslání skutečných dat pro fakturaci  (131)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70A9B0" w14:textId="32ADC34C" w:rsidR="009958F0" w:rsidRDefault="00581887" w:rsidP="00581887">
            <w:pPr>
              <w:pStyle w:val="TableNormal1"/>
              <w:jc w:val="center"/>
              <w:rPr>
                <w:rFonts w:eastAsia="Arial Unicode MS"/>
              </w:rPr>
            </w:pPr>
            <w:hyperlink r:id="rId32" w:tooltip="CDSREQ_msg_code_131.xml" w:history="1">
              <w:r w:rsidRPr="00581887">
                <w:rPr>
                  <w:rStyle w:val="Hypertextovodkaz"/>
                  <w:rFonts w:eastAsia="Arial Unicode MS"/>
                </w:rPr>
                <w:t>XML\CDSREQ\CDSREQ_msg_code_131.xml</w:t>
              </w:r>
            </w:hyperlink>
          </w:p>
        </w:tc>
      </w:tr>
    </w:tbl>
    <w:p w14:paraId="1575DA52" w14:textId="77777777" w:rsidR="009958F0" w:rsidRDefault="009958F0" w:rsidP="009958F0"/>
    <w:p w14:paraId="65452EE3" w14:textId="77777777" w:rsidR="00743B29" w:rsidRDefault="0026623D" w:rsidP="00743B29">
      <w:pPr>
        <w:pStyle w:val="Nadpis2"/>
      </w:pPr>
      <w:r>
        <w:br w:type="page"/>
      </w:r>
      <w:bookmarkStart w:id="216" w:name="_Toc457467689"/>
      <w:r w:rsidR="00743B29">
        <w:lastRenderedPageBreak/>
        <w:t>CDSSYSTSERVREPORT</w:t>
      </w:r>
      <w:bookmarkEnd w:id="216"/>
    </w:p>
    <w:p w14:paraId="2A24B606" w14:textId="77777777" w:rsidR="00743B29" w:rsidRDefault="00743B29" w:rsidP="00743B29"/>
    <w:p w14:paraId="5D67CBCF" w14:textId="77777777" w:rsidR="00743B29" w:rsidRDefault="00743B29" w:rsidP="00743B29">
      <w:pPr>
        <w:pStyle w:val="Nadpis5"/>
      </w:pPr>
      <w:r>
        <w:t>Účel</w:t>
      </w:r>
    </w:p>
    <w:p w14:paraId="7202B6E9" w14:textId="77777777" w:rsidR="00743B29" w:rsidRDefault="00743B29" w:rsidP="00743B29"/>
    <w:p w14:paraId="6D300C5E" w14:textId="77777777" w:rsidR="00743B29" w:rsidRDefault="00743B29" w:rsidP="00743B29">
      <w:r>
        <w:t>Zpráva XML ve formátu CDSSYSTSERVREPORT slouží k zaslání dat výkazu o zúčtování ceny za systémové služby. Při komunikaci s centrem datových služeb CDS je možné tento formát využít v případech, uvedených v následující tabulce.</w:t>
      </w:r>
    </w:p>
    <w:p w14:paraId="67575893" w14:textId="77777777" w:rsidR="00743B29" w:rsidRDefault="00743B29" w:rsidP="00743B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3B29" w:rsidRPr="007F474B" w14:paraId="08B7079A" w14:textId="77777777" w:rsidTr="006950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EDE4EF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745D0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216B80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125C98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1B0B9C1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D2CAB3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3B29" w:rsidRPr="007F474B" w14:paraId="0C2FFC0B" w14:textId="77777777" w:rsidTr="006950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B58DD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7CFFC8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924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293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468C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A56C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43B29" w:rsidRPr="007F474B" w14:paraId="39C150D1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4ED1E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95771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4C3EBA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F33A6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D251F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5EA7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  <w:tr w:rsidR="00743B29" w:rsidRPr="007F474B" w14:paraId="12042219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63D90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B49CC5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F1B2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F10B4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4B2692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7F37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</w:tbl>
    <w:p w14:paraId="439CC6A3" w14:textId="77777777" w:rsidR="00743B29" w:rsidRDefault="00743B29" w:rsidP="00743B29"/>
    <w:p w14:paraId="707D45D6" w14:textId="77777777" w:rsidR="00743B29" w:rsidRDefault="00743B29" w:rsidP="00743B29"/>
    <w:p w14:paraId="70C9A3B7" w14:textId="77777777" w:rsidR="00743B29" w:rsidRDefault="00743B29" w:rsidP="00743B29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029A9813" w14:textId="77777777" w:rsidR="00743B29" w:rsidRDefault="00743B29" w:rsidP="00743B29">
      <w:r>
        <w:t>Kompletní soubor CDSSYSTSERVREPORT ve formátu .xsd je uložen zde:</w:t>
      </w:r>
    </w:p>
    <w:p w14:paraId="7FC8B64A" w14:textId="6D5117C0" w:rsidR="00743B29" w:rsidRPr="00770E44" w:rsidRDefault="00770E44" w:rsidP="00743B29">
      <w:pPr>
        <w:rPr>
          <w:rStyle w:val="Hypertextovodkaz"/>
        </w:rPr>
      </w:pPr>
      <w:r>
        <w:fldChar w:fldCharType="begin"/>
      </w:r>
      <w:r w:rsidR="008636C0">
        <w:instrText>HYPERLINK "XML/CDSSYSTSERVREPORT" \o "CDSREQ.xsd"</w:instrText>
      </w:r>
      <w:r>
        <w:fldChar w:fldCharType="separate"/>
      </w:r>
      <w:r w:rsidR="00743B29" w:rsidRPr="00770E44">
        <w:rPr>
          <w:rStyle w:val="Hypertextovodkaz"/>
        </w:rPr>
        <w:t>XML\CDSSYSTSERVREPORT</w:t>
      </w:r>
    </w:p>
    <w:p w14:paraId="5206273A" w14:textId="77777777" w:rsidR="00BE7E65" w:rsidRDefault="00770E44" w:rsidP="009958F0">
      <w:r>
        <w:fldChar w:fldCharType="end"/>
      </w:r>
    </w:p>
    <w:p w14:paraId="511BADAB" w14:textId="77777777" w:rsidR="006F7966" w:rsidRDefault="006F7966" w:rsidP="006F7966">
      <w:pPr>
        <w:pStyle w:val="Nadpis2"/>
      </w:pPr>
      <w:bookmarkStart w:id="217" w:name="_Toc457467690"/>
      <w:r>
        <w:t>COMMONREQ</w:t>
      </w:r>
      <w:bookmarkEnd w:id="217"/>
    </w:p>
    <w:p w14:paraId="2DE24B8B" w14:textId="77777777" w:rsidR="006F7966" w:rsidRDefault="006F7966" w:rsidP="006F7966"/>
    <w:p w14:paraId="5D78E5D7" w14:textId="77777777" w:rsidR="006F7966" w:rsidRDefault="006F7966" w:rsidP="006F7966">
      <w:pPr>
        <w:pStyle w:val="Nadpis5"/>
      </w:pPr>
      <w:r>
        <w:t>Účel</w:t>
      </w:r>
    </w:p>
    <w:p w14:paraId="02165ADA" w14:textId="77777777" w:rsidR="006F7966" w:rsidRDefault="006F7966" w:rsidP="006F7966"/>
    <w:p w14:paraId="2EA80655" w14:textId="77777777" w:rsidR="006F7966" w:rsidRDefault="006F7966" w:rsidP="006F7966">
      <w:r>
        <w:t>Zpráva XML ve formátu COMMONREQ slouží k vyžádání dat as</w:t>
      </w:r>
      <w:r w:rsidR="00240F69">
        <w:t xml:space="preserve">ynchroně zpracovávaných zpráv, </w:t>
      </w:r>
      <w:r>
        <w:t>pro kontrolu spojení</w:t>
      </w:r>
      <w:r w:rsidR="00240F69">
        <w:t xml:space="preserve"> s </w:t>
      </w:r>
      <w:r>
        <w:t>CDS</w:t>
      </w:r>
      <w:r w:rsidR="00240F69">
        <w:t xml:space="preserve"> a pro zaslání požadavku na předání neodeslaných zpráv</w:t>
      </w:r>
      <w:r>
        <w:t>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7F07BA01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C3575BA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77A203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8F2B6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D81C260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0AA52E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6FBA6B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F5324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7C04930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23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E585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EEBF8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F9369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708F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00C9B" w14:textId="4A5FBE46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 (</w:t>
            </w:r>
            <w:r w:rsidR="00D411C3">
              <w:rPr>
                <w:sz w:val="20"/>
                <w:szCs w:val="20"/>
              </w:rPr>
              <w:t>EMTAS</w:t>
            </w:r>
            <w:r>
              <w:rPr>
                <w:sz w:val="20"/>
                <w:szCs w:val="20"/>
              </w:rPr>
              <w:t>)</w:t>
            </w:r>
          </w:p>
        </w:tc>
      </w:tr>
      <w:tr w:rsidR="006F7966" w:rsidRPr="007F474B" w14:paraId="607DDA9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476BA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B9190" w14:textId="77777777" w:rsidR="006F7966" w:rsidRPr="007F474B" w:rsidRDefault="006F7966" w:rsidP="006F7966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DC32E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99AFD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FBC8D5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48BA3" w14:textId="4C5BF0C0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</w:tbl>
    <w:p w14:paraId="57377552" w14:textId="77777777" w:rsidR="006F7966" w:rsidRDefault="006F7966" w:rsidP="006F7966"/>
    <w:p w14:paraId="059CB9E9" w14:textId="77777777" w:rsidR="006F7966" w:rsidRDefault="006F7966" w:rsidP="006F7966"/>
    <w:p w14:paraId="6894E16E" w14:textId="77777777" w:rsidR="006F7966" w:rsidRDefault="006F7966" w:rsidP="006F7966"/>
    <w:p w14:paraId="77283F65" w14:textId="77777777" w:rsidR="00240F69" w:rsidRPr="006A4006" w:rsidRDefault="00240F69" w:rsidP="00240F69">
      <w:pPr>
        <w:rPr>
          <w:rFonts w:ascii="Arial" w:hAnsi="Arial" w:cs="Arial"/>
          <w:color w:val="808080"/>
          <w:sz w:val="20"/>
        </w:rPr>
      </w:pPr>
    </w:p>
    <w:p w14:paraId="5E15043E" w14:textId="77777777" w:rsidR="00240F69" w:rsidRDefault="00240F69" w:rsidP="00E31608">
      <w:pPr>
        <w:rPr>
          <w:color w:val="0000FF"/>
          <w:sz w:val="24"/>
          <w:lang w:eastAsia="cs-CZ"/>
        </w:rPr>
      </w:pPr>
    </w:p>
    <w:p w14:paraId="6750B6C8" w14:textId="77777777" w:rsidR="00240F69" w:rsidRDefault="000B6160" w:rsidP="00240F69">
      <w:r>
        <w:t>Kompletní soubor COMMONREQ</w:t>
      </w:r>
      <w:r w:rsidR="00240F69">
        <w:t xml:space="preserve"> ve formátu .xsd je uložen zde:</w:t>
      </w:r>
    </w:p>
    <w:p w14:paraId="1E8104F4" w14:textId="7F5AAA44" w:rsidR="00BE7E65" w:rsidRPr="00770E44" w:rsidRDefault="00770E44" w:rsidP="00E31608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5B6E6F">
        <w:rPr>
          <w:sz w:val="24"/>
          <w:lang w:eastAsia="cs-CZ"/>
        </w:rPr>
        <w:instrText>HYPERLINK "XML/COMMONREQ"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240F69" w:rsidRPr="00770E44">
        <w:rPr>
          <w:rStyle w:val="Hypertextovodkaz"/>
          <w:sz w:val="24"/>
          <w:lang w:eastAsia="cs-CZ"/>
        </w:rPr>
        <w:t>XML\COMMONREQ</w:t>
      </w:r>
    </w:p>
    <w:p w14:paraId="56A7C680" w14:textId="77777777" w:rsidR="00BE7E65" w:rsidRDefault="00770E44" w:rsidP="00E31608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7D770FBC" w14:textId="77777777" w:rsidR="00BE7E65" w:rsidRDefault="00BE7E65" w:rsidP="00BE7E65">
      <w:pPr>
        <w:pStyle w:val="Nadpis5"/>
      </w:pPr>
      <w:r>
        <w:t>Příklad zprávy formátu COMMONREQ</w:t>
      </w:r>
    </w:p>
    <w:p w14:paraId="5BA3AD6F" w14:textId="77777777" w:rsid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31416B32" w14:textId="77777777" w:rsidR="00BE7E65" w:rsidRP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5BA17E9" w14:textId="77777777" w:rsidR="00CA78E4" w:rsidRDefault="00581887" w:rsidP="00E31608">
      <w:pPr>
        <w:rPr>
          <w:color w:val="0000FF"/>
          <w:sz w:val="24"/>
          <w:lang w:eastAsia="cs-CZ"/>
        </w:rPr>
      </w:pPr>
      <w:r>
        <w:rPr>
          <w:color w:val="0000FF"/>
          <w:sz w:val="24"/>
          <w:lang w:eastAsia="cs-CZ"/>
        </w:rPr>
        <w:br w:type="page"/>
      </w:r>
    </w:p>
    <w:p w14:paraId="3F3408B5" w14:textId="77777777" w:rsidR="004C4551" w:rsidRDefault="004C4551" w:rsidP="004C4551">
      <w:pPr>
        <w:pStyle w:val="Nadpis2"/>
      </w:pPr>
      <w:bookmarkStart w:id="218" w:name="_Toc457467691"/>
      <w:r>
        <w:lastRenderedPageBreak/>
        <w:t>COMMONMARKETREQ</w:t>
      </w:r>
      <w:bookmarkEnd w:id="218"/>
    </w:p>
    <w:p w14:paraId="4A3ED109" w14:textId="77777777" w:rsidR="004C4551" w:rsidRDefault="004C4551" w:rsidP="004C4551"/>
    <w:p w14:paraId="66E61278" w14:textId="77777777" w:rsidR="004C4551" w:rsidRDefault="004C4551" w:rsidP="004C4551">
      <w:pPr>
        <w:pStyle w:val="Nadpis5"/>
      </w:pPr>
      <w:r>
        <w:t>Účel</w:t>
      </w:r>
    </w:p>
    <w:p w14:paraId="235F7B62" w14:textId="77777777" w:rsidR="004C4551" w:rsidRDefault="004C4551" w:rsidP="004C4551"/>
    <w:p w14:paraId="210D26C2" w14:textId="77777777" w:rsidR="004C4551" w:rsidRDefault="004C4551" w:rsidP="004C4551">
      <w:r>
        <w:t>Zpráva XML ve formátu COMMONMARKETREQ slouží k vyžádání dat asynchroně zpracovávaných zpráv, pro kontrolu spojení s CDS a pro zaslání požadavku na předání neodeslaných zpráv pro službu MarketService (KT trhy). Při komunikaci s centrem datových služeb CDS je možné tento formát využít v případech, uvedených v následující tabulce.</w:t>
      </w:r>
    </w:p>
    <w:p w14:paraId="1094B73F" w14:textId="77777777" w:rsidR="004C4551" w:rsidRDefault="004C4551" w:rsidP="004C455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C4551" w:rsidRPr="007F474B" w14:paraId="37A2A313" w14:textId="77777777" w:rsidTr="002D1CE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446AC67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50ADF5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02E4EDF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B9483B2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8D36D5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7D43E6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C4551" w:rsidRPr="007F474B" w14:paraId="37A7E1E4" w14:textId="77777777" w:rsidTr="002D1CEC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6E58B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0F6F1" w14:textId="77777777" w:rsidR="004C4551" w:rsidRDefault="004C4551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FE2F54" w14:textId="77777777" w:rsidR="004C4551" w:rsidRDefault="004C4551" w:rsidP="002D1CEC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A70B2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24BEF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7DF8D" w14:textId="77777777" w:rsidR="004C4551" w:rsidRDefault="004C4551" w:rsidP="004C455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</w:tr>
      <w:tr w:rsidR="004C4551" w:rsidRPr="007F474B" w14:paraId="095F6387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AE1C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D1508B" w14:textId="77777777" w:rsidR="004C4551" w:rsidRPr="007F474B" w:rsidRDefault="004C4551" w:rsidP="002D1CEC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  <w:r>
              <w:rPr>
                <w:sz w:val="20"/>
                <w:szCs w:val="20"/>
                <w:lang w:eastAsia="cs-CZ"/>
              </w:rPr>
              <w:t xml:space="preserve"> -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BE5A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76D705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3A512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07D9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</w:tbl>
    <w:p w14:paraId="2B79D8B5" w14:textId="77777777" w:rsidR="004C4551" w:rsidRDefault="004C4551" w:rsidP="004C4551"/>
    <w:p w14:paraId="34E17523" w14:textId="77777777" w:rsidR="004C4551" w:rsidRPr="006A4006" w:rsidRDefault="004C4551" w:rsidP="004C4551">
      <w:pPr>
        <w:rPr>
          <w:rFonts w:ascii="Arial" w:hAnsi="Arial" w:cs="Arial"/>
          <w:color w:val="808080"/>
          <w:sz w:val="20"/>
        </w:rPr>
      </w:pPr>
    </w:p>
    <w:p w14:paraId="48578E8A" w14:textId="77777777" w:rsidR="004C4551" w:rsidRDefault="004C4551" w:rsidP="004C4551">
      <w:pPr>
        <w:rPr>
          <w:color w:val="0000FF"/>
          <w:sz w:val="24"/>
          <w:lang w:eastAsia="cs-CZ"/>
        </w:rPr>
      </w:pPr>
    </w:p>
    <w:p w14:paraId="62042144" w14:textId="77777777" w:rsidR="004C4551" w:rsidRDefault="004C4551" w:rsidP="004C4551">
      <w:r>
        <w:t>Kompletní soubor COMMONMARKETREQ ve formátu .xsd je uložen zde:</w:t>
      </w:r>
    </w:p>
    <w:p w14:paraId="537D2570" w14:textId="4F9F78FC" w:rsidR="004C4551" w:rsidRPr="00770E44" w:rsidRDefault="00770E44" w:rsidP="004C4551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5B6E6F">
        <w:rPr>
          <w:sz w:val="24"/>
          <w:lang w:eastAsia="cs-CZ"/>
        </w:rPr>
        <w:instrText>HYPERLINK "XML/COMMONMARKETREQ"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4C4551" w:rsidRPr="00770E44">
        <w:rPr>
          <w:rStyle w:val="Hypertextovodkaz"/>
          <w:sz w:val="24"/>
          <w:lang w:eastAsia="cs-CZ"/>
        </w:rPr>
        <w:t>XML\COMMONMARKETREQ</w:t>
      </w:r>
    </w:p>
    <w:p w14:paraId="03121D92" w14:textId="77777777" w:rsidR="004C4551" w:rsidRDefault="00770E44" w:rsidP="004C4551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69052262" w14:textId="77777777" w:rsidR="004C4551" w:rsidRDefault="004C4551" w:rsidP="004C4551">
      <w:pPr>
        <w:pStyle w:val="Nadpis5"/>
      </w:pPr>
      <w:r>
        <w:t>Příklad zprávy formátu COMMONMARKETREQ</w:t>
      </w:r>
    </w:p>
    <w:p w14:paraId="0504FA3A" w14:textId="77777777" w:rsidR="004C4551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2B00276A" w14:textId="77777777" w:rsidR="004C4551" w:rsidRPr="00BE7E65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FF4C4A8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2C292EE2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42F86360" w14:textId="77777777" w:rsidR="009958F0" w:rsidRDefault="009958F0" w:rsidP="009958F0">
      <w:pPr>
        <w:pStyle w:val="Nadpis2"/>
      </w:pPr>
      <w:bookmarkStart w:id="219" w:name="_Toc457467692"/>
      <w:r>
        <w:t>ISOTEDATA</w:t>
      </w:r>
      <w:bookmarkEnd w:id="219"/>
    </w:p>
    <w:p w14:paraId="4E093A75" w14:textId="77777777" w:rsidR="009958F0" w:rsidRDefault="009958F0" w:rsidP="009958F0"/>
    <w:p w14:paraId="53147983" w14:textId="77777777" w:rsidR="009958F0" w:rsidRDefault="009958F0" w:rsidP="009958F0">
      <w:pPr>
        <w:pStyle w:val="Nadpis5"/>
      </w:pPr>
      <w:r>
        <w:t>Účel</w:t>
      </w:r>
    </w:p>
    <w:p w14:paraId="53867CB7" w14:textId="77777777" w:rsidR="009958F0" w:rsidRDefault="009958F0" w:rsidP="009958F0"/>
    <w:p w14:paraId="696B686C" w14:textId="783518CE" w:rsidR="009958F0" w:rsidRDefault="009958F0" w:rsidP="009958F0">
      <w:r>
        <w:t xml:space="preserve">Zpráva XML ve formátu ISOTEDATA slouží k výměně dat týkajících se transakcí IS OTE (DT, </w:t>
      </w:r>
      <w:r w:rsidR="003740F1">
        <w:t>IDA, Zúčtování</w:t>
      </w:r>
      <w:r>
        <w:t>) mezi účastníkem trhu (SZ) a CS OTE. Při komunikaci s využitím CDS-WAS je možné tento formát využít v případech, uvedených v následující tabulce.</w:t>
      </w:r>
    </w:p>
    <w:p w14:paraId="5891DF4F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6E313F97" w14:textId="77777777" w:rsidTr="00516BEF">
        <w:trPr>
          <w:cantSplit/>
          <w:trHeight w:val="630"/>
          <w:tblHeader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30BF00" w14:textId="77777777" w:rsidR="009958F0" w:rsidRPr="007F474B" w:rsidRDefault="009958F0" w:rsidP="00DC6F7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C530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5A9AF9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C15C3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FA89B6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81D0B9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2285E1D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E5098A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AB9872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438CA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035C0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EE26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411750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6EDC0576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AF305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DF319C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7EEEA3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195C03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FB4E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BF8B24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49A96FE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6AEFB" w14:textId="401B371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13D5C9" w14:textId="3E4A7C80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Zadání / Nahrazení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D4A93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22B8F9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91F24E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D7F39B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3740F1" w:rsidRPr="007F474B" w14:paraId="09F3678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2AA80A" w14:textId="4AA44FA5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7D4359" w14:textId="2895D776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A49E" w14:textId="0B53361C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F121D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FABB98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F93F0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021AEC9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CA7E80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3A714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0D750B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500B7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D5110D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FBEF5F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7D1EE235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F28DC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6FFD7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01AA1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E6AC57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06E4EBC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F7DEE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0E05A43F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E8898" w14:textId="3A71736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8B011F" w14:textId="2C6DFEF5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B6A3D5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B7E43E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BC026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B50820" w14:textId="1518AB04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3740F1" w:rsidRPr="007F474B" w14:paraId="1F3E99F3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7AB8AA" w14:textId="1A2823EA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B18F1" w14:textId="5B7D2C18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C89E74" w14:textId="57A4227D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73BE3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A559B19" w14:textId="512535DC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2BFAB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4FF0F4F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907C9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0C7FAA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8A67D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E56BB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12238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EEA5CA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797F8717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0B0835" w14:textId="181B9D8E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46CD05" w14:textId="0F40FE72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404B8" w14:textId="5F749E42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A5E0C1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AC4B1F" w14:textId="2236F49B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FCA933D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F04DBE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60E328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F7688C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7295CE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E9DC9A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0AE7A" w14:textId="47092554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F2507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4B75909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746F54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DFB784" w14:textId="7088A4FE" w:rsidR="00181629" w:rsidRPr="00651B4B" w:rsidRDefault="006F49E2" w:rsidP="009958F0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90202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EC399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12A457" w14:textId="5179750A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77CB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1EA66AC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E2132" w14:textId="4E99C639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5CC6DF5" w14:textId="41B00424" w:rsidR="003740F1" w:rsidRPr="00651B4B" w:rsidRDefault="006F49E2" w:rsidP="007753E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A30DF9" w14:textId="67B22DEB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</w:t>
            </w:r>
            <w:r w:rsidR="001E2274"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5BC540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AB0025" w14:textId="533D7DE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1416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38BDE8F8" w14:textId="77777777" w:rsidTr="00516BEF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F73BA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678F06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Požadavek na data</w:t>
            </w:r>
            <w:r w:rsidRPr="00651B4B">
              <w:rPr>
                <w:sz w:val="20"/>
                <w:szCs w:val="20"/>
                <w:lang w:eastAsia="cs-CZ"/>
              </w:rPr>
              <w:t xml:space="preserve">  -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E6949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2DF8CF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30DD31" w14:textId="757B3FAC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A2705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A160B6B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9F40B1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81B4E5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592ED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E270DB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D104479" w14:textId="0F5DEB09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1F914E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688CDBBE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C0D68B" w14:textId="77777777" w:rsidR="00181629" w:rsidRPr="000371EB" w:rsidRDefault="00181629" w:rsidP="000371E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371EB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3880F" w14:textId="77777777" w:rsidR="00181629" w:rsidRPr="000371EB" w:rsidRDefault="00181629" w:rsidP="000371EB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 w:rsidRPr="000371EB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B78110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DF25F1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8BF744E" w14:textId="4BAA3BDA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DDA197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06335" w:rsidRPr="007F474B" w14:paraId="645F82AE" w14:textId="77777777" w:rsidTr="00706335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9219D" w14:textId="64E09BCA" w:rsidR="00706335" w:rsidRPr="000371E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B3B1C" w14:textId="50439E2C" w:rsidR="00706335" w:rsidRPr="000371E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7680D" w14:textId="35DC8E93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6FB47B" w14:textId="70A5125A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6BB2F8" w14:textId="07BE09AC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BD973A" w14:textId="2085D272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4B37E8C7" w14:textId="77777777" w:rsidR="009958F0" w:rsidRDefault="009958F0" w:rsidP="009958F0"/>
    <w:p w14:paraId="3BB00C47" w14:textId="77777777" w:rsidR="00F76048" w:rsidRDefault="00F76048" w:rsidP="00F76048">
      <w:pPr>
        <w:widowControl w:val="0"/>
        <w:autoSpaceDE w:val="0"/>
        <w:autoSpaceDN w:val="0"/>
        <w:adjustRightInd w:val="0"/>
        <w:spacing w:after="0"/>
      </w:pPr>
    </w:p>
    <w:p w14:paraId="6BD3D582" w14:textId="77777777" w:rsidR="005E1222" w:rsidRDefault="005E1222" w:rsidP="00F76048">
      <w:pPr>
        <w:widowControl w:val="0"/>
        <w:autoSpaceDE w:val="0"/>
        <w:autoSpaceDN w:val="0"/>
        <w:adjustRightInd w:val="0"/>
        <w:spacing w:after="0"/>
      </w:pPr>
    </w:p>
    <w:p w14:paraId="38B2D4A3" w14:textId="77777777" w:rsidR="009958F0" w:rsidRDefault="009958F0" w:rsidP="009958F0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3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ISOTEDATA</w:t>
      </w:r>
      <w:r w:rsidRPr="00335C3A">
        <w:rPr>
          <w:b w:val="0"/>
          <w:bCs w:val="0"/>
          <w:i/>
          <w:iCs/>
        </w:rPr>
        <w:t>/Trade/ProfileData</w:t>
      </w:r>
      <w:r w:rsidRPr="00335C3A">
        <w:rPr>
          <w:b w:val="0"/>
          <w:bCs w:val="0"/>
        </w:rPr>
        <w:t xml:space="preserve"> </w:t>
      </w:r>
      <w:r>
        <w:rPr>
          <w:b w:val="0"/>
          <w:bCs w:val="0"/>
          <w:i/>
          <w:iCs/>
        </w:rPr>
        <w:t>@profile-role</w:t>
      </w:r>
      <w:r>
        <w:rPr>
          <w:b w:val="0"/>
          <w:bCs w:val="0"/>
        </w:rPr>
        <w:t>)</w:t>
      </w:r>
    </w:p>
    <w:tbl>
      <w:tblPr>
        <w:tblW w:w="0" w:type="auto"/>
        <w:tblInd w:w="55" w:type="dxa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433"/>
        <w:gridCol w:w="6936"/>
        <w:gridCol w:w="1302"/>
      </w:tblGrid>
      <w:tr w:rsidR="00187365" w14:paraId="47BF5854" w14:textId="77777777" w:rsidTr="00187365">
        <w:trPr>
          <w:trHeight w:val="525"/>
        </w:trPr>
        <w:tc>
          <w:tcPr>
            <w:tcW w:w="1433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vAlign w:val="bottom"/>
          </w:tcPr>
          <w:p w14:paraId="3F944728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Role v externím rozhraní</w:t>
            </w:r>
          </w:p>
        </w:tc>
        <w:tc>
          <w:tcPr>
            <w:tcW w:w="7087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vAlign w:val="bottom"/>
          </w:tcPr>
          <w:p w14:paraId="367AB07C" w14:textId="77777777" w:rsidR="00187365" w:rsidRDefault="00187365" w:rsidP="00DB5337">
            <w:pPr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 xml:space="preserve">  Popis</w:t>
            </w:r>
          </w:p>
        </w:tc>
        <w:tc>
          <w:tcPr>
            <w:tcW w:w="1311" w:type="dxa"/>
            <w:tcBorders>
              <w:top w:val="single" w:sz="8" w:space="0" w:color="auto"/>
              <w:left w:val="nil"/>
              <w:bottom w:val="single" w:sz="8" w:space="0" w:color="auto"/>
              <w:right w:val="single" w:sz="8" w:space="0" w:color="auto"/>
            </w:tcBorders>
            <w:vAlign w:val="bottom"/>
          </w:tcPr>
          <w:p w14:paraId="1BD14E8E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Msg_code</w:t>
            </w:r>
          </w:p>
        </w:tc>
      </w:tr>
      <w:tr w:rsidR="00187365" w14:paraId="5A1487A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C77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BC01-25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8221D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–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58B496" w14:textId="355376D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1E2274">
              <w:rPr>
                <w:sz w:val="20"/>
                <w:lang w:eastAsia="cs-CZ"/>
              </w:rPr>
              <w:t>, 814, 816</w:t>
            </w:r>
            <w:r w:rsidR="003A0948">
              <w:rPr>
                <w:sz w:val="20"/>
                <w:lang w:eastAsia="cs-CZ"/>
              </w:rPr>
              <w:t>, 826, 836</w:t>
            </w:r>
          </w:p>
        </w:tc>
      </w:tr>
      <w:tr w:rsidR="00187365" w14:paraId="5A26293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A3FA9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BP01-25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D22BAF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-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E29976" w14:textId="66B59C23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3A0948">
              <w:rPr>
                <w:sz w:val="20"/>
                <w:lang w:eastAsia="cs-CZ"/>
              </w:rPr>
              <w:t>, 814, 816, 826, 836</w:t>
            </w:r>
          </w:p>
        </w:tc>
      </w:tr>
      <w:tr w:rsidR="00187365" w14:paraId="1547F1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926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BS01-25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B173426" w14:textId="77777777" w:rsidR="00187365" w:rsidRDefault="00187365" w:rsidP="00DB5337">
            <w:pPr>
              <w:rPr>
                <w:sz w:val="20"/>
                <w:lang w:eastAsia="cs-CZ"/>
              </w:rPr>
            </w:pPr>
            <w:r w:rsidRPr="00B76BA3">
              <w:rPr>
                <w:sz w:val="20"/>
                <w:lang w:eastAsia="cs-CZ"/>
              </w:rPr>
              <w:t>Identifikace segmentu nabídky (segment 1 až 25) – sesouhlasené množství (MWh)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438775C" w14:textId="11F4965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833</w:t>
            </w:r>
            <w:r w:rsidR="003A0948">
              <w:rPr>
                <w:sz w:val="20"/>
                <w:lang w:eastAsia="cs-CZ"/>
              </w:rPr>
              <w:t>, 836</w:t>
            </w:r>
          </w:p>
        </w:tc>
      </w:tr>
      <w:tr w:rsidR="00187365" w14:paraId="59D595F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5DF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B53CB8" w14:textId="0C48DDD6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Poplatek IDA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E72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14ED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E8472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bookmarkStart w:id="220" w:name="_Hlk304881802"/>
            <w:r>
              <w:rPr>
                <w:sz w:val="20"/>
                <w:lang w:eastAsia="cs-CZ"/>
              </w:rPr>
              <w:lastRenderedPageBreak/>
              <w:t>SC02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FDA19D" w14:textId="046A49A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kladná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2E0223" w14:textId="016C62CE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F4683A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934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9A7CE1" w14:textId="172CCC34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AB57B43" w14:textId="0377DB12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bookmarkEnd w:id="220"/>
      <w:tr w:rsidR="00187365" w14:paraId="3F7C543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5BE4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A6B67C4" w14:textId="2A286DCB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DT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789F19" w14:textId="6C08DCC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6A0A75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B72B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155A6F" w14:textId="4662020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záporné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B22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47B3EA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1732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EA7262" w14:textId="067BFC1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kladné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E32F8A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29C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011F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5D32FF" w14:textId="24849D16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– záporná energie (odběr)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7A68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5E00B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D08F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4DB72F" w14:textId="626AC22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- kladná energie (dodávka) za kladné/nulové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795C8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3BD60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260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ED20B" w14:textId="3363D327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VDT -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7FCE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84B7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7E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49AFD8" w14:textId="430ECBD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bCs/>
                <w:sz w:val="20"/>
                <w:lang w:eastAsia="cs-CZ"/>
              </w:rPr>
              <w:t>Systémová odchylka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EBC2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1CEB4E8F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0A3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5CB368" w14:textId="70C45F57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RE+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B702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37DD1040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1801F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0CD345" w14:textId="4067475E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RE-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1C5C7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3ED7B5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1BED8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73611B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D610A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0DC0A3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4A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6D6E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4EA2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77DE5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3F9A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278A28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záporná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0EBF76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3EA2BC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4B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3DAF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B3D47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E11905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D4B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70E1C3" w14:textId="3BAACBCB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F91F93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95AF2D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A19D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1F1417" w14:textId="205EF19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52AA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5AF1E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2A01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8642323" w14:textId="08295D98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A4E9E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F7C62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AF2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8480BF" w14:textId="364734F4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04C058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FA7245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DCE3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FCAF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Minus - Vypořádání TDD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EB15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FE73F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2A983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1F4C8E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Plus - Vypořádání TDD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EC8A8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53C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B396A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A69EC5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dodávka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259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1217A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7ED4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75EB92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odběr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DB1DC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E7BD8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237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9FCF89" w14:textId="1BA6098F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záporná energie - odběr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E9B59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528EF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5E471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DB45C1" w14:textId="6D0B8372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kladná energie - dodávka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0FE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392EBD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7DD26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BFE5864" w14:textId="6DBE90AF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nákup - zúčtování VDT s plynem - záporná energie záporné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91E88B" w14:textId="42C18355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363D3F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EA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BD8BB5" w14:textId="4CBFF7C1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prodej - zúčtování VDT s plynem - kladná energie kladné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BA55EE5" w14:textId="7E9DB7A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86894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D893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0A7E104" w14:textId="7544E92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Fee - poplatek za VDT s plynem -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705B39" w14:textId="60940B1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11AFC1C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F19F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87F0C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2D44A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A28FDB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A942C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E73F6E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1D3EC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9350C9E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C288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1C77F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bCs/>
                <w:sz w:val="20"/>
                <w:lang w:eastAsia="cs-CZ"/>
              </w:rPr>
              <w:t>Statistická data zúčtování odchylek</w:t>
            </w:r>
            <w:r>
              <w:rPr>
                <w:b/>
                <w:bCs/>
                <w:sz w:val="20"/>
                <w:lang w:eastAsia="cs-CZ"/>
              </w:rPr>
              <w:t xml:space="preserve"> </w:t>
            </w:r>
            <w:r>
              <w:rPr>
                <w:sz w:val="20"/>
                <w:lang w:eastAsia="cs-CZ"/>
              </w:rPr>
              <w:t>– Zaokrouhlení odchylek (energie)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73361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069BE1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1EC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D5A3C26" w14:textId="55B2AA5F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záporné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9C25CA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25C4A2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EA4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F6AB56" w14:textId="56BB32FA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kladné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17FD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CDBE6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5D7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826D7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Minus - Zúčtování VDT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AF299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E3C92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77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FFB64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Plus - Zúčtování VDT - kladná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00A8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C93D7D" w14:paraId="6C54381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AA2DF" w14:textId="2BC13D55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470620" w14:textId="13C1619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nákupu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C2CD8C" w14:textId="46E8FAF5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B1F9D6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E82C37" w14:textId="722A9782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F51CF6" w14:textId="59B2821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prodeje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A64E12F" w14:textId="69395BE6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4E9FAA0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6FE61" w14:textId="4E7C896E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39A4A8" w14:textId="4AD25B51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nákupu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6E9D92" w14:textId="4255CB4E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F29F39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708229" w14:textId="2A5F161F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3E3D75" w14:textId="45D2095D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prodeje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C86DD2" w14:textId="073F49B7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187365" w14:paraId="55A641E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62B1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0116D6" w14:textId="45EAE048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D5C9A9" w14:textId="2929DF2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3, 9</w:t>
            </w:r>
            <w:r w:rsidR="008E4706">
              <w:rPr>
                <w:sz w:val="20"/>
                <w:lang w:eastAsia="cs-CZ"/>
              </w:rPr>
              <w:t>6</w:t>
            </w:r>
            <w:r>
              <w:rPr>
                <w:sz w:val="20"/>
                <w:lang w:eastAsia="cs-CZ"/>
              </w:rPr>
              <w:t>3</w:t>
            </w:r>
          </w:p>
        </w:tc>
      </w:tr>
      <w:tr w:rsidR="00187365" w14:paraId="5A0949E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3ABE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A8BD21" w14:textId="300C3236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6C9126" w14:textId="43C47A4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</w:t>
            </w:r>
            <w:r w:rsidR="008E4706">
              <w:rPr>
                <w:sz w:val="20"/>
                <w:lang w:eastAsia="cs-CZ"/>
              </w:rPr>
              <w:t>, 9</w:t>
            </w:r>
            <w:r>
              <w:rPr>
                <w:sz w:val="20"/>
                <w:lang w:eastAsia="cs-CZ"/>
              </w:rPr>
              <w:t>6</w:t>
            </w:r>
            <w:r w:rsidR="008E4706">
              <w:rPr>
                <w:sz w:val="20"/>
                <w:lang w:eastAsia="cs-CZ"/>
              </w:rPr>
              <w:t>3</w:t>
            </w:r>
          </w:p>
        </w:tc>
      </w:tr>
      <w:tr w:rsidR="00187365" w14:paraId="2B476F4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6405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41FA46" w14:textId="5EEF1323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F2B4D76" w14:textId="14BE1789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78F1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4AE3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31D43E2" w14:textId="5B9992DF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C21A54" w14:textId="2DA46661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426372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DAF45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DCD705" w14:textId="16F86A4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záporná energie (odběr) za kladné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31A8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71E495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E120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782D9" w14:textId="0AC22B7C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kladná energie (dodávka)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53778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910619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01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7AABB6" w14:textId="1178FB11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057031">
              <w:rPr>
                <w:sz w:val="20"/>
                <w:szCs w:val="20"/>
                <w:lang w:eastAsia="cs-CZ"/>
              </w:rPr>
              <w:t>IDA -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1A46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0EDF9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DA3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ED62BC" w14:textId="03529774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A13411">
              <w:rPr>
                <w:color w:val="000000"/>
                <w:sz w:val="20"/>
                <w:szCs w:val="20"/>
              </w:rPr>
              <w:t>IDA -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7F1A9E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84DEC8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A562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083F6E" w14:textId="28CB614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kladné/nulové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76455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390B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7892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9BD178" w14:textId="5BA72530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RE- z aktivace PpS při záporné ceně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BFA7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1832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F7E1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E3E762" w14:textId="4318CB5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záporné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3305D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AB3158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23DF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4F3BF8" w14:textId="5ECB24E2" w:rsidR="00187365" w:rsidRDefault="007D3F58" w:rsidP="00DB5337">
            <w:pPr>
              <w:rPr>
                <w:sz w:val="20"/>
                <w:lang w:eastAsia="cs-CZ"/>
              </w:rPr>
            </w:pPr>
            <w:bookmarkStart w:id="221" w:name="_Hlk126066455"/>
            <w:r w:rsidRPr="00876580">
              <w:rPr>
                <w:rFonts w:ascii="Arial" w:hAnsi="Arial" w:cs="Arial"/>
                <w:color w:val="000000"/>
                <w:sz w:val="16"/>
                <w:szCs w:val="16"/>
              </w:rPr>
              <w:t>Množství RE- z aktivace PpS při kladné/nulové ceně RE-</w:t>
            </w:r>
            <w:bookmarkEnd w:id="221"/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BC3E6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E3A589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DD3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BB11DF4" w14:textId="6186FE4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kladné/nulové ceně RE+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D6C46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0E790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64C41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C455AA" w14:textId="08F8A24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záporné ceně RE-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173F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844EE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A45E4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0E7DE" w14:textId="398E93F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záporné ceně RE+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8BD3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4A311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8F628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C399C0" w14:textId="62CB3FB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kladné/nulové ceně RE-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EE4A3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D9510C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D5D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85C526" w14:textId="2A576E3A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IDA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FE92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2CD4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54AAE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2DA608" w14:textId="30C05AF9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DT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473E47" w14:textId="5E6EDCD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5EB62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D5A1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D2C47" w14:textId="302485C8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zápornou odchylku 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B88D6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50887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3DA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06E14C" w14:textId="042D1A8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kladnou odchylku 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FDE3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8AC64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AB1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C57966" w14:textId="515EA05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EED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494E46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E5BD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B32987" w14:textId="36398BB6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- částka za kladnou energii (dodávka) za kladné/nulové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4CD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BBBBB6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B2E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F5018D" w14:textId="58B18CB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VDT - záporná částka za celkovou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4951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0E306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10737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E2BA143" w14:textId="34539D1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na RE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D63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3EA58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6493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7F31CB" w14:textId="22E938A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RE+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A6111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2B817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5B9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59C8479" w14:textId="5F6B268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RE-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9301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5AB5F7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108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5C76F" w14:textId="1564822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Marginální ceny DT / </w:t>
            </w:r>
            <w:r w:rsidR="007D3F58">
              <w:rPr>
                <w:sz w:val="20"/>
                <w:lang w:eastAsia="cs-CZ"/>
              </w:rPr>
              <w:t xml:space="preserve">IDA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09470" w14:textId="4BE14810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946, </w:t>
            </w:r>
            <w:r w:rsidR="003A0948">
              <w:rPr>
                <w:sz w:val="20"/>
                <w:lang w:eastAsia="cs-CZ"/>
              </w:rPr>
              <w:t>949</w:t>
            </w:r>
          </w:p>
        </w:tc>
      </w:tr>
      <w:tr w:rsidR="00187365" w14:paraId="5BB6982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7AF25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9AFA26F" w14:textId="1C96755E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1F76A5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09DDFB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77A7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2100F7" w14:textId="53214BAC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kladnou energii (dodávku) za kladné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2EDB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EA581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C6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AA920B" w14:textId="68FA0485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Vypořádání TDD - záporná částka za zápornou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18E1B" w14:textId="5A8C4EF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2F2A9DC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457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SP28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B3F856" w14:textId="3F3B22D6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Vypořádání TDD - kladná částka za kladnou energii 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4AE472" w14:textId="5AB44B4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0548394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F426F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870695" w14:textId="00DC7A91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kladnou energii (dodávku)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142E7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1A1C7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C9D27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9BD883" w14:textId="2556B06B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zápornou energii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CE01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F3137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C76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4A3F20" w14:textId="597EA9D4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(odběr) – částka za zápornou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64AC35" w14:textId="15AEA82C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315396A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7FDB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074EA4" w14:textId="7D682338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(dodávka) - částka za kladnou energii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F60E3F0" w14:textId="7D5AF97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48AE07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487F6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84D9CB1" w14:textId="262091B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Poplatek VDT s plynem - záporná částka za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810433" w14:textId="4A83B4EF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01144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F826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FAB7C1" w14:textId="474B1F92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Zúčtovací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68368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0E4F2E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7431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A1942F" w14:textId="24D465E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Cena protiodchylky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E91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7B1F07F" w14:textId="77777777" w:rsidTr="00187365">
        <w:trPr>
          <w:trHeight w:val="28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07213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929685" w14:textId="445D65FA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zápornou odchylku 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A54E1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E70BB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6402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C80FE0" w14:textId="4E1E1225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kladnou odchylku 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5DA9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B00867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E3C64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3B80F0" w14:textId="72AAE59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– částka za zápornou energii (odběr) za kladné/nulové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CE78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7104E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444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273E5E" w14:textId="21379F83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- částka za kladnou energii (dodávka)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A9090D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57031" w:rsidDel="000233B8" w14:paraId="768FB4B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E1576C" w14:textId="39FD66FE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E3B754" w14:textId="2B3353D5" w:rsidR="00057031" w:rsidDel="000233B8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IDA – částka za zápornou energii -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FCFD57" w14:textId="03151A94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91858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E94E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810F7F" w14:textId="3BB43F42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zápornou energii -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C7319" w14:textId="0CEBA910" w:rsidR="00187365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54CEF7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D826D0" w14:textId="431C8DEB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55EED4" w14:textId="04709549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7F8C2" w14:textId="11C7BCED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6927D77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CF9D2A" w14:textId="5100E0F5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ECD4567" w14:textId="3CC1DDC3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EC3E89" w14:textId="4523E3E7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1F48D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81F3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A22600" w14:textId="65C1F697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zápornou energii (odběr) za kladné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987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6B3C3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A32C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9B9D714" w14:textId="5D1DFCA9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kladnou energii (dodávku)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7CE0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FF267D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537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5276F7" w14:textId="4066864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AADD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FFA07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6CB6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35BA2E" w14:textId="262AEB4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34647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39718E" w:rsidDel="0039718E" w14:paraId="69EDF8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1A02C2" w14:textId="4F729313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E8B5E7" w14:textId="34E1A614" w:rsidR="0039718E" w:rsidDel="0039718E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972833" w14:textId="4681E5EE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55261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9451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3BE1CA" w14:textId="57D8D4B8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poskytování skutečných hodnot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851CDD6" w14:textId="3465848A" w:rsidR="00187365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29EA83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81F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91E9C8" w14:textId="359A78F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přístup k CDS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C28162" w14:textId="021FD64E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CCAF9A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CBC4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0E396" w14:textId="1A6D2CC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elektřinou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07D6DE" w14:textId="695AA75A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776482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D7A6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25DB91" w14:textId="55D3243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Přebytek zúčtování odchylek a regulační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64F0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E5BD68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BDB8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E1F3E8" w14:textId="20219A9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elektřina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56DC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54B9E8F" w14:textId="77777777" w:rsidTr="00187365">
        <w:trPr>
          <w:trHeight w:val="368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297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C06629" w14:textId="443369D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plyn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1C2F3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78E3571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41BFA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462DF9F" w14:textId="3F54762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kladné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29A6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D271FF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916B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9DC5644" w14:textId="36E859DF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záporné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E62BB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B8292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1E11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25A041" w14:textId="1784B754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E8190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94CC58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43125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23F669" w14:textId="679E4323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B113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B9B72B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221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0B654C" w14:textId="035C84DD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D39C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9A97A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D28B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5EEBB4" w14:textId="54016BD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B8508A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420C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BFAF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374E18" w14:textId="5591EFB7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BB8D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411FC30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F03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BD37FF" w14:textId="3262623C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A18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DC05A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88F31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E20773" w14:textId="4D3A05A5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záporná energie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44C82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9C7854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6A95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E5A3A3" w14:textId="420F99B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C384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F4782D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FAC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8E63CB" w14:textId="59A8237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69723D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6483E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735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937B1" w14:textId="58F5A34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D9A5F5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2D165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20FD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81B1E" w14:textId="0C8E89B3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kladné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F5363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9BDB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C01E2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522193" w14:textId="534555E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záporné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DEE8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8FBD6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3C42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81927" w14:textId="2B47094E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EE9CDF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C70F82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0BF4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96D17F" w14:textId="75398D4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EFD2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DCF8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CE5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F38F06C" w14:textId="5D9DDE8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6C17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E6AF8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4263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7B6726" w14:textId="0C6EB09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30DB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C782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BA86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CD7C2E" w14:textId="5EFD06A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21C8A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083D7C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9575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D78349" w14:textId="7E97462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D45E9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39FB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EC9C2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2F6AE5" w14:textId="0C6C65E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24AE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D2D0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84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238FCD" w14:textId="358CEBF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6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62CF9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A41A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8F491D" w14:textId="465AED78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1F4A4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3C3682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3D2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6A1E30" w14:textId="031F921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500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24FA00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7FAA2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B0BD3E" w14:textId="6D336659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plyn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58CA2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 GSF</w:t>
            </w:r>
          </w:p>
        </w:tc>
      </w:tr>
      <w:tr w:rsidR="00187365" w14:paraId="24FAD6C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BAAA9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2F6DD9" w14:textId="67EA4BC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plyn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95F5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02CD3D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E69F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4AC49" w14:textId="226B2F2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elektřina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5227C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2CB1F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AF3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FA686B" w14:textId="33FA7C7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elektřina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B84700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EADD9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732A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9140CB" w14:textId="299F11B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96FAA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77682C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48FB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49F1E8" w14:textId="7F07248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CD236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7F650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8483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9F7E9F" w14:textId="48BD938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C952E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72EF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52AA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XC70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FD88B" w14:textId="50369AA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431F5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19FB4C5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0AC91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99086D" w14:textId="4AB5F43D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E4F797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7D5024A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BD85A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397EA7B" w14:textId="40E3DE7B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0B5F35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A24E72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9B27E9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56D842" w14:textId="6ACE58E4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3B321CF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8307B7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3AA2B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63EA8C" w14:textId="09351878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129B5CD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73BA0EA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6145CB" w14:textId="7B54A76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BF7CF3" w14:textId="46F1F626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2947F3" w14:textId="52C3D19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1DE0BA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9A6AA7" w14:textId="39620DC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CFA746A" w14:textId="2F89BDAD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E7FD" w14:textId="20AAC7E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5BBF7EF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4E7966" w14:textId="0751D31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59410DB" w14:textId="463134B0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záporná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C574A06" w14:textId="123B7B0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219C4E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03667B" w14:textId="1B7719E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XC78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B7F4165" w14:textId="5101E00F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FC88D1" w14:textId="7BD46905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7DE1445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5F7E08" w14:textId="0B10DE99" w:rsidR="00E1786B" w:rsidRP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72D526" w14:textId="072D0D69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67B6EC" w14:textId="07FC3278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F4E436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30E3C" w14:textId="2E5B23F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75CDB7" w14:textId="675086D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61CEFA" w14:textId="38C83992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3F68509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D32AEE" w14:textId="630B2ED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2D67D" w14:textId="00433DF5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D8B2DC9" w14:textId="598EB8C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24FF3B0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9283A" w14:textId="14817F5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492A0F" w14:textId="0515AD4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CDF7E5A" w14:textId="00FA09C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546395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36344" w14:textId="4A93BA5D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C409EE" w14:textId="3914D5A4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BDF4C3" w14:textId="23CDA76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4602154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8F9D9" w14:textId="4CEA940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A5FC5B" w14:textId="4F2FABFA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CF1916" w14:textId="761D1954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7D5257D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58D47" w14:textId="39915771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BD9948A" w14:textId="5A99DE9C" w:rsidR="006E172C" w:rsidRPr="00E1786B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524515E" w14:textId="4456B1E6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33D652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41B2A" w14:textId="313F415C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B302B5" w14:textId="3A9B3025" w:rsidR="006E172C" w:rsidRPr="006E172C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7BBB89" w14:textId="29BACE19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5D390D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5A679" w14:textId="5FBB756C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90217D" w14:textId="693AFCC4" w:rsidR="00813964" w:rsidRPr="006E172C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5616E5C" w14:textId="5EF1B52B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40A1A84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B23C2" w14:textId="6E829949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79F59" w14:textId="1473CDA5" w:rsidR="00813964" w:rsidRPr="00813964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E58D2F4" w14:textId="05154E6A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B7C61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7E522B" w14:textId="131FEE2C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22F3BD" w14:textId="730719CE" w:rsidR="00813964" w:rsidRPr="00813964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ED9BBD" w14:textId="1C070829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CD489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36D64A" w14:textId="5F008E8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C7A953" w14:textId="631CD282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7CA32" w14:textId="183776D0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9C5B73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FE36DB" w14:textId="56861C5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8B5E74" w14:textId="65A1FB9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B35B62" w14:textId="0ACF41F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41C87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F4EE0" w14:textId="0906245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711AA83" w14:textId="6EC8BD7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733D7" w14:textId="7A71F88B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34500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FDBC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234809" w14:textId="7A4E9B23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kladnou agregovanou odchylku SSZ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8F65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D2A57D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31F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F6A3D" w14:textId="3665C70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zápornou agregovanou odchylku SSZ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94B69E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B6ABC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7807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3B92FA7" w14:textId="1FFE792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zápornou energii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660AB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4C2E1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9F20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F7ABFF" w14:textId="3AF38C75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kladnou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8E363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BB0687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C1FD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6DAB3C" w14:textId="3F627710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4EDE8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4BFD60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F6590F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3837F" w14:textId="71B2D028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kladnou energii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9859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E7592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82DC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4F3489" w14:textId="10FD9C27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9F5E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E7593F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5538B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6D99D2" w14:textId="3597465E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kladnou energii –dodávka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3093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28C3B9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BA56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9FE749" w14:textId="0773503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zápornou energii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378B0F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44DF9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E9768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62A6F" w14:textId="274483D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kladnou energii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46C01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C6FA574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19F0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7DE7B2" w14:textId="165939A2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zápornou energii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2E549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E794D6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B3E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44CEE" w14:textId="69565DB3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kladnou energii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08037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88CA53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1D8DE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D88EC9" w14:textId="1F3BCD6C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kladnou agregovanou odchylku SSZ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A88A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58E93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C6CEA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F3E538" w14:textId="776DCD5E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zápornou agregovanou odchylku SSZ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1AD60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F8A5146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F80F5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707EA7" w14:textId="57380B1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5B7998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7E95C8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CB3D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6CD90F" w14:textId="0C63A99A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5D0020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33783C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901038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CB1860" w14:textId="1DBA8BED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572E13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804F2C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C73FF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EE8675" w14:textId="6E41622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energii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A8FD2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96DCE6C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175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477196A" w14:textId="1A463CE7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816B0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E5B15F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4F94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2CC04F" w14:textId="524B753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kladnou energii –dodávka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DA7F8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D322BF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6585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B9E6EC" w14:textId="665BBA7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zápornou energii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DCD7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D3B74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CC94D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75EEB7" w14:textId="1632D5E6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kladnou energii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3C5B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F65040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2BA79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C922B3" w14:textId="05B5FC72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zápornou energii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44F48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C54507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577FF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D50C42" w14:textId="0831E7E1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kladnou energii – dodávka za zápornou cenu (spotové nabídky, portál PXE)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441E8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995CE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F2E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B7C175" w14:textId="7BD5F615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příkazy plyn – záporná částka za počet příkazů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85799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6F88398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23A76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D958B5" w14:textId="57AA412F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transakce plyn – záporná částka za počet transakcí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2CE6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0141EED7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1495D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514D3" w14:textId="2CC9394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příkazy elektřina – záporná částka za počet příkazů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CB39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B55AFF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458D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8011EE" w14:textId="323A4308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transakce elektřina – záporná částka za počet transakcí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3CD21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9CFC9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C77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8A650E" w14:textId="70FADEC4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75388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A51E13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942F6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3A37A8" w14:textId="59561682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7610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A0B444A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3AD54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lastRenderedPageBreak/>
              <w:t>XP69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98B8F7E" w14:textId="00FE446D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Stav nouze DT – částka za export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0CD9C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2C4EC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47B01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8756A9" w14:textId="065A1D6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DT – částka za import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459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3B8665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B5AA75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93487" w14:textId="770E2AF8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0F9B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449363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B5D1F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701A3F" w14:textId="31E845CA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BAE4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545D44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B13804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BEC419" w14:textId="5A5C993E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5DA5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1D0C3B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CB899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72B082" w14:textId="2D6FB565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26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4D03C3" w14:paraId="2D15C67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6E6BBE" w14:textId="5F18C4E7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2808B9" w14:textId="443CB898" w:rsidR="004D03C3" w:rsidRPr="00802D70" w:rsidRDefault="004D03C3" w:rsidP="004D03C3">
            <w:r w:rsidRPr="00E056A4">
              <w:t>Vypořádání TDD (distribuční oblast EG.D)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E3A3F4" w14:textId="26E44B0A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32C0006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4587B8" w14:textId="5446B87E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7474D6" w14:textId="68827F93" w:rsidR="004D03C3" w:rsidRPr="00802D70" w:rsidRDefault="004D03C3" w:rsidP="004D03C3">
            <w:r w:rsidRPr="00E056A4">
              <w:t>Vypořádání TDD (distribuční oblast EG.D)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B30B2A" w14:textId="1F1F84B1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5FF75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707CB4" w14:textId="3820AD2A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XP77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6CEFA3" w14:textId="71651ADE" w:rsidR="004D03C3" w:rsidRPr="00802D70" w:rsidRDefault="004D03C3" w:rsidP="004D03C3">
            <w:r w:rsidRPr="00E056A4">
              <w:t>Vypořádání TDD (distribuční oblast PRE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6322FC9" w14:textId="17324DC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7EC71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CAFE18" w14:textId="589FF39B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829DE3" w14:textId="4EC4A923" w:rsidR="004D03C3" w:rsidRPr="00802D70" w:rsidRDefault="004D03C3" w:rsidP="004D03C3">
            <w:r w:rsidRPr="00E056A4">
              <w:t>Vypořádání TDD (distribuční oblast PRE Distribuce)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EFC5A9" w14:textId="7FDE65BD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0248C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DA300" w14:textId="0B5168DD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23163C" w14:textId="69999288" w:rsidR="004D03C3" w:rsidRPr="00802D70" w:rsidRDefault="004D03C3" w:rsidP="004D03C3">
            <w:r w:rsidRPr="00E056A4">
              <w:t>Vypořádání TDD (distribuční oblast ČEZ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18D077" w14:textId="11F2087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0C86F8F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77736FD" w14:textId="4D309AC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8544C2" w14:textId="43975E0C" w:rsidR="004D03C3" w:rsidRPr="00802D70" w:rsidRDefault="004D03C3" w:rsidP="004D03C3">
            <w:r w:rsidRPr="00E056A4">
              <w:t>Vypořádání TDD (distribuční oblast ČEZ Distribuce) -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AB6679" w14:textId="0D3A5F12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A1699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57F526" w14:textId="5CAFDDB3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649E54" w14:textId="20FFC8C1" w:rsidR="004D03C3" w:rsidRPr="00802D70" w:rsidRDefault="004D03C3" w:rsidP="004D03C3">
            <w:r w:rsidRPr="00E056A4">
              <w:t>Částka za RE+ opatřené na MARI (plánovaná aktivace) za kladnou cenu/nulovou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1AC918" w14:textId="7A72C39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0A18C60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10D708" w14:textId="61D90872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162592" w14:textId="0FC55827" w:rsidR="004D03C3" w:rsidRPr="00802D70" w:rsidRDefault="004D03C3" w:rsidP="004D03C3">
            <w:r w:rsidRPr="00E056A4">
              <w:t>Částka za RE+ opatřené na MARI (plánovaná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AC3FD0" w14:textId="1FC5D93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0121AD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E969F3" w14:textId="5E25F73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926406" w14:textId="20D380F3" w:rsidR="004D03C3" w:rsidRPr="00802D70" w:rsidRDefault="004D03C3" w:rsidP="004D03C3">
            <w:r w:rsidRPr="00E056A4">
              <w:t>Částka za RE- opatřené na PICASSO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13FE5D" w14:textId="042ABB5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DEEB9E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5F489C" w14:textId="718B130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714D28" w14:textId="6D06A744" w:rsidR="004D03C3" w:rsidRPr="00802D70" w:rsidRDefault="004D03C3" w:rsidP="004D03C3">
            <w:r w:rsidRPr="00E056A4">
              <w:t>Částka za RE- opatřené na PICASSO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A9D21F" w14:textId="7662DB5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317A214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44339D" w14:textId="7F672B3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57CB2D2" w14:textId="334BD65D" w:rsidR="004D03C3" w:rsidRPr="00802D70" w:rsidRDefault="004D03C3" w:rsidP="004D03C3">
            <w:r w:rsidRPr="00E056A4">
              <w:t>Částka za RE+ opatřené na PICASSO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E5299C" w14:textId="498487EB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D2307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94E94B" w14:textId="33F1FE74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CC6D482" w14:textId="7F6B6E98" w:rsidR="004D03C3" w:rsidRPr="00802D70" w:rsidRDefault="004D03C3" w:rsidP="004D03C3">
            <w:r w:rsidRPr="00E056A4">
              <w:t>Částka za RE+ opatřené na PICASSO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D37F95" w14:textId="7C5F25F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59BFC0F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04E84C" w14:textId="65BB6C66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5082D3" w14:textId="577EC1FE" w:rsidR="004D03C3" w:rsidRPr="00802D70" w:rsidRDefault="004D03C3" w:rsidP="004D03C3">
            <w:r w:rsidRPr="00E056A4">
              <w:t>Částka za RE- opatřené na MARI (přímá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B7C2FA" w14:textId="693FC47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9E1B92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4F5E06" w14:textId="623A7119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FD709E9" w14:textId="34E50205" w:rsidR="004D03C3" w:rsidRPr="00802D70" w:rsidRDefault="004D03C3" w:rsidP="004D03C3">
            <w:r w:rsidRPr="00E056A4">
              <w:t>Částka za RE- opatřené na MARI (přímá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401B0" w14:textId="4E61570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5E0BB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81D046" w14:textId="7711C96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2000AB" w14:textId="508B3E00" w:rsidR="004D03C3" w:rsidRPr="00802D70" w:rsidRDefault="004D03C3" w:rsidP="004D03C3">
            <w:r w:rsidRPr="00E056A4">
              <w:t>Částka za RE+ opatřené na MARI (přímá aktivace)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C6880C" w14:textId="0755B305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DC0FBA9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691399" w14:textId="0069A31C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21B28A" w14:textId="08D66B15" w:rsidR="004D03C3" w:rsidRPr="00802D70" w:rsidRDefault="004D03C3" w:rsidP="004D03C3">
            <w:r w:rsidRPr="00E056A4">
              <w:t>Částka za RE+ opatřené na MARI (přímá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CB4FCC" w14:textId="7DC16EC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1D3563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6C0899" w14:textId="6FA31F5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29B32" w14:textId="24D6B961" w:rsidR="004D03C3" w:rsidRPr="00802D70" w:rsidRDefault="004D03C3" w:rsidP="004D03C3">
            <w:r w:rsidRPr="00E056A4">
              <w:t>Částka za RE- opatřené na MARI (plánovaná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5876D3" w14:textId="00C2B4D7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7334976B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C847B" w14:textId="5FF65952" w:rsidR="004D03C3" w:rsidRPr="00A13411" w:rsidRDefault="004D03C3" w:rsidP="004D03C3">
            <w:pPr>
              <w:jc w:val="center"/>
            </w:pPr>
            <w:r w:rsidRPr="003B3114">
              <w:t>XP93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329CA" w14:textId="5C929348" w:rsidR="004D03C3" w:rsidRPr="00802D70" w:rsidRDefault="004D03C3" w:rsidP="004D03C3">
            <w:r w:rsidRPr="00E056A4">
              <w:t>Částka za RE- opatřené na MARI (plánovaná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1712AF" w14:textId="48A03D9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</w:tbl>
    <w:p w14:paraId="30F226F1" w14:textId="77777777" w:rsidR="009958F0" w:rsidRDefault="009958F0" w:rsidP="009958F0"/>
    <w:p w14:paraId="54CCC580" w14:textId="77777777" w:rsidR="009958F0" w:rsidRDefault="009958F0" w:rsidP="009958F0">
      <w:r>
        <w:t>Vysvětlivky:</w:t>
      </w:r>
    </w:p>
    <w:p w14:paraId="4EC1AECE" w14:textId="77777777" w:rsidR="009958F0" w:rsidRDefault="009958F0" w:rsidP="009958F0"/>
    <w:p w14:paraId="775BFB2F" w14:textId="77777777" w:rsidR="009958F0" w:rsidRDefault="009958F0" w:rsidP="009958F0">
      <w:r>
        <w:t>Písmeno S znaší sumární za SZ</w:t>
      </w:r>
    </w:p>
    <w:p w14:paraId="1EC03EED" w14:textId="77777777" w:rsidR="009958F0" w:rsidRDefault="009958F0" w:rsidP="009958F0">
      <w:r>
        <w:t xml:space="preserve">Písmeno C značí smluvenou/plánovanou hodnotu </w:t>
      </w:r>
    </w:p>
    <w:p w14:paraId="503ABF85" w14:textId="3075D1C5" w:rsidR="009958F0" w:rsidRDefault="009958F0" w:rsidP="009958F0">
      <w:r>
        <w:t>Písmeno P značí cenu</w:t>
      </w:r>
      <w:r w:rsidR="00D411C3">
        <w:t xml:space="preserve"> </w:t>
      </w:r>
    </w:p>
    <w:p w14:paraId="78D23EB5" w14:textId="77777777" w:rsidR="009958F0" w:rsidRDefault="009958F0" w:rsidP="009958F0">
      <w:r>
        <w:t xml:space="preserve">Písmeno T značí Poplatek nezávislý na energii nebo datumovou položku </w:t>
      </w:r>
    </w:p>
    <w:p w14:paraId="34BCAD73" w14:textId="77777777" w:rsidR="009958F0" w:rsidRDefault="009958F0" w:rsidP="009958F0">
      <w:r>
        <w:t>Písmeno F historicky jsou takto značeny PpS v CDS</w:t>
      </w:r>
    </w:p>
    <w:p w14:paraId="4556ECD1" w14:textId="77777777" w:rsidR="009958F0" w:rsidRDefault="009958F0" w:rsidP="009958F0">
      <w:r>
        <w:t>Písmeno G historicky jsou takto značeny PpS v CDS</w:t>
      </w:r>
    </w:p>
    <w:p w14:paraId="32C7F82D" w14:textId="77777777" w:rsidR="009958F0" w:rsidRDefault="009958F0" w:rsidP="009958F0">
      <w:r>
        <w:t>Písmeno R značí kurz, koeficient</w:t>
      </w:r>
    </w:p>
    <w:p w14:paraId="3C889F8E" w14:textId="216F237B" w:rsidR="009958F0" w:rsidRDefault="009958F0" w:rsidP="009958F0">
      <w:r>
        <w:t xml:space="preserve">Formát jednotlivých hodnot pro příslušné role profilu respektuje formát definovaný v obchodním modulu </w:t>
      </w:r>
      <w:r w:rsidR="003740F1">
        <w:t>EMTAS</w:t>
      </w:r>
      <w:r>
        <w:t>.</w:t>
      </w:r>
    </w:p>
    <w:p w14:paraId="605DCFD1" w14:textId="77777777" w:rsidR="009958F0" w:rsidRDefault="009958F0" w:rsidP="009958F0"/>
    <w:p w14:paraId="09FA7ED6" w14:textId="77777777" w:rsidR="00581887" w:rsidRDefault="00581887" w:rsidP="00581887">
      <w:r>
        <w:t>Kompletní soubor ISOTEDATA ve formátu .xsd je uložen zde:</w:t>
      </w:r>
    </w:p>
    <w:p w14:paraId="69E09F85" w14:textId="5A8FA2CC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5B6E6F">
        <w:instrText>HYPERLINK "XML/ISOTEDATA" \o "ISOTEDATA.xsd"</w:instrText>
      </w:r>
      <w:r>
        <w:fldChar w:fldCharType="separate"/>
      </w:r>
      <w:r w:rsidR="00581887" w:rsidRPr="00770E44">
        <w:rPr>
          <w:rStyle w:val="Hypertextovodkaz"/>
        </w:rPr>
        <w:t>XML\ISOTEDATA</w:t>
      </w:r>
    </w:p>
    <w:p w14:paraId="6954B1F7" w14:textId="77777777" w:rsidR="00581887" w:rsidRDefault="00770E44" w:rsidP="009958F0">
      <w:r>
        <w:fldChar w:fldCharType="end"/>
      </w:r>
    </w:p>
    <w:p w14:paraId="713C4C36" w14:textId="77777777" w:rsidR="009958F0" w:rsidRDefault="009958F0" w:rsidP="009958F0">
      <w:pPr>
        <w:pStyle w:val="Nadpis5"/>
      </w:pPr>
      <w:r>
        <w:t>PříkladY zpráv ISOTEDATA</w:t>
      </w:r>
    </w:p>
    <w:p w14:paraId="31449AA5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2133F477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D7C7E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CDAB5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4EE746C3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363F5D" w14:textId="116B9C08" w:rsidR="009958F0" w:rsidRPr="001B1F9A" w:rsidRDefault="009958F0" w:rsidP="009958F0">
            <w:r>
              <w:t>Zadání/Nahrazení nabídky (8</w:t>
            </w:r>
            <w:r w:rsidR="00F257CA">
              <w:t>1</w:t>
            </w:r>
            <w:r>
              <w:t>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9AD38" w14:textId="6A5BDF84" w:rsidR="009958F0" w:rsidRDefault="00F257CA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3" w:tooltip="ISOTEDATA_msg_code_851.xml" w:history="1">
              <w:r>
                <w:rPr>
                  <w:rStyle w:val="Hypertextovodkaz"/>
                  <w:rFonts w:eastAsia="Arial Unicode MS"/>
                </w:rPr>
                <w:t>XML\ISOTEDATA\ISOTEDATA_msg_code_811.xml</w:t>
              </w:r>
            </w:hyperlink>
          </w:p>
        </w:tc>
      </w:tr>
    </w:tbl>
    <w:p w14:paraId="6240FCC9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722E93D7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  <w:r>
        <w:rPr>
          <w:rStyle w:val="m1"/>
          <w:rFonts w:ascii="Verdana" w:hAnsi="Verdana"/>
          <w:sz w:val="20"/>
          <w:szCs w:val="20"/>
        </w:rPr>
        <w:br w:type="page"/>
      </w:r>
    </w:p>
    <w:p w14:paraId="460C8996" w14:textId="77777777" w:rsidR="00E16DEB" w:rsidRDefault="00E16DEB" w:rsidP="009958F0">
      <w:pPr>
        <w:spacing w:after="0"/>
      </w:pPr>
      <w:r>
        <w:lastRenderedPageBreak/>
        <w:br w:type="page"/>
      </w:r>
    </w:p>
    <w:p w14:paraId="6A0720F9" w14:textId="77777777" w:rsidR="006F7966" w:rsidRDefault="00240F69" w:rsidP="006F7966">
      <w:pPr>
        <w:pStyle w:val="Nadpis2"/>
      </w:pPr>
      <w:bookmarkStart w:id="222" w:name="_Toc457467694"/>
      <w:r>
        <w:lastRenderedPageBreak/>
        <w:t>ISOTE</w:t>
      </w:r>
      <w:r w:rsidR="006F7966">
        <w:t>REQ</w:t>
      </w:r>
      <w:bookmarkEnd w:id="222"/>
    </w:p>
    <w:p w14:paraId="2E88D65C" w14:textId="77777777" w:rsidR="006F7966" w:rsidRDefault="006F7966" w:rsidP="006F7966"/>
    <w:p w14:paraId="52946275" w14:textId="77777777" w:rsidR="006F7966" w:rsidRDefault="006F7966" w:rsidP="006F7966">
      <w:pPr>
        <w:pStyle w:val="Nadpis5"/>
      </w:pPr>
      <w:r>
        <w:t>Účel</w:t>
      </w:r>
    </w:p>
    <w:p w14:paraId="219216F2" w14:textId="1D8333AA" w:rsidR="00240F69" w:rsidRDefault="006F7966" w:rsidP="00240F69">
      <w:r>
        <w:t xml:space="preserve">Zpráva XML ve formátu </w:t>
      </w:r>
      <w:r w:rsidR="00240F69">
        <w:t>ISOTEREQ</w:t>
      </w:r>
      <w:r>
        <w:t xml:space="preserve"> slouží k vyž</w:t>
      </w:r>
      <w:r w:rsidR="00240F69">
        <w:t xml:space="preserve">ádání dokumentu / zprávy týkajících se transakcí IS OTE (DT, </w:t>
      </w:r>
      <w:r w:rsidR="00D411C3">
        <w:t>IDA</w:t>
      </w:r>
      <w:r w:rsidR="00240F69">
        <w:t xml:space="preserve">, </w:t>
      </w:r>
      <w:r w:rsidR="00D411C3">
        <w:t>Zúčtování</w:t>
      </w:r>
      <w:r w:rsidR="00240F69">
        <w:t xml:space="preserve">) mezi účastníkem trhu (SZ) a CS OTE. </w:t>
      </w:r>
      <w:r w:rsidR="00BE7E65">
        <w:t xml:space="preserve">Základ formátu je přibližným ekvivalentem zprávy REQDOC podle standardu UN/EDIFACT. </w:t>
      </w:r>
      <w:r w:rsidR="00240F69">
        <w:t>Při komunikaci s využitím CDS-WAS je možné tento formát využít v případech, uvedených v následující tabulce.</w:t>
      </w:r>
    </w:p>
    <w:p w14:paraId="7C86FFBA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5175CBE3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20D7D27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87214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156288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71FA42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9AA3B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88B433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42B8" w:rsidRPr="007F474B" w14:paraId="4A129966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B2383D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445AB" w14:textId="77777777" w:rsidR="00DE42B8" w:rsidRDefault="00DE42B8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16BDE" w14:textId="77777777" w:rsidR="00DE42B8" w:rsidRDefault="00DE42B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3E6B5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69D66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A11E43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4C7B0E3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1E986E" w14:textId="52F1E3B4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CA7BD1" w14:textId="4B804CAE" w:rsidR="00971250" w:rsidRDefault="00971250" w:rsidP="005E29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CE22F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DF612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5F7F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5A58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13EFD44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B401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6E608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53B0C6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17D0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6ABB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594F3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34F1BB4A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F1210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54ED18" w14:textId="5BA7F695" w:rsidR="008342FA" w:rsidRDefault="00AA00A0" w:rsidP="006F7966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DT - </w:t>
            </w:r>
            <w:r w:rsidR="008342FA">
              <w:rPr>
                <w:sz w:val="20"/>
                <w:szCs w:val="20"/>
              </w:rPr>
              <w:t>Požadavek</w:t>
            </w:r>
            <w:proofErr w:type="gramEnd"/>
            <w:r w:rsidR="008342FA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18802A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9D248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4D3EB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42CE5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77C1840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454D1" w14:textId="4490F959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699A9" w14:textId="0294BA3A" w:rsidR="00971250" w:rsidRDefault="00AA00A0" w:rsidP="005E292E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IDA - </w:t>
            </w:r>
            <w:r w:rsidR="00971250">
              <w:rPr>
                <w:sz w:val="20"/>
                <w:szCs w:val="20"/>
              </w:rPr>
              <w:t>Požadavek</w:t>
            </w:r>
            <w:proofErr w:type="gramEnd"/>
            <w:r w:rsidR="00971250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1CA07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03C05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B5E9D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97BDC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58BBA10C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AD2C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645B42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DB358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5EB9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B072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0A3D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292E227B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1E2FDD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1EF757" w14:textId="77777777" w:rsidR="008342FA" w:rsidRDefault="008342FA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za den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BE71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DB60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C7D7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4FE5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44CBFF5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D8F30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B21B7" w14:textId="77777777" w:rsidR="008342FA" w:rsidRDefault="008342FA" w:rsidP="000371EB">
            <w:pPr>
              <w:rPr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95E4C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5343E7" w14:textId="77777777" w:rsidR="008342FA" w:rsidRDefault="008342FA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DAE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A6545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D538CB" w:rsidRPr="007F474B" w14:paraId="22B1DEB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D6BF2" w14:textId="3497A6E2" w:rsidR="00D538CB" w:rsidRDefault="00D538CB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2F0C4" w14:textId="301A1BB9" w:rsidR="00D538CB" w:rsidRPr="000371EB" w:rsidRDefault="00D538CB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B5E7B" w14:textId="50AA5ABF" w:rsidR="00D538CB" w:rsidRDefault="00D538CB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44EE6" w14:textId="69FCAD59" w:rsidR="00D538CB" w:rsidRDefault="00D538CB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43D2ED" w14:textId="5C49E57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FB43A" w14:textId="0A3AC51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</w:tbl>
    <w:p w14:paraId="2F6AC7C5" w14:textId="77777777" w:rsidR="006F7966" w:rsidRDefault="006F7966" w:rsidP="006F7966"/>
    <w:p w14:paraId="2E7E99FF" w14:textId="77777777" w:rsidR="006F7966" w:rsidRDefault="006F7966" w:rsidP="006F7966"/>
    <w:p w14:paraId="186726A7" w14:textId="77777777" w:rsidR="00080DA5" w:rsidRDefault="00080DA5" w:rsidP="00080DA5">
      <w:pPr>
        <w:widowControl w:val="0"/>
        <w:autoSpaceDE w:val="0"/>
        <w:autoSpaceDN w:val="0"/>
        <w:adjustRightInd w:val="0"/>
        <w:spacing w:after="0"/>
      </w:pPr>
    </w:p>
    <w:p w14:paraId="484284D9" w14:textId="77777777" w:rsidR="00BE7E65" w:rsidRDefault="00BE7E65" w:rsidP="00BE7E65">
      <w:pPr>
        <w:rPr>
          <w:rFonts w:ascii="Arial" w:hAnsi="Arial" w:cs="Arial"/>
          <w:color w:val="808080"/>
          <w:sz w:val="20"/>
        </w:rPr>
      </w:pPr>
    </w:p>
    <w:p w14:paraId="3AEF4ACE" w14:textId="77777777" w:rsidR="00080DA5" w:rsidRPr="006E095E" w:rsidRDefault="00080DA5" w:rsidP="00BE7E65">
      <w:pPr>
        <w:rPr>
          <w:rFonts w:ascii="Arial" w:hAnsi="Arial" w:cs="Arial"/>
          <w:color w:val="808080"/>
          <w:sz w:val="20"/>
        </w:rPr>
      </w:pPr>
    </w:p>
    <w:p w14:paraId="09158FBD" w14:textId="77777777" w:rsidR="00BE7E65" w:rsidRDefault="00BE7E65" w:rsidP="00BE7E65">
      <w:r>
        <w:t>Kompletní soubor ISOTEREQ ve formátu .xsd je uložen zde:</w:t>
      </w:r>
    </w:p>
    <w:p w14:paraId="1B380367" w14:textId="779FCF15" w:rsidR="00BE7E65" w:rsidRPr="00770E44" w:rsidRDefault="00770E44" w:rsidP="00BE7E65">
      <w:pPr>
        <w:rPr>
          <w:rStyle w:val="Hypertextovodkaz"/>
        </w:rPr>
      </w:pPr>
      <w:r>
        <w:fldChar w:fldCharType="begin"/>
      </w:r>
      <w:r w:rsidR="00034F1E">
        <w:instrText>HYPERLINK "XML/ISOTEREQ" \o "ISOTEREQ.xsd"</w:instrText>
      </w:r>
      <w:r>
        <w:fldChar w:fldCharType="separate"/>
      </w:r>
      <w:r w:rsidR="00BE7E65" w:rsidRPr="00770E44">
        <w:rPr>
          <w:rStyle w:val="Hypertextovodkaz"/>
        </w:rPr>
        <w:t>XML\ISOTEREQ</w:t>
      </w:r>
    </w:p>
    <w:p w14:paraId="4EE753AB" w14:textId="77777777" w:rsidR="00BE7E65" w:rsidRDefault="00770E44" w:rsidP="00BE7E65">
      <w:r>
        <w:fldChar w:fldCharType="end"/>
      </w:r>
    </w:p>
    <w:p w14:paraId="1B81AB61" w14:textId="77777777" w:rsidR="00BE7E65" w:rsidRDefault="00BE7E65" w:rsidP="00BE7E65">
      <w:pPr>
        <w:pStyle w:val="Nadpis5"/>
      </w:pPr>
      <w:r>
        <w:t xml:space="preserve">Příklad zprávy formátu </w:t>
      </w:r>
      <w:r w:rsidR="00DE5042">
        <w:t>ISOTEREQ</w:t>
      </w:r>
    </w:p>
    <w:p w14:paraId="58985D10" w14:textId="77777777" w:rsid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68370AD3" w14:textId="77777777" w:rsidR="00BE7E65" w:rsidRP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22A71C97" w14:textId="77777777" w:rsidR="00BE7E65" w:rsidRDefault="00BE7E65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0000A1D4" w14:textId="77777777" w:rsidR="006F7966" w:rsidRDefault="006F7966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  <w:r>
        <w:rPr>
          <w:rFonts w:ascii="Arial" w:hAnsi="Arial" w:cs="Arial"/>
          <w:color w:val="000000"/>
          <w:szCs w:val="22"/>
        </w:rPr>
        <w:br w:type="page"/>
      </w:r>
    </w:p>
    <w:p w14:paraId="334CF4BE" w14:textId="77777777" w:rsidR="00530719" w:rsidRDefault="00DE735A" w:rsidP="00CA78E4">
      <w:pPr>
        <w:pStyle w:val="Nadpis2"/>
      </w:pPr>
      <w:bookmarkStart w:id="223" w:name="_Toc457467695"/>
      <w:r>
        <w:lastRenderedPageBreak/>
        <w:t>MASTERDATA</w:t>
      </w:r>
      <w:bookmarkEnd w:id="223"/>
    </w:p>
    <w:p w14:paraId="2A55F5BE" w14:textId="77777777" w:rsidR="00530719" w:rsidRDefault="00530719"/>
    <w:p w14:paraId="3EC13DAF" w14:textId="77777777" w:rsidR="00530719" w:rsidRDefault="00530719">
      <w:pPr>
        <w:pStyle w:val="Nadpis5"/>
      </w:pPr>
      <w:r>
        <w:t>Účel</w:t>
      </w:r>
    </w:p>
    <w:p w14:paraId="16683D3E" w14:textId="77777777" w:rsidR="00530719" w:rsidRDefault="00530719"/>
    <w:p w14:paraId="38021EC2" w14:textId="77777777" w:rsidR="00530719" w:rsidRDefault="00530719">
      <w:r>
        <w:t xml:space="preserve">Zpráva XML ve formátu </w:t>
      </w:r>
      <w:r w:rsidR="00DE735A">
        <w:t>MASTERDATA</w:t>
      </w:r>
      <w:r w:rsidR="00633188">
        <w:t xml:space="preserve"> </w:t>
      </w:r>
      <w:r>
        <w:t>slouží k</w:t>
      </w:r>
      <w:r w:rsidR="00F56AB9">
        <w:t> výměně informací o odběrných místech</w:t>
      </w:r>
      <w:r>
        <w:t xml:space="preserve"> mezi účastníky trhu a CDS. Základ formátu je přibližným ekvivalentem zprávy PRODAT podle standardu UN/EDIFACT. Při komunikaci s centrem datových služeb CDS je možné tento formát využít v případech, uvedených v následující tabulce.</w:t>
      </w:r>
    </w:p>
    <w:p w14:paraId="4462CAE6" w14:textId="77777777" w:rsidR="00530719" w:rsidRDefault="00530719">
      <w:r>
        <w:t>Tato zpráva se použije univerzálně pro jednotlivé kroky zpracování změny dodavatele, plní různé funkce, které jsou vymezeny kódem funkce v záhlaví zprávy.</w:t>
      </w:r>
    </w:p>
    <w:p w14:paraId="1D0EABE7" w14:textId="77777777" w:rsidR="00530719" w:rsidRDefault="0053071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CA78E4" w:rsidRPr="007F474B" w14:paraId="52E1836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E5884B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EAA9B1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20D504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CE4641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6A12DD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628DAB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13114" w:rsidRPr="007F474B" w14:paraId="7DCBD769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A0B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0B0573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Aktualizace číselníku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CF9A6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622C3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552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AC0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0149A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13DF8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7294E8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76CD5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71E7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47A0A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B0B1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6142BE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E3F8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7FABB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AB37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4E7A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6D2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45791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D931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98E1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E251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09C9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36B0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CB07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49F04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38EC889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6B9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4A5DC4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FC1C6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DB042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AE00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125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183B0F9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FEC4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61B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4B823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04E2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4036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12F4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0C912CA8" w14:textId="77777777" w:rsidTr="008F589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30BEC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D2950" w14:textId="3BE318B5" w:rsidR="008F589E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Požadavek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A6ADF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CB6A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7B09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1966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13114" w:rsidRPr="007F474B" w14:paraId="5D02BC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AF14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67512" w14:textId="032C7AFC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Požadavek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63CA8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41E2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96BC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8CA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46ECC69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82C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04DF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CF027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A5CAB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E409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1D67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5903C2B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8AFC94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860F4" w14:textId="5D516845" w:rsidR="008F589E" w:rsidRPr="00F56B6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zprávy s požadavkem na ukončení procesu změny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C4A6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3F427C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66C8F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F77CD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2A9650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52F9F9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C7E1B" w14:textId="77777777" w:rsidR="00B5570D" w:rsidRPr="00F56B6A" w:rsidRDefault="00B5570D">
            <w:pPr>
              <w:rPr>
                <w:sz w:val="20"/>
                <w:szCs w:val="20"/>
              </w:rPr>
            </w:pPr>
            <w:r w:rsidRPr="008F589E">
              <w:rPr>
                <w:sz w:val="20"/>
                <w:szCs w:val="20"/>
              </w:rPr>
              <w:t>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8E919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38C5B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7975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2C391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56B6A" w:rsidRPr="007F474B" w14:paraId="219D4C7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9FD23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611E68" w14:textId="77777777" w:rsidR="00F56B6A" w:rsidRPr="00BF4E75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D82478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BDB4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7D170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A9AB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589B04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8A8A95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F32F74" w14:textId="77777777" w:rsidR="00F56B6A" w:rsidRPr="00F56B6A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026E4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90EA0C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F937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8420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8F589E" w:rsidRPr="007F474B" w14:paraId="7A1B52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C744C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468603" w14:textId="77777777" w:rsidR="008F589E" w:rsidRPr="00BF4E75" w:rsidRDefault="008F589E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00B69" w14:textId="77777777" w:rsidR="008F589E" w:rsidRPr="00B13114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12B1C2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3A278E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C68BF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0CAC133E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37420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BB844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8E05E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463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A0C43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50A6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22306E8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AE97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C7AE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42B5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.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E80C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EBDD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5A46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1951F5E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C7DCB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lastRenderedPageBreak/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42A54B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CC12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3145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90BB2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7B33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D6916E6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52907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D8D1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95249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6B28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CCB2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966C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A959A1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01BE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BE037" w14:textId="6DDAAC52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Žádost o prodloužení/zkrácení dodávky na OPM nebo Žádost o prodloužení/zkrácení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B5494A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C9754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4DB0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3FBF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5AA5F07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44D45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22CB9" w14:textId="7036F4ED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CA945D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AA7D9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6179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4852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3572A3E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67B9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BF32F5" w14:textId="10A5F5C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2AD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B99A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93705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A9C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4B0B0CD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05FE0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E2B3B" w14:textId="0683F7A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D391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5270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8719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6BAE4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CF186FD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F7EBE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08F1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1E77B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2A85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06EF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8EBCE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2C842CFF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48408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A04F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C69D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44FD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C26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7B414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9469B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BF0249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78794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 xml:space="preserve">Žádost o hromadnou změnu dodavatele/SZ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92988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B2E7B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309FD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2F890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4CF360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2D33E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2EBB8E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DFBBF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9AF8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8C1A1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93DC4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CADCE8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D713BD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D0842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2BA93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50C6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C39EB0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B88D9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1B122B" w:rsidRPr="007F474B" w14:paraId="3FEE7A7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95895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7F471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D96241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B0ADD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CA36B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5FF43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0CFA14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DC175E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95494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E8D07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52886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D0747F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12017A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118F9AC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69FEB9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DDD52" w14:textId="77777777" w:rsidR="00B13114" w:rsidRDefault="00B13114">
            <w:pPr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Potvrzení aktualizace číselnáku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004BA9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36711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5B465" w14:textId="77777777" w:rsidR="00B13114" w:rsidRDefault="00B1311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64988" w14:textId="1D2DFC3B" w:rsidR="00B13114" w:rsidRPr="00BF4E75" w:rsidRDefault="003D474E">
            <w:pPr>
              <w:jc w:val="center"/>
              <w:rPr>
                <w:sz w:val="20"/>
                <w:szCs w:val="20"/>
              </w:rPr>
            </w:pPr>
            <w:r w:rsidRPr="003D474E"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3137101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1C3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B3003" w14:textId="77777777" w:rsidR="00017E43" w:rsidRDefault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aktivaci dodavatele poslední instance na pozici primárního dodavatele (DPI aktivní)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0D8F7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4F6A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B6862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46910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</w:t>
            </w:r>
          </w:p>
        </w:tc>
      </w:tr>
      <w:tr w:rsidR="00B13114" w:rsidRPr="007F474B" w14:paraId="720FEC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0111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4BE8E1" w14:textId="7C1BAC5D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žádosti o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1FDEA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E6F5B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D43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B4EDB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0CC9C4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C24D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4E810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B9E954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38FCE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BFF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4A7F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28395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418D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A1A7E" w14:textId="77777777" w:rsidR="00017E43" w:rsidRDefault="00017E43" w:rsidP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Upozornění obchodníkovi, že se stává primárním dodavatelem na OPM</w:t>
            </w:r>
          </w:p>
          <w:p w14:paraId="2D272F90" w14:textId="77777777" w:rsidR="00B13114" w:rsidRDefault="00B13114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86E5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074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AECF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0967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275D7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D508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2EAB7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3712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8DCF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24DA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A73B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468DA" w:rsidRPr="007F474B" w14:paraId="01F3B21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290E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CC6E" w14:textId="0E746D73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Žádost o přiřazení subjektu zúčtování k OPM nebo Žádost o </w:t>
            </w:r>
            <w:proofErr w:type="spellStart"/>
            <w:r w:rsidRPr="00BB4774">
              <w:rPr>
                <w:sz w:val="20"/>
                <w:szCs w:val="20"/>
              </w:rPr>
              <w:t>přiřezení</w:t>
            </w:r>
            <w:proofErr w:type="spellEnd"/>
            <w:r w:rsidRPr="00BB4774">
              <w:rPr>
                <w:sz w:val="20"/>
                <w:szCs w:val="20"/>
              </w:rPr>
              <w:t xml:space="preserve"> </w:t>
            </w:r>
            <w:proofErr w:type="spellStart"/>
            <w:r w:rsidRPr="00BB4774">
              <w:rPr>
                <w:sz w:val="20"/>
                <w:szCs w:val="20"/>
              </w:rPr>
              <w:t>subjekta</w:t>
            </w:r>
            <w:proofErr w:type="spellEnd"/>
            <w:r w:rsidRPr="00BB4774">
              <w:rPr>
                <w:sz w:val="20"/>
                <w:szCs w:val="20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58D3A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17A7D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DA3D0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D246D2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39C8EC4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4FBD7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lastRenderedPageBreak/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3E6A3C" w14:textId="77222427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Opis změnového dokladu na přiřazení subjektu zúčtování nebo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E4568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976CF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F965F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8BD0A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8DA" w:rsidRPr="007F474B" w14:paraId="79319E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DD3E8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57633E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871404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7DD2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B289C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A1B88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74CD15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8F94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9FB531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6ECA5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E15998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70C6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3089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9B35E1" w:rsidRPr="007F474B" w14:paraId="5BC898A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AE1E50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CDEE0F" w14:textId="0D82CB44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3266D3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9FA165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F532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66A4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58AE291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47371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D81CE" w14:textId="6E30B76B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987C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C1772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C4503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03A56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47A6452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288A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E230F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C23B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38DC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130B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9E79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1400D" w:rsidRPr="007F474B" w14:paraId="13A85B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1C1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BC958A" w14:textId="77777777" w:rsidR="0051400D" w:rsidRDefault="0051400D" w:rsidP="0051400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18F0C" w14:textId="77777777" w:rsidR="0051400D" w:rsidRPr="00B13114" w:rsidRDefault="0051400D" w:rsidP="0051400D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9996E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DEF35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AA4E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673662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C3D1F9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B02FE" w14:textId="77777777" w:rsidR="00962A3D" w:rsidRDefault="00962A3D" w:rsidP="00962A3D">
            <w:pPr>
              <w:rPr>
                <w:sz w:val="20"/>
                <w:szCs w:val="20"/>
              </w:rPr>
            </w:pPr>
            <w:r w:rsidRPr="00962A3D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E9355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6DB2C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32924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4DEAD3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0B4820" w:rsidRPr="007F474B" w14:paraId="1F8F10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125B4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C044FC" w14:textId="77777777" w:rsidR="000B4820" w:rsidRPr="00962A3D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31BC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ED1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8CAC7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8298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3D32DDD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80238E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0D37B" w14:textId="77777777" w:rsidR="00962A3D" w:rsidRDefault="00962A3D" w:rsidP="00962A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DE7CE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2A6A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0F058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A1547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B4774" w:rsidRPr="007F474B" w14:paraId="3C93ACD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72AB" w14:textId="490147AA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5FFB31" w14:textId="2D28B6F8" w:rsidR="00BB4774" w:rsidRDefault="00BB4774" w:rsidP="00962A3D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Odpověď s EAN OPM portfolia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343DF4" w14:textId="276F658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96121" w14:textId="2D08E61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FFE42" w14:textId="5BE38CD6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30EC" w14:textId="4C676998" w:rsidR="00BB4774" w:rsidRDefault="00BB4774" w:rsidP="00962A3D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4527E09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0211A" w14:textId="44ADF0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BC49" w14:textId="03CEC446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E0E31" w14:textId="6BB591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34730" w14:textId="5D57C5C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EF107" w14:textId="0B4AB9D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1654B" w14:textId="4CC8F59A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511AE8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D8704E" w14:textId="7129ACE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938D3" w14:textId="0A91A58B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5E45A" w14:textId="4CAB1A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76012C" w14:textId="2D51C95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7E2D4" w14:textId="35A5A1B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5C3F1" w14:textId="2E39A92C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7689B7D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504A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C9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CF1CD6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228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1C33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9CAE7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</w:tr>
      <w:tr w:rsidR="004E4D22" w:rsidRPr="007F474B" w14:paraId="061B2D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5D93B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95F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D0069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6573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F13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9BD9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057644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C90A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6EE1E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C9A59B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E2E15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EB52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EDF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97CC8C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BAA7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3873A6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972E8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A1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2BACB4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D22CD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4C42A33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4EDD6" w14:textId="13FB7FE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4FCB8" w14:textId="067C3906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FC761" w14:textId="66A4453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0B858" w14:textId="470024F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FCEC39" w14:textId="6B98388E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F21E5" w14:textId="49BE8B5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0B8EC7D1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3E8D4" w14:textId="091CF81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7E20F" w14:textId="4A91FD4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883983" w14:textId="0D147BF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1304D2" w14:textId="5DAE904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CC8E6" w14:textId="0CE25E9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40CE1" w14:textId="6354B74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5176C5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599D" w14:textId="0195081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3EE12E" w14:textId="407A03F2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1995E" w14:textId="23F633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75AE7F" w14:textId="371EE4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42802" w14:textId="37220361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6FC7D0" w14:textId="2EE867B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B5BD4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56D06" w14:textId="4129DC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437AD" w14:textId="69121641" w:rsidR="004E4D22" w:rsidRPr="00A13411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Registrace aktivace akumulace na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28C009" w14:textId="65E4B0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C1175" w14:textId="781DACA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167678" w14:textId="3D47077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B9F95" w14:textId="6EDA1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C690BCF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35C8D" w14:textId="24B94E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E18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295D2" w14:textId="7DE31E75" w:rsidR="004E4D22" w:rsidRPr="00BB4774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Registrace flexibility na EAN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9A51DD" w14:textId="115550A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34415" w14:textId="701D52B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7A755" w14:textId="013EC650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FB2937" w14:textId="4E97C79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285A27A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60EF4" w14:textId="3C05D35D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860A3" w14:textId="49CFE79F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1751" w14:textId="47F5A1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6B70EB" w14:textId="353F4E5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7AFD4" w14:textId="58ADDEE3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1244B" w14:textId="214C7E8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6A7509C6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06C2D" w14:textId="099A2A8A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B2ABE0" w14:textId="1B66ECF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788C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A0D63" w14:textId="569D999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A05374" w14:textId="771947B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3D5D" w14:textId="1FE0EA8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43300809" w14:textId="77777777" w:rsidR="00CA78E4" w:rsidRDefault="00CA78E4"/>
    <w:p w14:paraId="65BBA12B" w14:textId="77777777" w:rsidR="008B60FF" w:rsidRDefault="008B60FF" w:rsidP="008B60FF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6A22CE74" w14:textId="77777777" w:rsidR="00EA79CD" w:rsidRDefault="00EA79CD" w:rsidP="00A13411">
      <w:pPr>
        <w:jc w:val="center"/>
      </w:pPr>
      <w:r>
        <w:t xml:space="preserve">Kompletní soubor </w:t>
      </w:r>
      <w:r w:rsidR="00DE735A">
        <w:t>MASTERDATA</w:t>
      </w:r>
      <w:r>
        <w:t xml:space="preserve"> ve formátu .xsd je uložen </w:t>
      </w:r>
      <w:r w:rsidR="00E46E53">
        <w:t>zde</w:t>
      </w:r>
      <w:r>
        <w:t>:</w:t>
      </w:r>
    </w:p>
    <w:p w14:paraId="54571E31" w14:textId="5D73CE10" w:rsidR="00842BD5" w:rsidRPr="00770E44" w:rsidRDefault="00770E44" w:rsidP="00842BD5">
      <w:pPr>
        <w:rPr>
          <w:rStyle w:val="Hypertextovodkaz"/>
        </w:rPr>
      </w:pPr>
      <w:r>
        <w:fldChar w:fldCharType="begin"/>
      </w:r>
      <w:r w:rsidR="00034F1E">
        <w:instrText>HYPERLINK "XML/MASTERDATA" \o "MASTERDATA.xsd"</w:instrText>
      </w:r>
      <w:r>
        <w:fldChar w:fldCharType="separate"/>
      </w:r>
      <w:r w:rsidR="00581887" w:rsidRPr="00770E44">
        <w:rPr>
          <w:rStyle w:val="Hypertextovodkaz"/>
        </w:rPr>
        <w:t>XML\MASTERDATA</w:t>
      </w:r>
    </w:p>
    <w:p w14:paraId="2D2E26C7" w14:textId="77777777" w:rsidR="00581887" w:rsidRDefault="00770E44" w:rsidP="00842BD5">
      <w:r>
        <w:fldChar w:fldCharType="end"/>
      </w:r>
    </w:p>
    <w:p w14:paraId="5E926620" w14:textId="77777777" w:rsidR="00D43F42" w:rsidRDefault="00D43F42" w:rsidP="00D43F42">
      <w:pPr>
        <w:pStyle w:val="Nadpis5"/>
      </w:pPr>
      <w:r>
        <w:t xml:space="preserve">Příklad zprávy </w:t>
      </w:r>
      <w:r w:rsidR="00BF063B">
        <w:t xml:space="preserve">formátu </w:t>
      </w:r>
      <w:r w:rsidR="00DE735A">
        <w:t>MASTERDATA</w:t>
      </w:r>
    </w:p>
    <w:p w14:paraId="3164BE8E" w14:textId="77777777" w:rsidR="00D43F42" w:rsidRDefault="00D43F42" w:rsidP="00D43F42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55"/>
        <w:gridCol w:w="5040"/>
      </w:tblGrid>
      <w:tr w:rsidR="00D43F42" w14:paraId="608D12EF" w14:textId="77777777" w:rsidTr="00555EDA">
        <w:trPr>
          <w:cantSplit/>
          <w:trHeight w:val="270"/>
        </w:trPr>
        <w:tc>
          <w:tcPr>
            <w:tcW w:w="415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EF1AC4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04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E2881F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D43F42" w14:paraId="5FA708E3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1C4201" w14:textId="77777777" w:rsidR="00D43F42" w:rsidRPr="001B1F9A" w:rsidRDefault="00D43F42" w:rsidP="003A17FD">
            <w:r>
              <w:t>Potvrzení změny dodavatele (146)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1CD86A" w14:textId="620F71E4" w:rsidR="00D43F42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4" w:tooltip="MASTERDATA_msg_code_146.xml" w:history="1">
              <w:r w:rsidRPr="00581887">
                <w:rPr>
                  <w:rStyle w:val="Hypertextovodkaz"/>
                  <w:rFonts w:eastAsia="Arial Unicode MS"/>
                </w:rPr>
                <w:t>XML\MASTERDATA\MASTERDATA_msg_code_146.xml</w:t>
              </w:r>
            </w:hyperlink>
          </w:p>
        </w:tc>
      </w:tr>
      <w:tr w:rsidR="00313F74" w14:paraId="2DCC13BC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0CD704" w14:textId="77777777" w:rsidR="00313F74" w:rsidRDefault="00313F74" w:rsidP="003A17FD">
            <w:r w:rsidRPr="00313F74">
              <w:t>Žádost o registraci předání odpovědnosti za odchylku</w:t>
            </w:r>
            <w:r>
              <w:t xml:space="preserve"> (450)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A1732B" w14:textId="3DE5C9CD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5" w:tooltip="MASTERDATA_msg_code_146.xml" w:history="1">
              <w:r>
                <w:rPr>
                  <w:rStyle w:val="Hypertextovodkaz"/>
                  <w:rFonts w:eastAsia="Arial Unicode MS"/>
                </w:rPr>
                <w:t>XML/MASTERDATA/MASTERDATA_msg_code_450_zadost.xml</w:t>
              </w:r>
            </w:hyperlink>
          </w:p>
        </w:tc>
      </w:tr>
      <w:tr w:rsidR="00313F74" w14:paraId="20E91B5B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1DE858" w14:textId="77777777" w:rsidR="00313F74" w:rsidRDefault="00313F74" w:rsidP="003A17FD">
            <w:r w:rsidRPr="00313F74">
              <w:t>Informace o registraci předání odpovědnosti za odchylku</w:t>
            </w:r>
            <w:r w:rsidR="004452FA">
              <w:t xml:space="preserve"> (452</w:t>
            </w:r>
            <w:r>
              <w:t>) - opis na nového SZ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6731AA" w14:textId="2649B9D7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6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XML\MASTERDATA\MASTERDATA_msg_code_452_opis_zadosti_na_noveho.xml</w:t>
              </w:r>
            </w:hyperlink>
          </w:p>
        </w:tc>
      </w:tr>
      <w:tr w:rsidR="00313F74" w14:paraId="3F6F7865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CB284F" w14:textId="77777777" w:rsidR="00313F74" w:rsidRDefault="00313F74" w:rsidP="003A17FD">
            <w:r w:rsidRPr="00313F74">
              <w:t>Schválení / odmítnutí předání odpovědnosti za odchylku</w:t>
            </w:r>
            <w:r w:rsidR="004452FA">
              <w:t xml:space="preserve"> (453)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1D625A7" w14:textId="191231FF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7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XML\MASTERDATA\MASTERDATA_msg_code_453_vyjadreni_noveho.xml</w:t>
              </w:r>
            </w:hyperlink>
          </w:p>
        </w:tc>
      </w:tr>
    </w:tbl>
    <w:p w14:paraId="326A96EE" w14:textId="77777777" w:rsidR="00581887" w:rsidRDefault="00581887" w:rsidP="00842BD5"/>
    <w:p w14:paraId="3E2CF2F1" w14:textId="77777777" w:rsidR="00D43F42" w:rsidRDefault="00581887" w:rsidP="00842BD5">
      <w:r>
        <w:br w:type="page"/>
      </w:r>
    </w:p>
    <w:p w14:paraId="5D70D028" w14:textId="77777777" w:rsidR="009958F0" w:rsidRDefault="009958F0" w:rsidP="009958F0">
      <w:pPr>
        <w:pStyle w:val="Nadpis2"/>
      </w:pPr>
      <w:bookmarkStart w:id="224" w:name="_Toc457467696"/>
      <w:r>
        <w:lastRenderedPageBreak/>
        <w:t>RESPONSE</w:t>
      </w:r>
      <w:bookmarkEnd w:id="224"/>
    </w:p>
    <w:p w14:paraId="4BEE68BF" w14:textId="77777777" w:rsidR="009958F0" w:rsidRDefault="009958F0" w:rsidP="009958F0"/>
    <w:p w14:paraId="1435358A" w14:textId="77777777" w:rsidR="009958F0" w:rsidRDefault="009958F0" w:rsidP="009958F0">
      <w:pPr>
        <w:pStyle w:val="Nadpis5"/>
      </w:pPr>
      <w:r>
        <w:t>Účel</w:t>
      </w:r>
    </w:p>
    <w:p w14:paraId="5853B3EA" w14:textId="77777777" w:rsidR="009958F0" w:rsidRDefault="009958F0" w:rsidP="009958F0">
      <w:r>
        <w:t>Zpráva XML ve formátu RESPONSE slouží k potvrzení datové výměny mezi účastníky trhu a CDS. Základ formátu je přibližným ekvivalentem zpráv CONTRL a APERAK podle standardu UN/EDIFACT. Při komunikaci s centrem datových služeb CDS je možné tento formát využít v případech, uvedených v následující tabulce.</w:t>
      </w:r>
    </w:p>
    <w:p w14:paraId="1E2A0E79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3E703D4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79F21A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49A77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AB2A4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826ED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E20D2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1FB17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F131CC0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DCD2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6210E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6EFBD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03FA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777C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B2CD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4BC7A0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42CEE4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7ABD7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58149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BF67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CB4A36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D3A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610627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0326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100*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4AC0F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9568A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D9B65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3EE2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5F3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77CD45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1649D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101*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C791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DCD4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9914E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3C24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00E7E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59898E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7305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5EAB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82E3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EF83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5F15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92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C3D7E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767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AE143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C085C2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822B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8AC02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BA74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72D53D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F4CE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D64D2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AA815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EF227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929C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4CA9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3AA432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F5DCB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0F84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089B1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0F07F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2911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3DAF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0F0AA92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008C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E6302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928F4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B501B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B01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6B64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1BC5148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88A0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A3D2E3" w14:textId="79D7B47D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Potvrzení přijetí/odmítnutí zprávy s požadavkem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DE059C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8A25E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44B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5E73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958F0" w:rsidRPr="007F474B" w14:paraId="4CD36D7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18B8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42D05A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FCE8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410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6566E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E836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F56B6A" w:rsidRPr="007F474B" w14:paraId="0AB71A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B5B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CAA33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3A364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01947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6A57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5A21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42B11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5572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C28C9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58FC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95003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F359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7CC0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B5570D" w:rsidRPr="007F474B" w14:paraId="1A855E0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3D81CB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A94248" w14:textId="77777777" w:rsidR="00B5570D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8F9D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22A24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77215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062A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F6CA9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5500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C887D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5D231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7F0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7686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2643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3176D6F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765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DAD17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3D1D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B5599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A59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57E3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4CB2014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D8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0B8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B996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8AAB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9B4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8613C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5D5C4E" w:rsidRPr="007F474B" w14:paraId="77EBB22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E7D2EA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337D8" w14:textId="77777777" w:rsidR="005D5C4E" w:rsidRPr="00146E14" w:rsidRDefault="005D5C4E" w:rsidP="009958F0">
            <w:pPr>
              <w:rPr>
                <w:sz w:val="20"/>
                <w:szCs w:val="20"/>
              </w:rPr>
            </w:pP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3554" w14:textId="77777777" w:rsidR="005D5C4E" w:rsidRPr="008904CD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54CBE1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E53F3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7699E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B5570D" w:rsidRPr="007F474B" w14:paraId="4028C13E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E879E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457F35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2DE0AF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1578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82B4A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18DC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F077A3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8A38F8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86CF1" w14:textId="65F63090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žádosti o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8344A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AD37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EB11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C1F11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7C0A215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2A855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4A9F11" w14:textId="0235852D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C53335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4A3E9C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0D604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F2E26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8B9BFD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405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7A19F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0444E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91B4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57924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3D62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66F5137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C227C" w14:textId="77777777" w:rsidR="007D27F6" w:rsidRPr="00FD2340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3C644" w14:textId="77777777" w:rsidR="007D27F6" w:rsidRPr="00FD2340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09E2A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963E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891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6F2D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E1A101F" w14:textId="77777777" w:rsidTr="009F33A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B7169" w14:textId="77777777" w:rsidR="007D27F6" w:rsidRDefault="007D27F6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ABF75" w14:textId="77777777" w:rsidR="007D27F6" w:rsidRPr="001B122B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FBE2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E9F0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8C177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2C2DA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944F6" w:rsidRPr="007F474B" w14:paraId="45824C8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93075" w14:textId="77777777" w:rsidR="007944F6" w:rsidRPr="00BF4E75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4BF03" w14:textId="77777777" w:rsidR="007944F6" w:rsidRPr="00146E14" w:rsidRDefault="007944F6" w:rsidP="007944F6">
            <w:pPr>
              <w:rPr>
                <w:sz w:val="20"/>
                <w:szCs w:val="20"/>
              </w:rPr>
            </w:pPr>
            <w:r w:rsidRPr="007944F6">
              <w:rPr>
                <w:sz w:val="20"/>
                <w:szCs w:val="20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0AD01" w14:textId="77777777" w:rsidR="007944F6" w:rsidRPr="008904CD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9F42D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E9431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F433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9E253E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DBB45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C607B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2262B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24758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7E9A4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FAF6FE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39DE17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B89D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8E857B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37C0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8EE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B0C2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E7B5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133648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4644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C4FD4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9C1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564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DAD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9F8B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5E586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A80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ECC9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AC38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CA8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89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3CB9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77196A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6188D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A6F4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1BB6DB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2D50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F2ABA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1190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F56B6A" w:rsidRPr="007F474B" w14:paraId="77559E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52B3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B2E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334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199F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9BC7C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237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E2689B" w:rsidRPr="007F474B" w14:paraId="294EEA7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3BE99" w14:textId="6639A12E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C3DCB4" w14:textId="3DB70382" w:rsidR="00E2689B" w:rsidRPr="00146E14" w:rsidRDefault="00E2689B" w:rsidP="009958F0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6DF99" w14:textId="38794951" w:rsidR="00E2689B" w:rsidRPr="008904CD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CD450" w14:textId="3B3F047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9D1D6" w14:textId="3545925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13D13E" w14:textId="25CA9F35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46FBE9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58A5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94C08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367E4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A26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085D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1C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126C9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641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A1B52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6F6A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72152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3406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9AB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665442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38ED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E912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03D8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58C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107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730B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779B7E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8D012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19613" w14:textId="77777777" w:rsidR="00F56B6A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7222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33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A56F5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AE87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6EDC2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5EA62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CCC3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73F6D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21B3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B8C7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7EA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CE6367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055E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E76B" w14:textId="0D1B9C79" w:rsidR="00F56B6A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Potvrzení/chyba při zaslání požadavku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96E5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F070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D097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0A1A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</w:tr>
      <w:tr w:rsidR="00F56B6A" w:rsidRPr="007F474B" w14:paraId="78304D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4794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6D70FC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94455E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60E7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6244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B90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3CA05CC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0856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1B67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F1ACB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B351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0296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0B51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185B97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3BF7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61B0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744FD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246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E844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4DCF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E262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</w:tr>
      <w:tr w:rsidR="00F56B6A" w:rsidRPr="007F474B" w14:paraId="01B5A4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0BB5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EBFD6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922B1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AF91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330A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FAC6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417551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7FF0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FCF5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43247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B92F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3147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5965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289D8C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0FFD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2394A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A9154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602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7CCEF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DCE3B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14C4CE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ED1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0916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E6DDC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1DF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75E73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FF2895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1CEAE2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42F1B3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F422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ADCF7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BCC1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2735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EAACA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58205F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A377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DABF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2BDCC1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0BBC5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03E5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5992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E14" w:rsidRPr="007F474B" w14:paraId="7413DE9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CF850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F0083" w14:textId="77777777" w:rsidR="00146E14" w:rsidRDefault="00146E14" w:rsidP="00AC19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36759" w14:textId="77777777" w:rsidR="00146E14" w:rsidRPr="008904CD" w:rsidRDefault="00146E14" w:rsidP="00AC19EC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9F4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BD18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29E68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Subjekt zúčtování</w:t>
            </w:r>
          </w:p>
        </w:tc>
      </w:tr>
      <w:tr w:rsidR="00F56B6A" w:rsidRPr="007F474B" w14:paraId="0522591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FF6EA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C04CBE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CF7C8" w14:textId="77777777" w:rsidR="00F56B6A" w:rsidRPr="008904CD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CA769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37A6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EAD60D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F56B6A" w:rsidRPr="007F474B" w14:paraId="421E29F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C15D5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6A819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BAA9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C1EB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37E1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2A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3BCCF342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CF66C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65338" w14:textId="201A2811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7357D8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DE4C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E113D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82980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4356BB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D0A1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7CE8B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B9651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289E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0382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73205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28539C0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A3E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7DB3CF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67D7A7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C8F823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21B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E62D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6FDF3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95163A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28191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170FE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8878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843C4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961E8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A2018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7FBA4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FDBD77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5A2D83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90C5AC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FC169D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FC4CEE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99631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4659F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F50D6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EF6C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D7D5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E5F0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063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33E54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7E6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F897B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A1AB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DF889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7E5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8952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4FA8827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2AE1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D5585" w14:textId="77777777" w:rsidR="006F1CB4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669CDB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C6E6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42E2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AC363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4F1314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3038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CC01A8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683DCF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17F56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D798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9B3FF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053342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D6A0E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8A6E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FD74A7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10A94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F966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A921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67B4B3A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D6FB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3C4C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0E575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F60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2FFC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C6AAA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7BF3B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CFA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0FD68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603BD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EA258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E8AE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3981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501E66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66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5E7ED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F621C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3C57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3BDC7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D64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FC0FD8" w:rsidRPr="007F474B" w14:paraId="28F4A8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B6320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69E7E" w14:textId="77777777" w:rsidR="00FC0FD8" w:rsidRDefault="00FC0FD8" w:rsidP="00FC0FD8">
            <w:pPr>
              <w:rPr>
                <w:sz w:val="20"/>
                <w:szCs w:val="20"/>
              </w:rPr>
            </w:pPr>
            <w:r w:rsidRPr="00FC0FD8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AEF68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F6C5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CCE79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9FBF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63F48F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2823B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AEA86" w14:textId="77777777" w:rsidR="00FC0FD8" w:rsidRDefault="00FC0FD8" w:rsidP="00FC0FD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3EF65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33D1EE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961F1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FF232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B4820" w:rsidRPr="007F474B" w14:paraId="630CA1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B608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F352EA" w14:textId="77777777" w:rsidR="000B4820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C0D179" w14:textId="77777777" w:rsidR="000B4820" w:rsidRPr="008904CD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30C9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9FC27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F4F94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0EB48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AE53E6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59039" w14:textId="77777777" w:rsidR="00FC0FD8" w:rsidRDefault="00FC0FD8" w:rsidP="00FC0FD8">
            <w:pPr>
              <w:rPr>
                <w:sz w:val="20"/>
                <w:szCs w:val="20"/>
              </w:rPr>
            </w:pPr>
            <w:r w:rsidRPr="00D33D83">
              <w:rPr>
                <w:sz w:val="20"/>
                <w:szCs w:val="20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AA350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80E4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887F2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413B3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BB4774" w:rsidRPr="007F474B" w14:paraId="0D1C44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F535C" w14:textId="0DBB1CCE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8DAD43" w14:textId="0DF19BC6" w:rsidR="00BB4774" w:rsidRPr="00D33D83" w:rsidRDefault="00BB4774" w:rsidP="00FC0FD8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Chybová zpráva v dotazu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CD010" w14:textId="5F37AE6B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6BECC" w14:textId="39FC8385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24870" w14:textId="7908149A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1D099" w14:textId="313ACA2D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3639AB" w:rsidRPr="007F474B" w14:paraId="6AEE5D7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45E29A" w14:textId="7867D0FB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30517" w14:textId="59467869" w:rsidR="003639AB" w:rsidRPr="00D33D83" w:rsidRDefault="003639AB" w:rsidP="00FC0FD8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 xml:space="preserve">Chyb. </w:t>
            </w:r>
            <w:r>
              <w:rPr>
                <w:sz w:val="20"/>
                <w:szCs w:val="20"/>
              </w:rPr>
              <w:t>z</w:t>
            </w:r>
            <w:r w:rsidRPr="003639AB">
              <w:rPr>
                <w:sz w:val="20"/>
                <w:szCs w:val="20"/>
              </w:rPr>
              <w:t>práva k 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70059" w14:textId="73EF1DA4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52AA1" w14:textId="695F201E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1233B" w14:textId="46E30636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013F84" w14:textId="65BA459C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301490" w:rsidRPr="007F474B" w14:paraId="10F6CFB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76FEE9" w14:textId="0432BDCB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DEC82" w14:textId="3854E9A6" w:rsidR="00301490" w:rsidRPr="003639AB" w:rsidRDefault="00301490" w:rsidP="00FC0FD8">
            <w:pPr>
              <w:rPr>
                <w:sz w:val="20"/>
                <w:szCs w:val="20"/>
              </w:rPr>
            </w:pPr>
            <w:r w:rsidRPr="00301490">
              <w:rPr>
                <w:sz w:val="20"/>
                <w:szCs w:val="20"/>
              </w:rPr>
              <w:t xml:space="preserve">Kmenová data sk. sdílení </w:t>
            </w:r>
            <w:proofErr w:type="spellStart"/>
            <w:r w:rsidRPr="00301490">
              <w:rPr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v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73C74" w14:textId="7E60F84D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6E01F" w14:textId="72FAA4AE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0BEA7" w14:textId="10BA7C6F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F121D" w14:textId="33AE0DC6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01BD7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AF8F0" w14:textId="69464AD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6CE428" w14:textId="61599611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9ABA0" w14:textId="793487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B9CB7A" w14:textId="1F75488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FE38F" w14:textId="716D1E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9AF6D" w14:textId="0231E2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800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89CE0" w14:textId="3D0B226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6FA37" w14:textId="19BD6EFD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29FCB4" w14:textId="40A3897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04E73" w14:textId="7D4C438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E4913" w14:textId="71C722E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639B1" w14:textId="7F92CCC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276C00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23CE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7C66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2D4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1FA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15E7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644D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7CEFF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6061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2824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C781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8013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291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FB5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9EAE6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B4D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2141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796CE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3BC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CDB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28D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0DAE42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2125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7346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148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FD91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5839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623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A5692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F32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29C7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9743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9D67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2534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157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618ED8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A4D3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1C0E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22A0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3D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64DC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08D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93827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5E37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CBDE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F016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540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5936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AF5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6083A2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44B4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A7A8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FB8A1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DC0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196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0D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1DF2233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02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A7CE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6D5CE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50D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5287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DE6C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5943B1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D76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E5D93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AD16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FF5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23C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3417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3D3C1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BC3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7E1039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12E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C5A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1851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082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C385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64A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11E07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9ADD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DD20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0F9C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0F6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C556A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E781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F5E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9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6AC08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96EA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62A66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689D5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54C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056D1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8F7C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A7F58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3B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DBF1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71A52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2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DB4300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6354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5612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3083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FA3C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CA0E5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87B8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C65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C162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CD9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8F5B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6EB6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3F5AE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38E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FB4768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EF44E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285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40A1C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C6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1A7F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086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3EE8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1B2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C7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6368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677B1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3748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B14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5C9D5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5CA9B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E710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6326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10DB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1FF9ED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E7D9E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EB2EE" w14:textId="77777777" w:rsidR="004E4D22" w:rsidRDefault="004E4D22" w:rsidP="004E4D22">
            <w:pPr>
              <w:rPr>
                <w:sz w:val="20"/>
                <w:szCs w:val="20"/>
              </w:rPr>
            </w:pPr>
            <w:r w:rsidRPr="00561F3E">
              <w:rPr>
                <w:sz w:val="20"/>
                <w:szCs w:val="20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329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A1D9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81B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4DE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B707B4" w14:paraId="66E2A3B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202A17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B9431" w14:textId="77777777" w:rsidR="004E4D22" w:rsidRPr="00561F3E" w:rsidDel="00B707B4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Stav finančního limitu </w:t>
            </w:r>
            <w:r w:rsidRPr="00561F3E">
              <w:rPr>
                <w:sz w:val="20"/>
                <w:szCs w:val="20"/>
              </w:rPr>
              <w:t>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0DB7D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13363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3D22E1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6FB0E8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669401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EFE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9F06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A710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F478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7D7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1821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FDA5B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C9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AF0EDF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A31A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AF35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754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50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A6B77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8D4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08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91A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6CF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3E4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EC72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7DFFF1F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674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3E739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A672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3F6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AFA9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3B91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FF251B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4B0D5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D4F0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4F1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46D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A92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B3A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E8297C5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6B79E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F2130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B37274">
              <w:rPr>
                <w:sz w:val="20"/>
                <w:szCs w:val="20"/>
              </w:rPr>
              <w:t>Úspěsné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8DA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02C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C52A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E0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0B7673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53024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4AB2B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Úspěšná 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F785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C9B3D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594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D99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FFA83F1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0857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D4587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312C53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E55A7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8B7E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47A7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99C460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47930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C9E89A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D1E5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17A2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8B4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1410F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94FF506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F6E3F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05126B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0812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8107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D31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11283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3DC4A345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779AF5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807030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CAA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FFC1B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6875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728E2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0D76FE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B868E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9C5F46" w14:textId="552511D2" w:rsidR="004E4D22" w:rsidRPr="00F40D1D" w:rsidRDefault="004E4D22" w:rsidP="004E4D22">
            <w:pPr>
              <w:rPr>
                <w:sz w:val="20"/>
                <w:szCs w:val="20"/>
              </w:rPr>
            </w:pPr>
            <w:r w:rsidRPr="008E553A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8E553A">
              <w:rPr>
                <w:sz w:val="20"/>
                <w:szCs w:val="20"/>
              </w:rPr>
              <w:t>NETTING - DEBET</w:t>
            </w:r>
            <w:proofErr w:type="gramEnd"/>
            <w:r w:rsidRPr="008E553A">
              <w:rPr>
                <w:sz w:val="20"/>
                <w:szCs w:val="20"/>
              </w:rPr>
              <w:t xml:space="preserve"> SZ - </w:t>
            </w:r>
            <w:proofErr w:type="gramStart"/>
            <w:r w:rsidRPr="008E553A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FFCA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C95C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DA6A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43EC9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680CDEC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ED137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0F88C8" w14:textId="0F9823FB" w:rsidR="004E4D22" w:rsidRPr="00F40D1D" w:rsidRDefault="004E4D22" w:rsidP="004E4D22">
            <w:pPr>
              <w:rPr>
                <w:sz w:val="20"/>
                <w:szCs w:val="20"/>
              </w:rPr>
            </w:pPr>
            <w:r w:rsidRPr="006B17B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6B17B4">
              <w:rPr>
                <w:sz w:val="20"/>
                <w:szCs w:val="20"/>
              </w:rPr>
              <w:t>NETTING - DEBET</w:t>
            </w:r>
            <w:proofErr w:type="gramEnd"/>
            <w:r w:rsidRPr="006B17B4">
              <w:rPr>
                <w:sz w:val="20"/>
                <w:szCs w:val="20"/>
              </w:rPr>
              <w:t xml:space="preserve"> SZ - </w:t>
            </w:r>
            <w:proofErr w:type="gramStart"/>
            <w:r w:rsidRPr="006B17B4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130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90FF6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641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07D3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B3D9EA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8A4E2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8A5D3F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2830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3A6D8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45E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C9BB1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672DDD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3D539E" w14:textId="3D295FAD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BDB880" w14:textId="5B1BC93A" w:rsidR="004E4D22" w:rsidRPr="00F40D1D" w:rsidRDefault="004E4D22" w:rsidP="004E4D22">
            <w:pPr>
              <w:rPr>
                <w:sz w:val="20"/>
                <w:szCs w:val="20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BFA1E" w14:textId="2E7CB4F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70EDE" w14:textId="6AB7A836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21671" w14:textId="22BD21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3C4F1" w14:textId="4CAE4AA2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3930C4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C66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9A43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DAB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EB1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AC09E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0540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03068E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6E9D2" w14:textId="41B8A39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4FD46" w14:textId="0C6A9D39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5340E" w14:textId="776D070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ADDD1" w14:textId="73FDB1A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87DF" w14:textId="37B869C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553E6" w14:textId="495A85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9205E8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3F92FE" w14:textId="29BE9B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6E846" w14:textId="567CD241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9A2A3" w14:textId="76908CCB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2145EB" w14:textId="7FB3E4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42834" w14:textId="5883E02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738F1" w14:textId="4F318116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727EC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ACE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280B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71AF3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F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6617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4E16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</w:tr>
      <w:tr w:rsidR="004E4D22" w:rsidRPr="007F474B" w14:paraId="6016B1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A8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FE64F" w14:textId="77777777" w:rsidR="004E4D22" w:rsidRDefault="004E4D22" w:rsidP="004E4D22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3252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491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450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90F8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1AB0C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9B99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BCF5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2EE7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7F3B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408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6125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6F708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4AD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5E8C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00E7C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969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F7A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863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ED38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5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32FF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5383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F31E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88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8881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D7B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63F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A8937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ECB0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0F4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4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B5B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B015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C8AA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455FA6" w14:textId="77777777" w:rsidR="004E4D22" w:rsidRPr="008904CD" w:rsidRDefault="004E4D22" w:rsidP="004E4D22">
            <w:pPr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33E0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2004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BD6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517D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035AF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A49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4062F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26EC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FFE3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6CD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50E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BC2D6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5CD9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DBAA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D8DF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C81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AD8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D7D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957947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4EB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A67FDA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83789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6A4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D4C2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BF3B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DFE5D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7B19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39F5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5528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BD4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D320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84AC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BB27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085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97F64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018B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05E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B5F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C6B0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A1E195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42B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CD8F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ABB40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62A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ABA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782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E40F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EEA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5B67E" w14:textId="77777777" w:rsidR="004E4D22" w:rsidRDefault="004E4D22" w:rsidP="004E4D22">
            <w:pPr>
              <w:rPr>
                <w:sz w:val="20"/>
                <w:szCs w:val="20"/>
              </w:rPr>
            </w:pPr>
            <w:r w:rsidRPr="00FB2A2B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76EA2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2712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ABB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CA607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A591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079A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8BAB7" w14:textId="77777777" w:rsidR="004E4D22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DFC24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2D79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A536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7E69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1DB50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E9A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371AD9" w14:textId="77777777" w:rsidR="004E4D22" w:rsidRPr="002A4C95" w:rsidRDefault="004E4D22" w:rsidP="004E4D22">
            <w:pPr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Chyba v požadavku na historii měření B za max.12 předchozích měsíců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DA2D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BF7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B3A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2B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DA0065F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5C1C07" w14:textId="17EE91E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AC0AAA" w14:textId="13ADE7C0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F898" w14:textId="56483FCC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ABB15" w14:textId="4B80DEF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F7E2A2" w14:textId="29F70BF1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BE17B4" w14:textId="0591DE5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EC18D95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43EDB6" w14:textId="36600E0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7033057" w14:textId="11A06953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624F8D" w14:textId="230DCFDB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294D0" w14:textId="480B758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3B911" w14:textId="7AA80E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FA248" w14:textId="1C409A78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1903D4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0CF56C6" w14:textId="1E07FF5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40E245" w14:textId="51F54DF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35199B" w14:textId="63EBD208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40D0D" w14:textId="7572A4F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578FA" w14:textId="4A2F7A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CECCB6" w14:textId="1A7AD07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A32794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106D19A" w14:textId="33DB4E5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A3F024" w14:textId="4ABC30FA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05DD5" w14:textId="68E5761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C9C87" w14:textId="749C7B3C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DD351" w14:textId="32309F5D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09009" w14:textId="0E5E824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F61EB78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18C76E" w14:textId="4C5309D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ADA33" w14:textId="77777777" w:rsidR="004E4D22" w:rsidRPr="001E1CF6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65A7836D" w14:textId="2F219757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69DCD7" w14:textId="45EF390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A01B2" w14:textId="5AB8F9A4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FB81E" w14:textId="054E0197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7486B" w14:textId="1C9FBEB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4DA870F3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D1AD9" w14:textId="12354471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7EBE6D9" w14:textId="72D09728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0401E1" w14:textId="056A9224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C8CFB5" w14:textId="3765646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52AB8" w14:textId="47C9940A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4B81F" w14:textId="1B412E8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28415B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D5DFD" w14:textId="7718333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4B8243" w14:textId="4743DBC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D10586" w14:textId="64751A16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CDE6EF" w14:textId="2EA3DF25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211F09" w14:textId="5FB454F3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08FA8" w14:textId="242BC532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5D4121A" w14:textId="6504789C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3FD6F5" w14:textId="055E256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63285" w14:textId="77056EF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CF706" w14:textId="687C3152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D91CB" w14:textId="7B4CD27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DF193F" w14:textId="11513184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D87381" w14:textId="602420A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B52E602" w14:textId="0C831A78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C73B32" w14:textId="7D479A0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36DF81" w14:textId="20F6652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2938E4" w14:textId="7B674F0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88BA6" w14:textId="2715DC8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922CDA" w14:textId="35C64B9B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CFA753" w14:textId="6241AC7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A198FA0" w14:textId="51966E51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E9FD0" w14:textId="070E38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5B42C" w14:textId="0A8D9E5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DCC02" w14:textId="7BDC0A7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B84245" w14:textId="56E906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D306DD" w14:textId="29B74BBC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B3628" w14:textId="08521FB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88EFD0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3ABEE" w14:textId="7E365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79476" w14:textId="2049E17A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C76C40" w14:textId="191BA434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90B6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C88BF5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AE08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690316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64EC2F" w14:textId="7E03AD1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596F4" w14:textId="2801C18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3CB3E2" w14:textId="01507CE3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CDA3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F8853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AEFA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0B016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0AA0" w14:textId="649CD14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C9FB3" w14:textId="1B456539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76E5E" w14:textId="7B09D0F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1EB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54025D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B96F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69F67B0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CE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11319A" w14:textId="1192F1E8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 xml:space="preserve">Zpoždění zveřejnění </w:t>
            </w:r>
            <w:r>
              <w:rPr>
                <w:sz w:val="20"/>
                <w:szCs w:val="20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C8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2C0A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BF3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25F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78ADFF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59AC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6CA21" w14:textId="77777777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51A6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9371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69EA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B9C6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5C8059F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BE35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lastRenderedPageBreak/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FA59" w14:textId="4D571457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7177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B7F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416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609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E3D36D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C58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D6D50" w14:textId="20B43D40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C7855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2DD9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C40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257D1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5CADF4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6CF11B" w14:textId="77777777" w:rsidR="004E4D22" w:rsidRPr="00382DD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A51FA" w14:textId="3D9E8C74" w:rsidR="004E4D22" w:rsidRPr="00382DD3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D7D45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AC70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B250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BAB9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5E8A85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965D8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DF621" w14:textId="77777777" w:rsidR="004E4D22" w:rsidRDefault="004E4D22" w:rsidP="004E4D22">
            <w:pPr>
              <w:rPr>
                <w:sz w:val="20"/>
                <w:szCs w:val="20"/>
              </w:rPr>
            </w:pP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828E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6FD3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DF1A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BEA4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6743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23A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DCDD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4F03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EE7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516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209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B2F33A8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859C3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C73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214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C558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E96B46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553D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3D9BF78A" w14:textId="77777777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D5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7F83E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32A0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F24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5A890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69A5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55A542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4443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6AF9EE" w14:textId="03107CE5" w:rsidR="004E4D22" w:rsidRDefault="004E4D22" w:rsidP="004E4D22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>DT - Přijetí</w:t>
            </w:r>
            <w:proofErr w:type="gramEnd"/>
            <w:r w:rsidRPr="00AA00A0">
              <w:rPr>
                <w:sz w:val="20"/>
                <w:szCs w:val="20"/>
              </w:rPr>
              <w:t>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2FF8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1165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7F784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542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DC68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CED48" w14:textId="1E59E99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7C8C2" w14:textId="269B504E" w:rsidR="004E4D22" w:rsidRDefault="004E4D22" w:rsidP="004E4D22">
            <w:pPr>
              <w:rPr>
                <w:sz w:val="20"/>
                <w:szCs w:val="20"/>
              </w:rPr>
            </w:pPr>
            <w:r w:rsidRPr="00AA00A0">
              <w:rPr>
                <w:sz w:val="20"/>
                <w:szCs w:val="20"/>
              </w:rPr>
              <w:t>Přijetí/chyba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DA001" w14:textId="2D5586FA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</w:t>
            </w:r>
            <w:r>
              <w:rPr>
                <w:sz w:val="20"/>
                <w:szCs w:val="20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8025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18344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AB2B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63EBDB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1DE6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DA7A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4845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6921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2F601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85FCC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86489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0055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6D839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1F8F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82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80D75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2A7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1A37AD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002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7CC7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B7AB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0CDD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D5DD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4699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83DE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AC00F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DD76C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E465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4C637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0EED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6F4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350AD1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8BE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E04B1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6B1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F0B5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823F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C0037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C6C49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D17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F390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B51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84F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FE26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D8C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174642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19A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4C3CFB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CC3DD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DB7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30102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79C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D3D6A5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610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0A92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6EB3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1A0B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2A81CE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27CD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BCCA9D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4E0E6" w14:textId="77777777" w:rsidR="004E4D22" w:rsidRDefault="004E4D22" w:rsidP="004E4D22">
            <w:pPr>
              <w:jc w:val="center"/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49CDD" w14:textId="77777777" w:rsidR="004E4D22" w:rsidRDefault="004E4D22" w:rsidP="004E4D22">
            <w:pPr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2A4C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C9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7CC3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5242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19869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3701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6050E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CD1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1F5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B2919A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8AB1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9A11AF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4C85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2FF9F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427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2AE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6C5A7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6E8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9B0FEA5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54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52A18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CA5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58BD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6A2A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AD1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2E31191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5DC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9BB53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4058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472C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A54A76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A78D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261614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5B3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14EF0" w14:textId="6926CD66" w:rsidR="004E4D22" w:rsidRDefault="004E4D22" w:rsidP="004E4D22">
            <w:pPr>
              <w:rPr>
                <w:sz w:val="20"/>
                <w:szCs w:val="20"/>
              </w:rPr>
            </w:pPr>
            <w:r w:rsidRPr="00931897">
              <w:rPr>
                <w:sz w:val="20"/>
                <w:szCs w:val="20"/>
              </w:rPr>
              <w:t xml:space="preserve">Oznámení o posunutí uzávěry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E2E1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DA3D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681DF7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253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748046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DEA3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28192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A7C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950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30848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8C9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9316C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7EB647" w14:textId="77777777" w:rsidR="004E4D22" w:rsidRPr="000C4E1E" w:rsidRDefault="004E4D22" w:rsidP="004E4D22">
            <w:pPr>
              <w:jc w:val="center"/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376C5" w14:textId="1C9289BB" w:rsidR="004E4D22" w:rsidRPr="000C4E1E" w:rsidRDefault="004E4D22" w:rsidP="004E4D22">
            <w:pPr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 xml:space="preserve">Oznámení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dat kapacit / Modifikace 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0272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3AD6D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1B200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26A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4E542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98F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29987" w14:textId="77777777" w:rsidR="004E4D22" w:rsidRDefault="004E4D22" w:rsidP="004E4D22">
            <w:pPr>
              <w:rPr>
                <w:sz w:val="20"/>
                <w:szCs w:val="20"/>
              </w:rPr>
            </w:pP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B0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288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79D74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3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DC9C6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F3E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24DA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ABF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D5B4B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83942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829D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6F7F9C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718A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99066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741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8AE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DDA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9D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34DB0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36DF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329E18" w14:textId="77777777" w:rsidR="004E4D22" w:rsidRPr="00A30ACC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7D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C7DE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294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352D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CCBD21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758F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D5526" w14:textId="105F8E94" w:rsidR="004E4D22" w:rsidRDefault="004E4D22" w:rsidP="004E4D22">
            <w:pPr>
              <w:rPr>
                <w:sz w:val="20"/>
                <w:szCs w:val="20"/>
              </w:rPr>
            </w:pPr>
            <w:r w:rsidRPr="00A30ACC">
              <w:rPr>
                <w:sz w:val="20"/>
                <w:szCs w:val="20"/>
              </w:rPr>
              <w:t xml:space="preserve">Oznámení o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58654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31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22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08F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4BDC60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2FE30F" w14:textId="6A913E8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69DEC" w14:textId="785E98DE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856104" w14:textId="0399346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7C113" w14:textId="277BA5F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6E207" w14:textId="0477CFE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79DE24" w14:textId="1D3CC92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E3D586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1C759" w14:textId="0954E34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59733C" w14:textId="4712A616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665E" w14:textId="6F98EC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1E602" w14:textId="244A4ED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1CDF8" w14:textId="775CEEE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D764A8" w14:textId="1F0DD76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2DC3C62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CF872C" w14:textId="5490ED0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819031" w14:textId="76566898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58ADC" w14:textId="68283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2CD27F" w14:textId="6A7EC7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40AEE" w14:textId="1CC0456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744086" w14:textId="1733EB7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861A0C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E83EB" w14:textId="706257E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778AC3" w14:textId="2AEC4BB0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13441D" w14:textId="198D962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8EE3D" w14:textId="26D18A9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4894F8" w14:textId="745BEC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7BCC4" w14:textId="672E93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EB0157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7245B" w14:textId="794AA9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A9C70" w14:textId="6B5B0D28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0454F" w14:textId="3FAA386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8FD29E" w14:textId="2341652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FFF51" w14:textId="400691B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2B373" w14:textId="6C76BE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9EB898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EC0A67" w14:textId="6E658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7D3E0" w14:textId="4919D9AD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83CFF" w14:textId="5BD2D9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F8EFF5" w14:textId="21D212C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1A6471" w14:textId="14FD7D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C261A" w14:textId="586935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7F54906" w14:textId="77777777" w:rsidTr="00BD0F8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783D4B" w14:textId="192FC4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45FBE" w14:textId="57A3BFDF" w:rsidR="004E4D22" w:rsidRDefault="004E4D22" w:rsidP="004E4D22"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69D710" w14:textId="463F61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C4EE4" w14:textId="042CBE8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B3EA5" w14:textId="43972E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F1428" w14:textId="19EFC5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24882D1" w14:textId="77777777" w:rsidR="009958F0" w:rsidRDefault="009958F0" w:rsidP="009958F0"/>
    <w:p w14:paraId="12CF7581" w14:textId="77777777" w:rsidR="009958F0" w:rsidRDefault="009958F0" w:rsidP="009958F0">
      <w:r>
        <w:t>Poznámka: * zpráva je odpovědí při identifikaci syntakticky chybné vstupní zprávy a obsahuje textový popis chyby ve formátu.</w:t>
      </w:r>
    </w:p>
    <w:p w14:paraId="3BDB86B8" w14:textId="77777777" w:rsidR="009958F0" w:rsidRDefault="009958F0" w:rsidP="009958F0"/>
    <w:p w14:paraId="31E35B26" w14:textId="77777777" w:rsidR="009958F0" w:rsidRDefault="009958F0" w:rsidP="009958F0">
      <w:r>
        <w:t>Kompletní soubor RESPONSE ve formátu .xsd je uložen zde:</w:t>
      </w:r>
    </w:p>
    <w:p w14:paraId="7A2C8C7B" w14:textId="4D651E4F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034F1E">
        <w:instrText>HYPERLINK "XML/RESPONSE" \o "RESPONSE.xsd"</w:instrText>
      </w:r>
      <w:r>
        <w:fldChar w:fldCharType="separate"/>
      </w:r>
      <w:r w:rsidR="00581887" w:rsidRPr="00770E44">
        <w:rPr>
          <w:rStyle w:val="Hypertextovodkaz"/>
        </w:rPr>
        <w:t>XML\RESPONSE</w:t>
      </w:r>
    </w:p>
    <w:p w14:paraId="1A16360F" w14:textId="77777777" w:rsidR="00581887" w:rsidRDefault="00770E44" w:rsidP="009958F0">
      <w:r>
        <w:fldChar w:fldCharType="end"/>
      </w:r>
    </w:p>
    <w:p w14:paraId="61249C2A" w14:textId="77777777" w:rsidR="009958F0" w:rsidRDefault="009958F0" w:rsidP="009958F0">
      <w:pPr>
        <w:pStyle w:val="Nadpis5"/>
      </w:pPr>
      <w:r>
        <w:t>Příklad zprávy formátu RESPONSE</w:t>
      </w:r>
    </w:p>
    <w:p w14:paraId="5487D25F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21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80"/>
        <w:gridCol w:w="4835"/>
      </w:tblGrid>
      <w:tr w:rsidR="009958F0" w14:paraId="53DC2CAF" w14:textId="77777777" w:rsidTr="00555EDA">
        <w:trPr>
          <w:cantSplit/>
          <w:trHeight w:val="270"/>
        </w:trPr>
        <w:tc>
          <w:tcPr>
            <w:tcW w:w="438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9E5B8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B36A5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7F126B9" w14:textId="77777777" w:rsidTr="00555EDA">
        <w:trPr>
          <w:trHeight w:val="255"/>
        </w:trPr>
        <w:tc>
          <w:tcPr>
            <w:tcW w:w="438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AB201F" w14:textId="77777777" w:rsidR="009958F0" w:rsidRPr="001B1F9A" w:rsidRDefault="007658AF" w:rsidP="009958F0">
            <w:r w:rsidRPr="007658AF">
              <w:lastRenderedPageBreak/>
              <w:t xml:space="preserve">Potvrzení/chyba při aktualizaci OPM </w:t>
            </w:r>
            <w:r>
              <w:t>(2</w:t>
            </w:r>
            <w:r w:rsidR="009958F0">
              <w:t>1</w:t>
            </w:r>
            <w:r>
              <w:t>5</w:t>
            </w:r>
            <w:r w:rsidR="009958F0">
              <w:t>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C2A56" w14:textId="329942E1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8" w:tooltip="RESPONSE_msg_code_211.xml" w:history="1">
              <w:r w:rsidRPr="00581887">
                <w:rPr>
                  <w:rStyle w:val="Hypertextovodkaz"/>
                  <w:rFonts w:eastAsia="Arial Unicode MS"/>
                </w:rPr>
                <w:t>XM</w:t>
              </w:r>
              <w:r w:rsidR="007658AF">
                <w:rPr>
                  <w:rStyle w:val="Hypertextovodkaz"/>
                  <w:rFonts w:eastAsia="Arial Unicode MS"/>
                </w:rPr>
                <w:t>L\RESPONSE\RESPONSE_msg_code_215</w:t>
              </w:r>
              <w:r w:rsidRPr="00581887">
                <w:rPr>
                  <w:rStyle w:val="Hypertextovodkaz"/>
                  <w:rFonts w:eastAsia="Arial Unicode MS"/>
                </w:rPr>
                <w:t>.xml</w:t>
              </w:r>
            </w:hyperlink>
          </w:p>
        </w:tc>
      </w:tr>
    </w:tbl>
    <w:p w14:paraId="496735E3" w14:textId="77777777" w:rsidR="009958F0" w:rsidRDefault="009958F0" w:rsidP="00842BD5"/>
    <w:p w14:paraId="178B2587" w14:textId="77777777" w:rsidR="00530719" w:rsidRDefault="00B05E19">
      <w:pPr>
        <w:pStyle w:val="Nadpis2"/>
        <w:pageBreakBefore/>
      </w:pPr>
      <w:bookmarkStart w:id="225" w:name="_Toc457467697"/>
      <w:r>
        <w:lastRenderedPageBreak/>
        <w:t>TDD</w:t>
      </w:r>
      <w:bookmarkEnd w:id="225"/>
    </w:p>
    <w:p w14:paraId="502B5A46" w14:textId="77777777" w:rsidR="00530719" w:rsidRDefault="00530719"/>
    <w:p w14:paraId="2A330C0B" w14:textId="77777777" w:rsidR="00530719" w:rsidRDefault="00530719">
      <w:r>
        <w:t xml:space="preserve">Zpráva XML ve formátu </w:t>
      </w:r>
      <w:r w:rsidR="00B05E19">
        <w:t>TDD</w:t>
      </w:r>
      <w:r>
        <w:t xml:space="preserve"> slouží k zaslání normalizovaného TDD od správce TDD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0361C8F5" w14:textId="77777777" w:rsidR="003A17FD" w:rsidRDefault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43F42" w:rsidRPr="007F474B" w14:paraId="2160075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671301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50E973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18C3AF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17E16C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2FC5B3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C03939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43F42" w:rsidRPr="007F474B" w14:paraId="3E15045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0660F4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C2745E" w14:textId="77777777" w:rsidR="00D43F42" w:rsidRDefault="00D43F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F6FA37" w14:textId="77777777" w:rsidR="00D43F42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9CF12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B9BD21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981CB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7535A69" w14:textId="77777777" w:rsidR="00530719" w:rsidRDefault="00530719"/>
    <w:p w14:paraId="63C056D1" w14:textId="77777777" w:rsidR="00581887" w:rsidRDefault="00581887"/>
    <w:p w14:paraId="7D6CA20C" w14:textId="77777777" w:rsidR="003A17FD" w:rsidRDefault="003A17FD" w:rsidP="003A17FD">
      <w:r>
        <w:t xml:space="preserve">Kompletní soubor </w:t>
      </w:r>
      <w:r w:rsidR="00B05E19">
        <w:t>TDD</w:t>
      </w:r>
      <w:r>
        <w:t xml:space="preserve"> ve formátu .xsd je uložen zde:</w:t>
      </w:r>
    </w:p>
    <w:p w14:paraId="4B919028" w14:textId="72451356" w:rsidR="003A17FD" w:rsidRPr="00770E44" w:rsidRDefault="00770E44" w:rsidP="003A17FD">
      <w:pPr>
        <w:rPr>
          <w:rStyle w:val="Hypertextovodkaz"/>
        </w:rPr>
      </w:pPr>
      <w:r>
        <w:fldChar w:fldCharType="begin"/>
      </w:r>
      <w:r w:rsidR="00034F1E">
        <w:instrText>HYPERLINK "XML/TDD" \o "TDD.xsd"</w:instrText>
      </w:r>
      <w:r>
        <w:fldChar w:fldCharType="separate"/>
      </w:r>
      <w:r w:rsidR="00581887" w:rsidRPr="00770E44">
        <w:rPr>
          <w:rStyle w:val="Hypertextovodkaz"/>
        </w:rPr>
        <w:t>XML\TDD</w:t>
      </w:r>
    </w:p>
    <w:p w14:paraId="2A543AA8" w14:textId="77777777" w:rsidR="00581887" w:rsidRDefault="00770E44" w:rsidP="003A17FD">
      <w:r>
        <w:fldChar w:fldCharType="end"/>
      </w:r>
    </w:p>
    <w:p w14:paraId="7C5AF6A0" w14:textId="77777777" w:rsidR="009356EA" w:rsidRDefault="009356EA" w:rsidP="003A17FD"/>
    <w:p w14:paraId="48B44FC9" w14:textId="77777777" w:rsidR="003A17FD" w:rsidRDefault="00BF063B" w:rsidP="003A17FD">
      <w:pPr>
        <w:pStyle w:val="Nadpis5"/>
      </w:pPr>
      <w:r>
        <w:t>Příklad</w:t>
      </w:r>
      <w:r w:rsidR="003A17FD">
        <w:t xml:space="preserve"> zprávy </w:t>
      </w:r>
      <w:r>
        <w:t xml:space="preserve">formátu </w:t>
      </w:r>
      <w:r w:rsidR="00B05E19">
        <w:t>TDD</w:t>
      </w:r>
    </w:p>
    <w:p w14:paraId="4865AF01" w14:textId="77777777" w:rsidR="003A17FD" w:rsidRDefault="003A17FD" w:rsidP="003A17FD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3A17FD" w14:paraId="2F469F7D" w14:textId="77777777" w:rsidTr="00B655B7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7A329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3B4804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3A17FD" w14:paraId="2763676C" w14:textId="77777777" w:rsidTr="00B655B7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6156AD" w14:textId="77777777" w:rsidR="003A17FD" w:rsidRPr="00C71D1C" w:rsidRDefault="00C71D1C" w:rsidP="003A17FD">
            <w:pPr>
              <w:rPr>
                <w:szCs w:val="22"/>
              </w:rPr>
            </w:pPr>
            <w:r w:rsidRPr="00C71D1C">
              <w:rPr>
                <w:szCs w:val="22"/>
              </w:rPr>
              <w:t xml:space="preserve">Zpráva pro zaslání normalizovaných typových diagramů dodávek </w:t>
            </w:r>
            <w:r w:rsidR="003A17FD" w:rsidRPr="00C71D1C">
              <w:rPr>
                <w:szCs w:val="22"/>
              </w:rPr>
              <w:t>(521)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4703A4" w14:textId="0743D8BB" w:rsidR="003A17FD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9" w:tooltip="TDD_msg_code_521.xml" w:history="1">
              <w:r w:rsidRPr="00581887">
                <w:rPr>
                  <w:rStyle w:val="Hypertextovodkaz"/>
                  <w:rFonts w:eastAsia="Arial Unicode MS"/>
                </w:rPr>
                <w:t>XML\TDD\TDD_msg_code_521.xml</w:t>
              </w:r>
            </w:hyperlink>
          </w:p>
        </w:tc>
      </w:tr>
    </w:tbl>
    <w:p w14:paraId="2B836098" w14:textId="77777777" w:rsidR="00EB32C0" w:rsidRDefault="00EB32C0" w:rsidP="00842BD5"/>
    <w:p w14:paraId="6A1D7032" w14:textId="77777777" w:rsidR="00842BD5" w:rsidRDefault="00842BD5" w:rsidP="00842BD5"/>
    <w:p w14:paraId="06662B39" w14:textId="77777777" w:rsidR="00AA05F1" w:rsidRPr="00842BD5" w:rsidRDefault="00AA05F1" w:rsidP="00842BD5"/>
    <w:p w14:paraId="1894E341" w14:textId="77777777" w:rsidR="00530719" w:rsidRDefault="00530719">
      <w:pPr>
        <w:ind w:left="240" w:right="600" w:hanging="240"/>
        <w:rPr>
          <w:rFonts w:ascii="Verdana" w:hAnsi="Verdana"/>
          <w:sz w:val="20"/>
          <w:szCs w:val="20"/>
        </w:rPr>
      </w:pPr>
    </w:p>
    <w:p w14:paraId="22DEFB46" w14:textId="77777777" w:rsidR="00530719" w:rsidRDefault="00B05E19">
      <w:pPr>
        <w:pStyle w:val="Nadpis2"/>
        <w:pageBreakBefore/>
      </w:pPr>
      <w:bookmarkStart w:id="226" w:name="_Toc457467698"/>
      <w:r>
        <w:lastRenderedPageBreak/>
        <w:t>TEMPERATURE</w:t>
      </w:r>
      <w:bookmarkEnd w:id="226"/>
    </w:p>
    <w:p w14:paraId="5F5A6AEB" w14:textId="77777777" w:rsidR="00530719" w:rsidRDefault="00530719"/>
    <w:p w14:paraId="2AC4A5F2" w14:textId="77777777" w:rsidR="00530719" w:rsidRDefault="00530719">
      <w:pPr>
        <w:pStyle w:val="Nadpis5"/>
      </w:pPr>
      <w:r>
        <w:t>Účel</w:t>
      </w:r>
    </w:p>
    <w:p w14:paraId="551EEFF5" w14:textId="77777777" w:rsidR="00530719" w:rsidRDefault="00530719">
      <w:r>
        <w:t xml:space="preserve">Zpráva XML ve formátu </w:t>
      </w:r>
      <w:r w:rsidR="00B05E19">
        <w:t>TEMPERATURE</w:t>
      </w:r>
      <w:r>
        <w:t xml:space="preserve"> slouží k zaslání průměrné denní teploty a normální průměrné denní teploty od ČHMU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1EE868F1" w14:textId="77777777" w:rsidR="003A17FD" w:rsidRDefault="003A17FD" w:rsidP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A17FD" w:rsidRPr="007F474B" w14:paraId="0DF9F4E6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0E9E58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CDD8A09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053C9B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F2EF22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3CCC99D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5F52D8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A17FD" w:rsidRPr="007F474B" w14:paraId="78B2D5A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4D98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9A57A" w14:textId="77777777" w:rsidR="003A17FD" w:rsidRDefault="003A17FD" w:rsidP="003A17F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DEAD9" w14:textId="77777777" w:rsidR="003A17FD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47632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353E3" w14:textId="77777777" w:rsidR="003A17FD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61650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F4658" w:rsidRPr="007F474B" w14:paraId="580C85F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B324B" w14:textId="77777777" w:rsidR="001F4658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56427" w14:textId="77777777" w:rsidR="001F4658" w:rsidRDefault="001F4658" w:rsidP="003A17FD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5FFE37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859DA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BB9D2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4548D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737BCE95" w14:textId="77777777" w:rsidR="003A17FD" w:rsidRDefault="003A17FD" w:rsidP="003A17FD"/>
    <w:p w14:paraId="5ABFB44A" w14:textId="77777777" w:rsidR="00530719" w:rsidRDefault="00530719">
      <w:pPr>
        <w:spacing w:after="0"/>
      </w:pPr>
    </w:p>
    <w:p w14:paraId="0774680F" w14:textId="77777777" w:rsidR="007070F9" w:rsidRDefault="007070F9" w:rsidP="007070F9">
      <w:pPr>
        <w:ind w:left="240" w:right="600" w:hanging="240"/>
        <w:rPr>
          <w:rFonts w:ascii="Verdana" w:hAnsi="Verdana"/>
          <w:sz w:val="20"/>
          <w:szCs w:val="20"/>
        </w:rPr>
      </w:pPr>
    </w:p>
    <w:p w14:paraId="17C8AD84" w14:textId="77777777" w:rsidR="007070F9" w:rsidRDefault="007070F9" w:rsidP="007070F9">
      <w:r>
        <w:t xml:space="preserve">Kompletní soubor </w:t>
      </w:r>
      <w:r w:rsidR="00B05E19">
        <w:t>TEMPERATURE</w:t>
      </w:r>
      <w:r>
        <w:t xml:space="preserve"> ve formátu .xsd je uložen zde:</w:t>
      </w:r>
    </w:p>
    <w:p w14:paraId="08B55EEC" w14:textId="4865C0B3" w:rsidR="007070F9" w:rsidRPr="004F0B22" w:rsidRDefault="004F0B22" w:rsidP="007070F9">
      <w:pPr>
        <w:rPr>
          <w:rStyle w:val="Hypertextovodkaz"/>
        </w:rPr>
      </w:pPr>
      <w:r>
        <w:fldChar w:fldCharType="begin"/>
      </w:r>
      <w:r w:rsidR="00034F1E">
        <w:instrText>HYPERLINK "XML/TEMPERATURE" \o "TEMPERATURE.xsd"</w:instrText>
      </w:r>
      <w:r>
        <w:fldChar w:fldCharType="separate"/>
      </w:r>
      <w:r w:rsidR="00581887" w:rsidRPr="004F0B22">
        <w:rPr>
          <w:rStyle w:val="Hypertextovodkaz"/>
        </w:rPr>
        <w:t>XML\TEMPERATURE</w:t>
      </w:r>
    </w:p>
    <w:p w14:paraId="31073F87" w14:textId="77777777" w:rsidR="00581887" w:rsidRDefault="004F0B22" w:rsidP="007070F9">
      <w:r>
        <w:fldChar w:fldCharType="end"/>
      </w:r>
    </w:p>
    <w:p w14:paraId="7E1CF5EE" w14:textId="77777777" w:rsidR="007070F9" w:rsidRDefault="00BF063B" w:rsidP="007070F9">
      <w:pPr>
        <w:pStyle w:val="Nadpis5"/>
      </w:pPr>
      <w:r>
        <w:t>Příklad</w:t>
      </w:r>
      <w:r w:rsidR="007070F9">
        <w:t xml:space="preserve"> zprávy </w:t>
      </w:r>
      <w:r>
        <w:t xml:space="preserve">formátu </w:t>
      </w:r>
      <w:r w:rsidR="00B05E19">
        <w:t>TEMPERATURE</w:t>
      </w:r>
    </w:p>
    <w:p w14:paraId="3813AE23" w14:textId="77777777" w:rsidR="007070F9" w:rsidRDefault="007070F9" w:rsidP="007070F9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3795"/>
        <w:gridCol w:w="5400"/>
      </w:tblGrid>
      <w:tr w:rsidR="007070F9" w14:paraId="2EA0BC9D" w14:textId="77777777" w:rsidTr="00B655B7">
        <w:trPr>
          <w:cantSplit/>
          <w:trHeight w:val="270"/>
        </w:trPr>
        <w:tc>
          <w:tcPr>
            <w:tcW w:w="379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0C4629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40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EC7DBD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7070F9" w14:paraId="147E1AD6" w14:textId="77777777" w:rsidTr="00B655B7">
        <w:trPr>
          <w:trHeight w:val="255"/>
        </w:trPr>
        <w:tc>
          <w:tcPr>
            <w:tcW w:w="379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709DBD" w14:textId="77777777" w:rsidR="007070F9" w:rsidRPr="001B1F9A" w:rsidRDefault="00C71D1C" w:rsidP="007070F9">
            <w:r w:rsidRPr="00C71D1C">
              <w:t xml:space="preserve">Zpráva pro zaslání normální a skutečné průměrné denní teploty </w:t>
            </w:r>
            <w:r w:rsidR="00FF0FA3">
              <w:t>(51</w:t>
            </w:r>
            <w:r w:rsidR="00FA47DC">
              <w:t>1</w:t>
            </w:r>
            <w:r w:rsidR="007070F9">
              <w:t>)</w:t>
            </w:r>
          </w:p>
        </w:tc>
        <w:tc>
          <w:tcPr>
            <w:tcW w:w="540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60392B" w14:textId="78ED1445" w:rsidR="007070F9" w:rsidRDefault="00581887" w:rsidP="007070F9">
            <w:pPr>
              <w:pStyle w:val="TableNormal1"/>
              <w:jc w:val="center"/>
              <w:rPr>
                <w:rFonts w:eastAsia="Arial Unicode MS"/>
              </w:rPr>
            </w:pPr>
            <w:hyperlink r:id="rId40" w:tooltip="TEMPERATURE_msg_code_511.xml" w:history="1">
              <w:r w:rsidRPr="00581887">
                <w:rPr>
                  <w:rStyle w:val="Hypertextovodkaz"/>
                  <w:rFonts w:eastAsia="Arial Unicode MS"/>
                </w:rPr>
                <w:t>XML\TEMPERATURE\TEMPERATURE_msg_code_511.xml</w:t>
              </w:r>
            </w:hyperlink>
          </w:p>
        </w:tc>
      </w:tr>
    </w:tbl>
    <w:p w14:paraId="44D85304" w14:textId="77777777" w:rsidR="00EB32C0" w:rsidRDefault="00EB32C0" w:rsidP="007070F9"/>
    <w:p w14:paraId="39F5A109" w14:textId="77777777" w:rsidR="00EB32C0" w:rsidRPr="00EB32C0" w:rsidRDefault="00EB32C0" w:rsidP="00D411C3">
      <w:pPr>
        <w:pStyle w:val="Obsah1"/>
      </w:pPr>
    </w:p>
    <w:p w14:paraId="1F2FB548" w14:textId="77777777" w:rsidR="00597808" w:rsidRDefault="00EB32C0" w:rsidP="00D411C3">
      <w:pPr>
        <w:pStyle w:val="Obsah1"/>
      </w:pPr>
      <w:r>
        <w:br w:type="page"/>
      </w:r>
    </w:p>
    <w:p w14:paraId="044A4AED" w14:textId="77777777" w:rsidR="00597808" w:rsidRDefault="00597808" w:rsidP="00597808">
      <w:pPr>
        <w:pStyle w:val="Nadpis2"/>
      </w:pPr>
      <w:bookmarkStart w:id="227" w:name="_Toc457467699"/>
      <w:r w:rsidRPr="00597808">
        <w:lastRenderedPageBreak/>
        <w:t>SFVOTBILLING</w:t>
      </w:r>
      <w:bookmarkEnd w:id="227"/>
    </w:p>
    <w:p w14:paraId="31290951" w14:textId="77777777" w:rsidR="00597808" w:rsidRDefault="00597808" w:rsidP="00597808"/>
    <w:p w14:paraId="0E572A24" w14:textId="77777777" w:rsidR="00597808" w:rsidRDefault="00597808" w:rsidP="00597808">
      <w:pPr>
        <w:pStyle w:val="Nadpis5"/>
      </w:pPr>
      <w:r>
        <w:t>Účel</w:t>
      </w:r>
    </w:p>
    <w:p w14:paraId="40F86605" w14:textId="77777777" w:rsidR="00597808" w:rsidRDefault="00597808" w:rsidP="00597808">
      <w:r>
        <w:t xml:space="preserve">Zpráva XML ve formátu </w:t>
      </w:r>
      <w:r w:rsidRPr="00597808">
        <w:t>SFVOTBILLING</w:t>
      </w:r>
      <w:r>
        <w:t xml:space="preserve"> slouží </w:t>
      </w:r>
      <w:r w:rsidR="004B4809">
        <w:t xml:space="preserve">pro zasílání finančních reportů z modulu SFVOT – část </w:t>
      </w:r>
      <w:r w:rsidR="004B4809" w:rsidRPr="004B4809">
        <w:t>Podklady pro fakturaci</w:t>
      </w:r>
      <w:r>
        <w:t>.</w:t>
      </w:r>
    </w:p>
    <w:p w14:paraId="146E9779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1A27B65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5C5A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56BDF6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666162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6CEF06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F1A81A2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EC167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41617" w:rsidRPr="007F474B" w14:paraId="46E410B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1367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6FEF4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FBABF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0A1B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4C63AE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98FB0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41617" w:rsidRPr="007F474B" w14:paraId="0C89BC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613084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F061A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9FE99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8DD51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F4CEF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2744D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1A298BE" w14:textId="77777777" w:rsidR="00E16DEB" w:rsidRDefault="00E16DEB" w:rsidP="00E16DEB">
      <w:pPr>
        <w:rPr>
          <w:rFonts w:ascii="Arial" w:hAnsi="Arial" w:cs="Arial"/>
          <w:color w:val="000000"/>
        </w:rPr>
      </w:pPr>
    </w:p>
    <w:p w14:paraId="75CA7129" w14:textId="77777777" w:rsidR="00BC2F7C" w:rsidRDefault="00BC2F7C" w:rsidP="00BC2F7C">
      <w:r>
        <w:t>Kompletní soubor SFVOTBILLING ve formátu .xsd je uložen zde:</w:t>
      </w:r>
    </w:p>
    <w:p w14:paraId="72641E50" w14:textId="65EE3A2F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"XML/SFVOTBILLING"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</w:t>
      </w:r>
    </w:p>
    <w:p w14:paraId="05EBDCFA" w14:textId="77777777" w:rsidR="00BC2F7C" w:rsidRDefault="004F0B22" w:rsidP="00BC2F7C">
      <w:r>
        <w:fldChar w:fldCharType="end"/>
      </w:r>
    </w:p>
    <w:p w14:paraId="44890450" w14:textId="77777777" w:rsidR="00361170" w:rsidRDefault="00361170" w:rsidP="00E16DEB">
      <w:pPr>
        <w:rPr>
          <w:rFonts w:ascii="Arial" w:hAnsi="Arial" w:cs="Arial"/>
          <w:color w:val="000000"/>
        </w:rPr>
      </w:pPr>
    </w:p>
    <w:p w14:paraId="57775251" w14:textId="77777777" w:rsidR="007C131A" w:rsidRDefault="007C131A" w:rsidP="00A3024A">
      <w:pPr>
        <w:spacing w:after="0"/>
      </w:pPr>
      <w:r>
        <w:br w:type="page"/>
      </w:r>
    </w:p>
    <w:p w14:paraId="179DE4CA" w14:textId="77777777" w:rsidR="00113147" w:rsidRDefault="00113147" w:rsidP="00113147">
      <w:pPr>
        <w:pStyle w:val="Nadpis2"/>
      </w:pPr>
      <w:bookmarkStart w:id="228" w:name="_Toc457467700"/>
      <w:r w:rsidRPr="004B4809">
        <w:lastRenderedPageBreak/>
        <w:t>SFVOT</w:t>
      </w:r>
      <w:r>
        <w:t>BILLINGEMO</w:t>
      </w:r>
      <w:bookmarkEnd w:id="228"/>
      <w:r w:rsidRPr="004B4809">
        <w:t xml:space="preserve"> </w:t>
      </w:r>
    </w:p>
    <w:p w14:paraId="1F5EDA6C" w14:textId="77777777" w:rsidR="00113147" w:rsidRDefault="00113147" w:rsidP="00113147"/>
    <w:p w14:paraId="14EE2E30" w14:textId="77777777" w:rsidR="00113147" w:rsidRDefault="00113147" w:rsidP="00113147">
      <w:pPr>
        <w:pStyle w:val="Nadpis5"/>
      </w:pPr>
      <w:r>
        <w:t>Účel</w:t>
      </w:r>
    </w:p>
    <w:p w14:paraId="106EAFD2" w14:textId="77777777" w:rsidR="00113147" w:rsidRDefault="00D372FA" w:rsidP="00113147">
      <w:r>
        <w:t>Zpráva XML ve formátu SFVOT</w:t>
      </w:r>
      <w:r w:rsidR="00113147">
        <w:t>BILLINGEMO slouží pro zasílání reportů pro vypořádání mezi OTE a externím organizátorem trhu (zkratka EOT, anglicky EMO) (například PXE).</w:t>
      </w:r>
    </w:p>
    <w:p w14:paraId="015BD09A" w14:textId="77777777" w:rsidR="00E16DEB" w:rsidRDefault="00E16DEB" w:rsidP="001131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13147" w:rsidRPr="007F474B" w14:paraId="4B0BAA82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5E5819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667ABE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67FB128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BBEEBF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3C2FD77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A827D40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13147" w:rsidRPr="007F474B" w14:paraId="34D43C1F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92827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61B5D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PXE-OTE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4854B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2A652A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7CAB6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86269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  <w:tr w:rsidR="00113147" w:rsidRPr="007F474B" w14:paraId="02791E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35358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127E3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14364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2797C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7F63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2BDD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</w:tbl>
    <w:p w14:paraId="7B9C553A" w14:textId="77777777" w:rsidR="00113147" w:rsidRDefault="00113147" w:rsidP="00113147"/>
    <w:p w14:paraId="69D983BE" w14:textId="77777777" w:rsidR="00932235" w:rsidRDefault="00932235" w:rsidP="00A37432">
      <w:pPr>
        <w:spacing w:after="0"/>
        <w:rPr>
          <w:b/>
        </w:rPr>
      </w:pPr>
    </w:p>
    <w:p w14:paraId="58A00DC0" w14:textId="77777777" w:rsidR="009D36C9" w:rsidRDefault="009D36C9" w:rsidP="00A37432">
      <w:pPr>
        <w:spacing w:after="0"/>
        <w:rPr>
          <w:b/>
        </w:rPr>
      </w:pPr>
    </w:p>
    <w:p w14:paraId="0F3C7703" w14:textId="77777777" w:rsidR="009D36C9" w:rsidRDefault="009D36C9" w:rsidP="009D36C9">
      <w:r>
        <w:t>Kompletní soubor SFVOTBILLINGEMO ve formátu .xsd je uložen zde:</w:t>
      </w:r>
    </w:p>
    <w:p w14:paraId="1DAE7606" w14:textId="34CD82B9" w:rsidR="009D36C9" w:rsidRDefault="009D36C9" w:rsidP="009D36C9">
      <w:hyperlink r:id="rId41" w:tooltip="MASTERDATA.xsd" w:history="1">
        <w:r>
          <w:rPr>
            <w:rStyle w:val="Hypertextovodkaz"/>
          </w:rPr>
          <w:t>XML\SFVOTBILLINGEMO</w:t>
        </w:r>
      </w:hyperlink>
    </w:p>
    <w:p w14:paraId="48F2860B" w14:textId="77777777" w:rsidR="00932235" w:rsidRDefault="00932235" w:rsidP="00A37432">
      <w:pPr>
        <w:spacing w:after="0"/>
        <w:rPr>
          <w:b/>
        </w:rPr>
      </w:pPr>
      <w:r>
        <w:rPr>
          <w:b/>
        </w:rPr>
        <w:br w:type="page"/>
      </w:r>
    </w:p>
    <w:p w14:paraId="1B0D20E0" w14:textId="77777777" w:rsidR="00320847" w:rsidRDefault="00FA65B8" w:rsidP="00320847">
      <w:pPr>
        <w:pStyle w:val="Nadpis2"/>
      </w:pPr>
      <w:bookmarkStart w:id="229" w:name="_Toc457467701"/>
      <w:r>
        <w:lastRenderedPageBreak/>
        <w:t>SFVOT</w:t>
      </w:r>
      <w:r w:rsidR="00320847">
        <w:t>BILLINGSUM</w:t>
      </w:r>
      <w:bookmarkEnd w:id="229"/>
      <w:r w:rsidR="00320847" w:rsidRPr="004B4809">
        <w:t xml:space="preserve"> </w:t>
      </w:r>
    </w:p>
    <w:p w14:paraId="61B2F2C9" w14:textId="77777777" w:rsidR="00320847" w:rsidRDefault="00320847" w:rsidP="00320847"/>
    <w:p w14:paraId="2918F8D0" w14:textId="77777777" w:rsidR="00320847" w:rsidRDefault="00320847" w:rsidP="00320847">
      <w:pPr>
        <w:pStyle w:val="Nadpis5"/>
      </w:pPr>
      <w:r>
        <w:t>Účel</w:t>
      </w:r>
    </w:p>
    <w:p w14:paraId="3E0E1DB4" w14:textId="77777777" w:rsidR="00E84A6C" w:rsidRDefault="00320847" w:rsidP="00E84A6C">
      <w:r>
        <w:t xml:space="preserve">Zpráva XML ve formátu </w:t>
      </w:r>
      <w:r w:rsidR="00924D17">
        <w:t>SFVOTBILLING</w:t>
      </w:r>
      <w:r>
        <w:t>SUM</w:t>
      </w:r>
      <w:r w:rsidR="00E84A6C">
        <w:t xml:space="preserve"> slouží pro zasílání finančních reportů z modulu SFVOT – část </w:t>
      </w:r>
      <w:r w:rsidR="00E84A6C" w:rsidRPr="004B4809">
        <w:t>Podklady pro fakturaci</w:t>
      </w:r>
      <w:r w:rsidR="00E84A6C">
        <w:t xml:space="preserve"> se souhrnými </w:t>
      </w:r>
      <w:r w:rsidR="00FA65B8">
        <w:t>informacemi dotazované období</w:t>
      </w:r>
      <w:r w:rsidR="00E84A6C">
        <w:t>.</w:t>
      </w:r>
    </w:p>
    <w:p w14:paraId="3E964993" w14:textId="77777777" w:rsidR="00320847" w:rsidRDefault="00320847" w:rsidP="003208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20847" w:rsidRPr="007F474B" w14:paraId="70FFA156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691554F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2876D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A921E44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9FDCFC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ED97EB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EA13A0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20847" w:rsidRPr="007F474B" w14:paraId="4D2BB8F7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D53A2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E3D33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- souhrn 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EB515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59B27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E0DAB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4F458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320847" w:rsidRPr="007F474B" w14:paraId="335DFEFF" w14:textId="77777777" w:rsidTr="00E84A6C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C2E9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1CB2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E870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F9B8C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DF0893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CA84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80C5CB2" w14:textId="77777777" w:rsidR="00320847" w:rsidRDefault="00320847" w:rsidP="00320847"/>
    <w:p w14:paraId="50A3B592" w14:textId="77777777" w:rsidR="005E1222" w:rsidRDefault="005E1222" w:rsidP="005E1222">
      <w:pPr>
        <w:widowControl w:val="0"/>
        <w:autoSpaceDE w:val="0"/>
        <w:autoSpaceDN w:val="0"/>
        <w:adjustRightInd w:val="0"/>
        <w:spacing w:after="0"/>
      </w:pPr>
    </w:p>
    <w:p w14:paraId="337993C8" w14:textId="77777777" w:rsidR="00BC2F7C" w:rsidRDefault="00BC2F7C" w:rsidP="00A37432">
      <w:pPr>
        <w:spacing w:after="0"/>
        <w:rPr>
          <w:b/>
        </w:rPr>
      </w:pPr>
    </w:p>
    <w:p w14:paraId="5A272F27" w14:textId="77777777" w:rsidR="00BC2F7C" w:rsidRDefault="00BC2F7C" w:rsidP="00A37432">
      <w:pPr>
        <w:spacing w:after="0"/>
        <w:rPr>
          <w:b/>
        </w:rPr>
      </w:pPr>
    </w:p>
    <w:p w14:paraId="2C48E0A8" w14:textId="77777777" w:rsidR="00BC2F7C" w:rsidRDefault="00BC2F7C" w:rsidP="00BC2F7C">
      <w:r>
        <w:t>Kompletní soubor SFVOTBILLINGSUM ve formátu .xsd je uložen zde:</w:t>
      </w:r>
    </w:p>
    <w:p w14:paraId="02DF5FAE" w14:textId="5E3B1B0C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"XML/SFVOTBILLINGSUM"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XML\SFVOTBILLINGSUM</w:t>
      </w:r>
    </w:p>
    <w:p w14:paraId="4E665719" w14:textId="77777777" w:rsidR="00BC2F7C" w:rsidRDefault="004F0B22" w:rsidP="00BC2F7C">
      <w:r>
        <w:fldChar w:fldCharType="end"/>
      </w:r>
      <w:r w:rsidR="00BC2F7C">
        <w:br w:type="page"/>
      </w:r>
    </w:p>
    <w:p w14:paraId="47283F76" w14:textId="77777777" w:rsidR="004B4809" w:rsidRDefault="004B4809" w:rsidP="004B4809">
      <w:pPr>
        <w:pStyle w:val="Nadpis2"/>
      </w:pPr>
      <w:bookmarkStart w:id="230" w:name="_Toc457467702"/>
      <w:r w:rsidRPr="004B4809">
        <w:lastRenderedPageBreak/>
        <w:t>SFVOTCLAIM</w:t>
      </w:r>
      <w:bookmarkEnd w:id="230"/>
      <w:r w:rsidRPr="004B4809">
        <w:t xml:space="preserve"> </w:t>
      </w:r>
    </w:p>
    <w:p w14:paraId="6E17797E" w14:textId="77777777" w:rsidR="004B4809" w:rsidRDefault="004B4809" w:rsidP="004B4809"/>
    <w:p w14:paraId="159CB8A2" w14:textId="77777777" w:rsidR="004B4809" w:rsidRDefault="004B4809" w:rsidP="004B4809">
      <w:pPr>
        <w:pStyle w:val="Nadpis5"/>
      </w:pPr>
      <w:r>
        <w:t>Účel</w:t>
      </w:r>
    </w:p>
    <w:p w14:paraId="3863DB05" w14:textId="77777777" w:rsidR="004B4809" w:rsidRDefault="004B4809" w:rsidP="004B4809">
      <w:r>
        <w:t xml:space="preserve">Zpráva XML ve formátu </w:t>
      </w:r>
      <w:r w:rsidRPr="004B4809">
        <w:t>SFVOTCLAIM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>.</w:t>
      </w:r>
    </w:p>
    <w:p w14:paraId="69D6232F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7397EBAB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710B02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424EC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8D468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A9ADEA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81E45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922B573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00D33D1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8F8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AF047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0C589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6E86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F2DE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1F43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3CF04F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AB9E0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99426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556FF0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426DF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42D4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AB937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A24816F" w14:textId="77777777" w:rsidR="006F1FEF" w:rsidRDefault="006F1FEF" w:rsidP="006F1FEF"/>
    <w:p w14:paraId="2F818AB7" w14:textId="77777777" w:rsidR="00316437" w:rsidRDefault="00316437" w:rsidP="00316437">
      <w:pPr>
        <w:widowControl w:val="0"/>
        <w:autoSpaceDE w:val="0"/>
        <w:autoSpaceDN w:val="0"/>
        <w:adjustRightInd w:val="0"/>
        <w:spacing w:after="0"/>
      </w:pPr>
    </w:p>
    <w:p w14:paraId="17B3560A" w14:textId="77777777" w:rsidR="00D372FA" w:rsidRDefault="00D372FA" w:rsidP="00D372FA">
      <w:pPr>
        <w:widowControl w:val="0"/>
        <w:autoSpaceDE w:val="0"/>
        <w:autoSpaceDN w:val="0"/>
        <w:adjustRightInd w:val="0"/>
        <w:spacing w:after="0"/>
      </w:pPr>
    </w:p>
    <w:p w14:paraId="55F88304" w14:textId="77777777" w:rsidR="00BC2F7C" w:rsidRDefault="00BC2F7C" w:rsidP="00D411C3">
      <w:pPr>
        <w:pStyle w:val="Obsah1"/>
      </w:pPr>
    </w:p>
    <w:p w14:paraId="39C711EF" w14:textId="77777777" w:rsidR="00BC2F7C" w:rsidRDefault="00BC2F7C" w:rsidP="00BC2F7C">
      <w:r>
        <w:t>Kompletní soubor SFVOTCLAIM ve formátu .xsd je uložen zde:</w:t>
      </w:r>
    </w:p>
    <w:p w14:paraId="2507E3BB" w14:textId="395496AB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"XML/SFVOTCLAIM" \o "MASTERDATA.xsd"</w:instrText>
      </w:r>
      <w:r>
        <w:fldChar w:fldCharType="separate"/>
      </w:r>
      <w:r w:rsidR="00BC2F7C" w:rsidRPr="004F0B22">
        <w:rPr>
          <w:rStyle w:val="Hypertextovodkaz"/>
        </w:rPr>
        <w:t>XML\SFVOTCLAIM</w:t>
      </w:r>
    </w:p>
    <w:p w14:paraId="3AB8319C" w14:textId="77777777" w:rsidR="004B4809" w:rsidRDefault="004F0B22" w:rsidP="00D411C3">
      <w:pPr>
        <w:pStyle w:val="Obsah1"/>
      </w:pPr>
      <w:r>
        <w:fldChar w:fldCharType="end"/>
      </w:r>
      <w:r w:rsidR="00DD3B0F">
        <w:br w:type="page"/>
      </w:r>
    </w:p>
    <w:p w14:paraId="4753FBBF" w14:textId="77777777" w:rsidR="00E84A6C" w:rsidRDefault="00D372FA" w:rsidP="00E84A6C">
      <w:pPr>
        <w:pStyle w:val="Nadpis2"/>
      </w:pPr>
      <w:bookmarkStart w:id="231" w:name="_Toc457467703"/>
      <w:r>
        <w:lastRenderedPageBreak/>
        <w:t>SFVOT</w:t>
      </w:r>
      <w:r w:rsidR="00E84A6C" w:rsidRPr="004B4809">
        <w:t>CLAIM</w:t>
      </w:r>
      <w:r w:rsidR="00E84A6C">
        <w:t>SUM</w:t>
      </w:r>
      <w:bookmarkEnd w:id="231"/>
      <w:r w:rsidR="00E84A6C" w:rsidRPr="004B4809">
        <w:t xml:space="preserve"> </w:t>
      </w:r>
    </w:p>
    <w:p w14:paraId="7BEDB290" w14:textId="77777777" w:rsidR="00E84A6C" w:rsidRDefault="00E84A6C" w:rsidP="00E84A6C"/>
    <w:p w14:paraId="68E838E5" w14:textId="77777777" w:rsidR="00E84A6C" w:rsidRDefault="00E84A6C" w:rsidP="00E84A6C">
      <w:pPr>
        <w:pStyle w:val="Nadpis5"/>
      </w:pPr>
      <w:r>
        <w:t>Účel</w:t>
      </w:r>
    </w:p>
    <w:p w14:paraId="2FDB8953" w14:textId="77777777" w:rsidR="00E84A6C" w:rsidRDefault="00E84A6C" w:rsidP="00E84A6C">
      <w:r>
        <w:t xml:space="preserve">Zpráva XML ve formátu </w:t>
      </w:r>
      <w:r w:rsidR="00D372FA">
        <w:t>SFVOT</w:t>
      </w:r>
      <w:r w:rsidRPr="004B4809">
        <w:t>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 xml:space="preserve"> se souhrnnými</w:t>
      </w:r>
      <w:r w:rsidR="00DE5042">
        <w:t xml:space="preserve"> informacemi</w:t>
      </w:r>
      <w:r>
        <w:t xml:space="preserve"> za ZMV</w:t>
      </w:r>
      <w:r w:rsidR="00DE5042">
        <w:t xml:space="preserve"> za dotazované období</w:t>
      </w:r>
      <w:r>
        <w:t>.</w:t>
      </w:r>
    </w:p>
    <w:p w14:paraId="143010B8" w14:textId="77777777" w:rsidR="00E84A6C" w:rsidRDefault="00E84A6C" w:rsidP="00E84A6C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84A6C" w:rsidRPr="007F474B" w14:paraId="41EA5379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FE14F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775BCA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092B3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CC178D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B06101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186229A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84A6C" w:rsidRPr="007F474B" w14:paraId="5C7417EC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912797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8B581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- souhrn ZMV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47F40D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A568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87A2D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7FB5F4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E84A6C" w:rsidRPr="007F474B" w14:paraId="3267669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C6A11B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F89FD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FD6815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EB7C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E534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3E4EF2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43D69B8C" w14:textId="77777777" w:rsidR="00E84A6C" w:rsidRDefault="00E84A6C" w:rsidP="00E84A6C"/>
    <w:p w14:paraId="0DF1CB2B" w14:textId="77777777" w:rsidR="00E84A6C" w:rsidRDefault="00E84A6C" w:rsidP="00E84A6C">
      <w:pPr>
        <w:spacing w:after="0"/>
      </w:pPr>
    </w:p>
    <w:p w14:paraId="100BE094" w14:textId="77777777" w:rsidR="00E84A6C" w:rsidRDefault="00E84A6C" w:rsidP="00E84A6C"/>
    <w:p w14:paraId="32B34AD5" w14:textId="77777777" w:rsidR="004325A1" w:rsidRDefault="004325A1" w:rsidP="004325A1">
      <w:r>
        <w:t>Kompletní soubor SFVOTCLAIMSUM ve formátu .xsd je uložen zde:</w:t>
      </w:r>
    </w:p>
    <w:p w14:paraId="234AA8A5" w14:textId="40076AF5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034F1E">
        <w:instrText>HYPERLINK "XML/SFVOTCLAIMSUM" \o "MASTERDATA.xsd"</w:instrText>
      </w:r>
      <w:r>
        <w:fldChar w:fldCharType="separate"/>
      </w:r>
      <w:r w:rsidR="004325A1" w:rsidRPr="004F0B22">
        <w:rPr>
          <w:rStyle w:val="Hypertextovodkaz"/>
        </w:rPr>
        <w:t>XML\SFVOTCLAIMSUM</w:t>
      </w:r>
    </w:p>
    <w:p w14:paraId="02347E90" w14:textId="77777777" w:rsidR="00E84A6C" w:rsidRPr="00E84A6C" w:rsidRDefault="004F0B22" w:rsidP="00E84A6C">
      <w:r>
        <w:fldChar w:fldCharType="end"/>
      </w:r>
      <w:r w:rsidR="00E84A6C">
        <w:br w:type="page"/>
      </w:r>
    </w:p>
    <w:p w14:paraId="32E80BC4" w14:textId="77777777" w:rsidR="004B4809" w:rsidRDefault="00D372FA" w:rsidP="004B4809">
      <w:pPr>
        <w:pStyle w:val="Nadpis2"/>
      </w:pPr>
      <w:bookmarkStart w:id="232" w:name="_Toc457467704"/>
      <w:r>
        <w:lastRenderedPageBreak/>
        <w:t>SFVOT</w:t>
      </w:r>
      <w:r w:rsidR="004B4809" w:rsidRPr="004B4809">
        <w:t>TDD</w:t>
      </w:r>
      <w:bookmarkEnd w:id="232"/>
      <w:r w:rsidR="004B4809" w:rsidRPr="004B4809">
        <w:t xml:space="preserve"> </w:t>
      </w:r>
    </w:p>
    <w:p w14:paraId="0B18338D" w14:textId="77777777" w:rsidR="004B4809" w:rsidRDefault="004B4809" w:rsidP="004B4809"/>
    <w:p w14:paraId="3A7E6E6E" w14:textId="77777777" w:rsidR="004B4809" w:rsidRDefault="004B4809" w:rsidP="004B4809">
      <w:pPr>
        <w:pStyle w:val="Nadpis5"/>
      </w:pPr>
      <w:r>
        <w:t>Účel</w:t>
      </w:r>
    </w:p>
    <w:p w14:paraId="1F5F535F" w14:textId="77777777" w:rsidR="004B4809" w:rsidRDefault="004B4809" w:rsidP="004B4809">
      <w:r>
        <w:t xml:space="preserve">Zpráva XML ve formátu </w:t>
      </w:r>
      <w:r w:rsidR="00D372FA">
        <w:t>SFVOT</w:t>
      </w:r>
      <w:r w:rsidRPr="004B4809">
        <w:t>TDD</w:t>
      </w:r>
      <w:r>
        <w:t xml:space="preserve"> slouží pro zasílání finančních reportů z modulu SFVOT – část </w:t>
      </w:r>
      <w:r w:rsidR="00972628">
        <w:t>Clearing TDD</w:t>
      </w:r>
      <w:r>
        <w:t>.</w:t>
      </w:r>
    </w:p>
    <w:p w14:paraId="270E1C16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5ADA120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35830C9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483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35A454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6EE135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68CEDD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DD4E175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373B82AF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F19BA8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D806F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4D44D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16D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7E0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2E4C8D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0E2F12B5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1135AA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4762E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677C3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D49E6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8B47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F8CF3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17EB4A8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D67B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0E000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</w:t>
            </w:r>
            <w:r>
              <w:rPr>
                <w:sz w:val="20"/>
                <w:szCs w:val="20"/>
              </w:rPr>
              <w:t> </w:t>
            </w:r>
            <w:r w:rsidRPr="00094378">
              <w:rPr>
                <w:sz w:val="20"/>
                <w:szCs w:val="20"/>
              </w:rPr>
              <w:t>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E37E5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03022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5F086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93B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3D02C1C3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5966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C7D38C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B6B71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58FC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911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8219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DD03706" w14:textId="77777777" w:rsidR="006F1FEF" w:rsidRDefault="006F1FEF" w:rsidP="006F1FEF"/>
    <w:p w14:paraId="0384C7AE" w14:textId="77777777" w:rsidR="004325A1" w:rsidRDefault="004325A1" w:rsidP="00755B67">
      <w:pPr>
        <w:spacing w:after="0"/>
      </w:pPr>
    </w:p>
    <w:p w14:paraId="17ED0E9E" w14:textId="77777777" w:rsidR="004325A1" w:rsidRDefault="004325A1" w:rsidP="004325A1">
      <w:r>
        <w:t>Kompletní soubor SFVOTTDD ve formátu .xsd je uložen zde:</w:t>
      </w:r>
    </w:p>
    <w:p w14:paraId="7C5683E9" w14:textId="40992E8F" w:rsidR="00983DD8" w:rsidRPr="004F0B22" w:rsidRDefault="004F0B22" w:rsidP="006A3A0A">
      <w:pPr>
        <w:rPr>
          <w:rStyle w:val="Hypertextovodkaz"/>
          <w:rFonts w:ascii="Arial" w:hAnsi="Arial" w:cs="Arial"/>
          <w:szCs w:val="22"/>
        </w:rPr>
      </w:pPr>
      <w:r>
        <w:fldChar w:fldCharType="begin"/>
      </w:r>
      <w:r w:rsidR="00034F1E">
        <w:instrText>HYPERLINK "XML/SFVOTTDD" \o "MASTERDATA.xsd"</w:instrText>
      </w:r>
      <w:r>
        <w:fldChar w:fldCharType="separate"/>
      </w:r>
      <w:r w:rsidR="004325A1" w:rsidRPr="004F0B22">
        <w:rPr>
          <w:rStyle w:val="Hypertextovodkaz"/>
        </w:rPr>
        <w:t>XML\SFVOTTDD</w:t>
      </w:r>
    </w:p>
    <w:p w14:paraId="1E0F6A8C" w14:textId="77777777" w:rsidR="00E16DEB" w:rsidRDefault="004F0B22" w:rsidP="00755B67">
      <w:pPr>
        <w:spacing w:after="0"/>
      </w:pPr>
      <w:r>
        <w:fldChar w:fldCharType="end"/>
      </w:r>
      <w:r w:rsidR="00E16DEB">
        <w:br w:type="page"/>
      </w:r>
    </w:p>
    <w:p w14:paraId="50773BB9" w14:textId="77777777" w:rsidR="006F7966" w:rsidRDefault="00D372FA" w:rsidP="006F7966">
      <w:pPr>
        <w:pStyle w:val="Nadpis2"/>
      </w:pPr>
      <w:bookmarkStart w:id="233" w:name="_Toc457467705"/>
      <w:r>
        <w:lastRenderedPageBreak/>
        <w:t>SFVOT</w:t>
      </w:r>
      <w:r w:rsidR="006F7966">
        <w:t>DT</w:t>
      </w:r>
      <w:r w:rsidR="006F7966" w:rsidRPr="002E3258">
        <w:t>EXPIMP</w:t>
      </w:r>
      <w:bookmarkEnd w:id="233"/>
      <w:r w:rsidR="006F7966" w:rsidRPr="004B4809">
        <w:t xml:space="preserve"> </w:t>
      </w:r>
    </w:p>
    <w:p w14:paraId="093B1143" w14:textId="77777777" w:rsidR="006F7966" w:rsidRDefault="006F7966" w:rsidP="006F7966"/>
    <w:p w14:paraId="3A11DDC7" w14:textId="77777777" w:rsidR="006F7966" w:rsidRDefault="006F7966" w:rsidP="006F7966">
      <w:pPr>
        <w:pStyle w:val="Nadpis5"/>
      </w:pPr>
      <w:r>
        <w:t>Účel</w:t>
      </w:r>
    </w:p>
    <w:p w14:paraId="5A75FC19" w14:textId="77777777" w:rsidR="006F7966" w:rsidRDefault="006F7966" w:rsidP="006F7966">
      <w:r>
        <w:t>Zpráva XML ve form</w:t>
      </w:r>
      <w:r w:rsidR="00D372FA">
        <w:t>átu SFVOT</w:t>
      </w:r>
      <w:r>
        <w:t xml:space="preserve">DTEXPIMP slouží pro zasílání denní zálohy v podobě debet, kredit a netting platby.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C25" w:rsidRPr="007F474B" w14:paraId="013647C9" w14:textId="77777777" w:rsidTr="009C0C2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553EFE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5E9667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BCB846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61A84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563FF90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500757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C25" w:rsidRPr="007F474B" w14:paraId="26AED97A" w14:textId="77777777" w:rsidTr="009C0C2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C9FD2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BFECD" w14:textId="77777777" w:rsidR="009C0C25" w:rsidRDefault="009C0C25" w:rsidP="009C0C25">
            <w:pPr>
              <w:rPr>
                <w:sz w:val="20"/>
                <w:szCs w:val="20"/>
              </w:rPr>
            </w:pPr>
            <w:r w:rsidRPr="009C0C25">
              <w:rPr>
                <w:sz w:val="20"/>
                <w:szCs w:val="20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D6B4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FB797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1F1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603DC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1CD9ECE6" w14:textId="77777777" w:rsidR="006F7966" w:rsidRDefault="006F7966" w:rsidP="006F7966"/>
    <w:p w14:paraId="5EF2524D" w14:textId="77777777" w:rsidR="00BD4EFC" w:rsidRDefault="00BD4EFC" w:rsidP="00BD4EFC">
      <w:pPr>
        <w:widowControl w:val="0"/>
        <w:autoSpaceDE w:val="0"/>
        <w:autoSpaceDN w:val="0"/>
        <w:adjustRightInd w:val="0"/>
        <w:spacing w:after="0"/>
      </w:pPr>
    </w:p>
    <w:p w14:paraId="114C3C5A" w14:textId="77777777" w:rsidR="004325A1" w:rsidRDefault="004325A1" w:rsidP="00DD3B0F">
      <w:pPr>
        <w:spacing w:after="0"/>
      </w:pPr>
    </w:p>
    <w:p w14:paraId="34B3FD25" w14:textId="77777777" w:rsidR="004325A1" w:rsidRDefault="004325A1" w:rsidP="00DD3B0F">
      <w:pPr>
        <w:spacing w:after="0"/>
      </w:pPr>
    </w:p>
    <w:p w14:paraId="780353F9" w14:textId="77777777" w:rsidR="004325A1" w:rsidRDefault="004325A1" w:rsidP="004325A1">
      <w:r>
        <w:t>Kompletní soubor SFVOTDTEXPIMP ve formátu .xsd je uložen zde:</w:t>
      </w:r>
    </w:p>
    <w:p w14:paraId="32B96800" w14:textId="02B15611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034F1E">
        <w:instrText>HYPERLINK "XML/SFVOTDTEXPIMP" \o "MASTERDATA.xsd"</w:instrText>
      </w:r>
      <w:r>
        <w:fldChar w:fldCharType="separate"/>
      </w:r>
      <w:r w:rsidR="004325A1" w:rsidRPr="004F0B22">
        <w:rPr>
          <w:rStyle w:val="Hypertextovodkaz"/>
        </w:rPr>
        <w:t>XML\SFVOTDTEXPIMP</w:t>
      </w:r>
    </w:p>
    <w:p w14:paraId="0DD79B40" w14:textId="77777777" w:rsidR="004B4809" w:rsidRDefault="004F0B22" w:rsidP="00DD3B0F">
      <w:pPr>
        <w:spacing w:after="0"/>
      </w:pPr>
      <w:r>
        <w:fldChar w:fldCharType="end"/>
      </w:r>
      <w:r w:rsidR="00B20FC3">
        <w:br w:type="page"/>
      </w:r>
    </w:p>
    <w:p w14:paraId="236B9229" w14:textId="77777777" w:rsidR="006F7966" w:rsidRDefault="00D372FA" w:rsidP="006F7966">
      <w:pPr>
        <w:pStyle w:val="Nadpis2"/>
      </w:pPr>
      <w:bookmarkStart w:id="234" w:name="_Toc457467706"/>
      <w:r>
        <w:lastRenderedPageBreak/>
        <w:t>SFVOT</w:t>
      </w:r>
      <w:r w:rsidR="006F7966">
        <w:t>CONFDATA</w:t>
      </w:r>
      <w:bookmarkEnd w:id="234"/>
      <w:r w:rsidR="006F7966" w:rsidRPr="004B4809">
        <w:t xml:space="preserve"> </w:t>
      </w:r>
    </w:p>
    <w:p w14:paraId="70D2F34D" w14:textId="77777777" w:rsidR="006F7966" w:rsidRDefault="006F7966" w:rsidP="006F7966"/>
    <w:p w14:paraId="67CCCAF4" w14:textId="77777777" w:rsidR="006F7966" w:rsidRDefault="006F7966" w:rsidP="006F7966">
      <w:pPr>
        <w:pStyle w:val="Nadpis5"/>
      </w:pPr>
      <w:r>
        <w:t>Účel</w:t>
      </w:r>
    </w:p>
    <w:p w14:paraId="3692E7C1" w14:textId="77777777" w:rsidR="006F7966" w:rsidRDefault="00D372FA" w:rsidP="006F7966">
      <w:r>
        <w:t>Zpráva XML ve formátu SFVOT</w:t>
      </w:r>
      <w:r w:rsidR="006F7966">
        <w:t>CONFDATA slouží pro zasílání přehledu denních záloh (uhrazených i k úhradě).</w:t>
      </w:r>
    </w:p>
    <w:p w14:paraId="3CD1AD48" w14:textId="77777777" w:rsidR="00B20FC3" w:rsidRDefault="00B20FC3" w:rsidP="00B20FC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20FC3" w:rsidRPr="007F474B" w14:paraId="3ED2AC44" w14:textId="77777777" w:rsidTr="00B20FC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F178A6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AE5BD0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004F66F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6EB8D2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7B5287C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BDED65E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20FC3" w:rsidRPr="007F474B" w14:paraId="4A00FCEE" w14:textId="77777777" w:rsidTr="00B20FC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27778F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26E09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414E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1CBC4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2D16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75266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3E9F93" w14:textId="77777777" w:rsidR="006F7966" w:rsidRDefault="006F7966" w:rsidP="006F7966"/>
    <w:p w14:paraId="117CA033" w14:textId="77777777" w:rsidR="004325A1" w:rsidRDefault="004325A1" w:rsidP="004325A1">
      <w:r>
        <w:t>Kompletní soubor SFVOTCONFDATA ve formátu .xsd je uložen zde:</w:t>
      </w:r>
    </w:p>
    <w:p w14:paraId="751A772D" w14:textId="7CEE0D76" w:rsidR="006F7966" w:rsidRPr="004F0B22" w:rsidRDefault="004F0B22" w:rsidP="006F7966">
      <w:pPr>
        <w:rPr>
          <w:rStyle w:val="Hypertextovodkaz"/>
        </w:rPr>
      </w:pPr>
      <w:r>
        <w:fldChar w:fldCharType="begin"/>
      </w:r>
      <w:r w:rsidR="00034F1E">
        <w:instrText>HYPERLINK "XML/SFVOTCONFDATA" \o "MASTERDATA.xsd"</w:instrText>
      </w:r>
      <w:r>
        <w:fldChar w:fldCharType="separate"/>
      </w:r>
      <w:r w:rsidR="004325A1" w:rsidRPr="004F0B22">
        <w:rPr>
          <w:rStyle w:val="Hypertextovodkaz"/>
        </w:rPr>
        <w:t>XML\SFVOTCONFDATA</w:t>
      </w:r>
    </w:p>
    <w:p w14:paraId="135AF176" w14:textId="77777777" w:rsidR="0013399D" w:rsidRDefault="004F0B22" w:rsidP="00B20FC3">
      <w:pPr>
        <w:ind w:hanging="240"/>
        <w:rPr>
          <w:rStyle w:val="m1"/>
          <w:rFonts w:ascii="Verdana" w:hAnsi="Verdana"/>
          <w:sz w:val="20"/>
          <w:szCs w:val="20"/>
        </w:rPr>
      </w:pPr>
      <w:r>
        <w:fldChar w:fldCharType="end"/>
      </w:r>
      <w:r w:rsidR="0013399D">
        <w:rPr>
          <w:rStyle w:val="m1"/>
          <w:rFonts w:ascii="Verdana" w:hAnsi="Verdana"/>
          <w:sz w:val="20"/>
          <w:szCs w:val="20"/>
        </w:rPr>
        <w:br w:type="page"/>
      </w:r>
    </w:p>
    <w:p w14:paraId="22EDF5F0" w14:textId="77777777" w:rsidR="00557009" w:rsidRPr="000C1889" w:rsidRDefault="00557009" w:rsidP="00557009">
      <w:pPr>
        <w:pStyle w:val="Nadpis2"/>
      </w:pPr>
      <w:bookmarkStart w:id="235" w:name="_Toc457467707"/>
      <w:r w:rsidRPr="000C1889">
        <w:rPr>
          <w:bCs/>
        </w:rPr>
        <w:lastRenderedPageBreak/>
        <w:t>SFVOTEXCHRATE</w:t>
      </w:r>
      <w:bookmarkEnd w:id="235"/>
      <w:r w:rsidRPr="000C1889">
        <w:t xml:space="preserve"> </w:t>
      </w:r>
    </w:p>
    <w:p w14:paraId="1E00C943" w14:textId="77777777" w:rsidR="00557009" w:rsidRDefault="00557009" w:rsidP="00557009"/>
    <w:p w14:paraId="1F35D759" w14:textId="77777777" w:rsidR="00557009" w:rsidRDefault="00557009" w:rsidP="00557009">
      <w:pPr>
        <w:pStyle w:val="Nadpis5"/>
      </w:pPr>
      <w:r>
        <w:t>Účel</w:t>
      </w:r>
    </w:p>
    <w:p w14:paraId="6F933A29" w14:textId="77777777" w:rsidR="00557009" w:rsidRDefault="00557009" w:rsidP="00557009">
      <w:r>
        <w:t xml:space="preserve">Zpráva XML ve formátu </w:t>
      </w:r>
      <w:r w:rsidRPr="00557009">
        <w:rPr>
          <w:bCs/>
        </w:rPr>
        <w:t>SFVOTEXCHRATE</w:t>
      </w:r>
      <w:r>
        <w:t xml:space="preserve"> slouží pro zasílání vypořádacího kurzu OTE.</w:t>
      </w:r>
    </w:p>
    <w:p w14:paraId="7E2B2602" w14:textId="77777777" w:rsidR="00557009" w:rsidRDefault="00557009" w:rsidP="0055700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57009" w:rsidRPr="007F474B" w14:paraId="00816A0E" w14:textId="77777777" w:rsidTr="00724E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5E2950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63D561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FDB29F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BA4312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ABE40D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58B0BF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57009" w:rsidRPr="007F474B" w14:paraId="7174B224" w14:textId="77777777" w:rsidTr="00724E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E4651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C8A37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Vypořádací kurz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FF1782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357A32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9D8AD6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E3EFD7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E30145" w14:textId="77777777" w:rsidR="00557009" w:rsidRDefault="00557009" w:rsidP="00557009"/>
    <w:p w14:paraId="1C6B876E" w14:textId="77777777" w:rsidR="00557009" w:rsidRDefault="00557009" w:rsidP="00557009"/>
    <w:p w14:paraId="64375449" w14:textId="77777777" w:rsidR="00557009" w:rsidRDefault="00557009" w:rsidP="00557009">
      <w:r>
        <w:t>Kompletní soubor SFVOTEXCHRATE ve formátu .xsd je uložen zde:</w:t>
      </w:r>
    </w:p>
    <w:p w14:paraId="39A95FBE" w14:textId="03558EDB" w:rsidR="00557009" w:rsidRPr="004F0B22" w:rsidRDefault="004F0B22" w:rsidP="00557009">
      <w:pPr>
        <w:rPr>
          <w:rStyle w:val="Hypertextovodkaz"/>
        </w:rPr>
      </w:pPr>
      <w:r>
        <w:fldChar w:fldCharType="begin"/>
      </w:r>
      <w:r w:rsidR="00034F1E">
        <w:instrText>HYPERLINK "XML/SFVOTEXCHRATE" \o "MASTERDATA.xsd"</w:instrText>
      </w:r>
      <w:r>
        <w:fldChar w:fldCharType="separate"/>
      </w:r>
      <w:r w:rsidR="00557009" w:rsidRPr="004F0B22">
        <w:rPr>
          <w:rStyle w:val="Hypertextovodkaz"/>
        </w:rPr>
        <w:t>XML\SFVOTEXCHRATE</w:t>
      </w:r>
    </w:p>
    <w:bookmarkStart w:id="236" w:name="_Toc457467708"/>
    <w:p w14:paraId="31CAD317" w14:textId="77777777" w:rsidR="0061572F" w:rsidRPr="000C1889" w:rsidRDefault="004F0B22" w:rsidP="0061572F">
      <w:pPr>
        <w:pStyle w:val="Nadpis2"/>
      </w:pPr>
      <w:r>
        <w:rPr>
          <w:rFonts w:cs="Times New Roman"/>
          <w:iCs w:val="0"/>
          <w:color w:val="auto"/>
          <w:kern w:val="0"/>
          <w:sz w:val="22"/>
          <w:szCs w:val="24"/>
        </w:rPr>
        <w:fldChar w:fldCharType="end"/>
      </w:r>
      <w:r w:rsidR="0061572F" w:rsidRPr="0061572F">
        <w:t>SFVOTLIMITCHANGE</w:t>
      </w:r>
      <w:bookmarkEnd w:id="236"/>
    </w:p>
    <w:p w14:paraId="4D10F5BE" w14:textId="77777777" w:rsidR="0061572F" w:rsidRDefault="0061572F" w:rsidP="0061572F"/>
    <w:p w14:paraId="1EB05271" w14:textId="77777777" w:rsidR="0061572F" w:rsidRDefault="0061572F" w:rsidP="0061572F">
      <w:pPr>
        <w:pStyle w:val="Nadpis5"/>
      </w:pPr>
      <w:r>
        <w:t>Účel</w:t>
      </w:r>
    </w:p>
    <w:p w14:paraId="6D577969" w14:textId="77777777" w:rsidR="0061572F" w:rsidRDefault="0061572F" w:rsidP="0061572F">
      <w:r>
        <w:t xml:space="preserve">Zpráva XML ve formátu </w:t>
      </w:r>
      <w:r w:rsidRPr="0061572F">
        <w:rPr>
          <w:bCs/>
        </w:rPr>
        <w:t>SFVOTLIMITCHANGE</w:t>
      </w:r>
      <w:r>
        <w:rPr>
          <w:bCs/>
        </w:rPr>
        <w:t xml:space="preserve"> </w:t>
      </w:r>
      <w:r w:rsidR="000156C6">
        <w:t xml:space="preserve"> slouží pro zasílání informace o atomatickém snížení</w:t>
      </w:r>
      <w:r w:rsidR="0007686E">
        <w:t>/zvýšení</w:t>
      </w:r>
      <w:r w:rsidR="000156C6">
        <w:t xml:space="preserve"> limitu VDT/VT.</w:t>
      </w:r>
    </w:p>
    <w:p w14:paraId="4FD9B278" w14:textId="77777777" w:rsidR="0061572F" w:rsidRDefault="0061572F" w:rsidP="0061572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1572F" w:rsidRPr="007F474B" w14:paraId="6B5C8D23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A09336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3C74D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5BC14F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13E60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6CEE83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5071279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1572F" w:rsidRPr="007F474B" w14:paraId="0A69EE03" w14:textId="77777777" w:rsidTr="00B37274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F681B" w14:textId="77777777" w:rsidR="0061572F" w:rsidRDefault="000156C6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69BF54" w14:textId="77777777" w:rsidR="0061572F" w:rsidRDefault="000156C6" w:rsidP="00B37274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Automatická změna</w:t>
            </w:r>
            <w:r>
              <w:rPr>
                <w:sz w:val="20"/>
                <w:szCs w:val="20"/>
              </w:rPr>
              <w:t xml:space="preserve">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DEC74" w14:textId="77777777" w:rsidR="0061572F" w:rsidRDefault="0061572F" w:rsidP="00B37274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5108E" w14:textId="77777777" w:rsidR="0061572F" w:rsidRDefault="00E3640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FF70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C3C15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Ext. subjekt</w:t>
            </w:r>
          </w:p>
        </w:tc>
      </w:tr>
    </w:tbl>
    <w:p w14:paraId="5FCDA882" w14:textId="77777777" w:rsidR="0027547E" w:rsidRDefault="0027547E" w:rsidP="008E4C82"/>
    <w:p w14:paraId="6FC6780A" w14:textId="77777777" w:rsidR="008E4C82" w:rsidRDefault="008E4C82" w:rsidP="008E4C82">
      <w:r>
        <w:t xml:space="preserve">Kompletní soubor </w:t>
      </w:r>
      <w:r w:rsidRPr="008E4C82">
        <w:t>SFVOTLIMITCHANGE</w:t>
      </w:r>
      <w:r>
        <w:t xml:space="preserve"> ve formátu .xsd je uložen zde:</w:t>
      </w:r>
    </w:p>
    <w:p w14:paraId="2BF7F84B" w14:textId="3EB86C2A" w:rsidR="008E4C82" w:rsidRPr="004F0B22" w:rsidRDefault="004F0B22" w:rsidP="008E4C82">
      <w:pPr>
        <w:rPr>
          <w:rStyle w:val="Hypertextovodkaz"/>
        </w:rPr>
      </w:pPr>
      <w:r>
        <w:fldChar w:fldCharType="begin"/>
      </w:r>
      <w:r w:rsidR="00034F1E">
        <w:instrText>HYPERLINK "XML/SFVOTLIMITCHANGE"</w:instrText>
      </w:r>
      <w:r>
        <w:fldChar w:fldCharType="separate"/>
      </w:r>
      <w:r w:rsidR="008E4C82" w:rsidRPr="004F0B22">
        <w:rPr>
          <w:rStyle w:val="Hypertextovodkaz"/>
        </w:rPr>
        <w:t>XML/SFVOTLIMITCHANGE</w:t>
      </w:r>
    </w:p>
    <w:p w14:paraId="62FD1502" w14:textId="77777777" w:rsidR="006F7966" w:rsidRDefault="004F0B22" w:rsidP="00DD3B0F">
      <w:pPr>
        <w:spacing w:after="0"/>
      </w:pPr>
      <w:r>
        <w:fldChar w:fldCharType="end"/>
      </w:r>
    </w:p>
    <w:p w14:paraId="221BDDAC" w14:textId="77777777" w:rsidR="00557009" w:rsidRDefault="00557009" w:rsidP="00DD3B0F">
      <w:pPr>
        <w:spacing w:after="0"/>
      </w:pPr>
    </w:p>
    <w:p w14:paraId="2213D133" w14:textId="77777777" w:rsidR="005F38F8" w:rsidRDefault="005F38F8" w:rsidP="00DD3B0F">
      <w:pPr>
        <w:spacing w:after="0"/>
      </w:pPr>
    </w:p>
    <w:p w14:paraId="6D4D5077" w14:textId="77777777" w:rsidR="005F38F8" w:rsidRDefault="005F38F8" w:rsidP="00DD3B0F">
      <w:pPr>
        <w:spacing w:after="0"/>
      </w:pPr>
      <w:r>
        <w:br w:type="page"/>
      </w:r>
    </w:p>
    <w:p w14:paraId="4A14D53F" w14:textId="77777777" w:rsidR="00996E65" w:rsidRPr="000C1889" w:rsidRDefault="00996E65" w:rsidP="00996E65">
      <w:pPr>
        <w:pStyle w:val="Nadpis2"/>
      </w:pPr>
      <w:bookmarkStart w:id="237" w:name="_Toc457467709"/>
      <w:r w:rsidRPr="000C1889">
        <w:rPr>
          <w:bCs/>
        </w:rPr>
        <w:lastRenderedPageBreak/>
        <w:t>SFVOT</w:t>
      </w:r>
      <w:r>
        <w:rPr>
          <w:bCs/>
        </w:rPr>
        <w:t>LIMITS</w:t>
      </w:r>
      <w:bookmarkEnd w:id="237"/>
      <w:r w:rsidRPr="000C1889">
        <w:t xml:space="preserve"> </w:t>
      </w:r>
    </w:p>
    <w:p w14:paraId="1C45C102" w14:textId="77777777" w:rsidR="00996E65" w:rsidRDefault="00996E65" w:rsidP="00996E65"/>
    <w:p w14:paraId="3B0A2B84" w14:textId="77777777" w:rsidR="00996E65" w:rsidRDefault="00996E65" w:rsidP="00996E65">
      <w:pPr>
        <w:pStyle w:val="Nadpis5"/>
      </w:pPr>
      <w:r>
        <w:t>Účel</w:t>
      </w:r>
    </w:p>
    <w:p w14:paraId="10342CDD" w14:textId="77777777" w:rsidR="00996E65" w:rsidRDefault="00996E65" w:rsidP="00996E65">
      <w:r>
        <w:t xml:space="preserve">Zpráva XML ve formátu </w:t>
      </w:r>
      <w:r w:rsidRPr="00557009">
        <w:rPr>
          <w:bCs/>
        </w:rPr>
        <w:t>SFVOT</w:t>
      </w:r>
      <w:r>
        <w:rPr>
          <w:bCs/>
        </w:rPr>
        <w:t>LIMITS</w:t>
      </w:r>
      <w:r>
        <w:t xml:space="preserve"> slouží pro zasílání informace o celkovém finančním limitu SZ</w:t>
      </w:r>
      <w:r w:rsidR="00F375B8">
        <w:t xml:space="preserve"> a aktuálním stavu limitu VDT/VT</w:t>
      </w:r>
      <w:r w:rsidR="001B2A62">
        <w:t>.</w:t>
      </w:r>
    </w:p>
    <w:p w14:paraId="3CA9DFD2" w14:textId="77777777" w:rsidR="00996E65" w:rsidRDefault="00996E65" w:rsidP="00996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6E65" w:rsidRPr="007F474B" w14:paraId="03EB5614" w14:textId="77777777" w:rsidTr="0052290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FC445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D6C1A0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4CF194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097FE7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F7C82DB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B4DF68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6E65" w:rsidRPr="007F474B" w14:paraId="64CB49BF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1E0B4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6565F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Celkový finanční limit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CC5373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A53EB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242D9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B6EEC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D3F05" w:rsidRPr="007F474B" w14:paraId="604602B4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D9018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1C430D" w14:textId="77777777" w:rsidR="00AD3F05" w:rsidRDefault="00AD3F05" w:rsidP="0052290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Aktuální stav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52D9A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34BA8" w14:textId="77777777" w:rsidR="00AD3F05" w:rsidRDefault="00AD3F0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AA364A" w14:textId="77777777" w:rsidR="00AD3F05" w:rsidRDefault="00ED647A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1689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8E2A6DA" w14:textId="77777777" w:rsidR="00996E65" w:rsidRDefault="00996E65" w:rsidP="00996E65"/>
    <w:p w14:paraId="23CF88B5" w14:textId="77777777" w:rsidR="00996E65" w:rsidRDefault="00996E65" w:rsidP="00996E65"/>
    <w:p w14:paraId="6BBC50BB" w14:textId="77777777" w:rsidR="00996E65" w:rsidRDefault="00996E65" w:rsidP="00996E65"/>
    <w:p w14:paraId="327212FD" w14:textId="77777777" w:rsidR="00996E65" w:rsidRDefault="00996E65" w:rsidP="00996E65">
      <w:r>
        <w:t>Kompletní soubor SFVOTLIMITS ve formátu .xsd je uložen zde:</w:t>
      </w:r>
    </w:p>
    <w:p w14:paraId="5D4F53E4" w14:textId="7892ED04" w:rsidR="00996E65" w:rsidRPr="004F0B22" w:rsidRDefault="004F0B22" w:rsidP="00996E65">
      <w:pPr>
        <w:rPr>
          <w:rStyle w:val="Hypertextovodkaz"/>
        </w:rPr>
      </w:pPr>
      <w:r>
        <w:fldChar w:fldCharType="begin"/>
      </w:r>
      <w:r w:rsidR="00034F1E">
        <w:instrText>HYPERLINK "XML/SFVOTLIMITS"</w:instrText>
      </w:r>
      <w:r>
        <w:fldChar w:fldCharType="separate"/>
      </w:r>
      <w:r w:rsidR="00996E65" w:rsidRPr="004F0B22">
        <w:rPr>
          <w:rStyle w:val="Hypertextovodkaz"/>
        </w:rPr>
        <w:t>XML\SFVOTLIMITS</w:t>
      </w:r>
    </w:p>
    <w:p w14:paraId="475245D1" w14:textId="77777777" w:rsidR="00996E65" w:rsidRDefault="004F0B22" w:rsidP="00996E65">
      <w:pPr>
        <w:spacing w:after="0"/>
      </w:pPr>
      <w:r>
        <w:fldChar w:fldCharType="end"/>
      </w:r>
    </w:p>
    <w:p w14:paraId="3A4D43A9" w14:textId="77777777" w:rsidR="00996E65" w:rsidRDefault="00996E65" w:rsidP="00DD3B0F">
      <w:pPr>
        <w:spacing w:after="0"/>
      </w:pPr>
      <w:r>
        <w:br w:type="page"/>
      </w:r>
    </w:p>
    <w:p w14:paraId="412970FA" w14:textId="77777777" w:rsidR="005F38F8" w:rsidRDefault="005F38F8" w:rsidP="005F38F8">
      <w:pPr>
        <w:pStyle w:val="Nadpis2"/>
      </w:pPr>
      <w:bookmarkStart w:id="238" w:name="_Toc457467710"/>
      <w:r>
        <w:lastRenderedPageBreak/>
        <w:t>SFVOTTDDNETT</w:t>
      </w:r>
      <w:bookmarkEnd w:id="238"/>
    </w:p>
    <w:p w14:paraId="6DE004B4" w14:textId="77777777" w:rsidR="005F38F8" w:rsidRDefault="005F38F8" w:rsidP="005F38F8"/>
    <w:p w14:paraId="46215E15" w14:textId="77777777" w:rsidR="005F38F8" w:rsidRDefault="005F38F8" w:rsidP="005F38F8">
      <w:pPr>
        <w:pStyle w:val="Nadpis5"/>
      </w:pPr>
      <w:r>
        <w:t>Účel</w:t>
      </w:r>
    </w:p>
    <w:p w14:paraId="09232CAA" w14:textId="77777777" w:rsidR="005F38F8" w:rsidRDefault="005F38F8" w:rsidP="005F38F8">
      <w:r>
        <w:t xml:space="preserve">Zpráva XML ve formátu SFVOTTDDNETT </w:t>
      </w:r>
      <w:r w:rsidRPr="00086589">
        <w:t xml:space="preserve">slouží pro zasílání finančních reportů z modulu SFVOT – část </w:t>
      </w:r>
      <w:r>
        <w:t>Netting</w:t>
      </w:r>
      <w:r w:rsidRPr="00086589">
        <w:t>.</w:t>
      </w:r>
      <w:r>
        <w:t xml:space="preserve"> </w:t>
      </w:r>
    </w:p>
    <w:p w14:paraId="257531DA" w14:textId="77777777" w:rsidR="005F38F8" w:rsidRDefault="005F38F8" w:rsidP="005F38F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F38F8" w:rsidRPr="007F474B" w14:paraId="0650C17D" w14:textId="77777777" w:rsidTr="00FD1AFF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06459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A8CA6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169F117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52DC1E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DD33FCA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4320DF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F38F8" w:rsidRPr="007F474B" w14:paraId="3591CF7A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1B8DE8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1FF1A5" w14:textId="77777777" w:rsidR="005F38F8" w:rsidRDefault="005F38F8" w:rsidP="00D23380">
            <w:pPr>
              <w:rPr>
                <w:sz w:val="20"/>
                <w:szCs w:val="20"/>
              </w:rPr>
            </w:pPr>
            <w:r w:rsidRPr="00086589">
              <w:rPr>
                <w:sz w:val="20"/>
                <w:szCs w:val="20"/>
              </w:rPr>
              <w:t>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862426" w14:textId="77777777" w:rsidR="005F38F8" w:rsidRDefault="005F38F8" w:rsidP="00D2338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B195A"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25C483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08F10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D1881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C64A9E6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14128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D5A19" w14:textId="77777777" w:rsidR="00094378" w:rsidRPr="00086589" w:rsidRDefault="00094378" w:rsidP="00D2338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63E41" w14:textId="77777777" w:rsidR="00094378" w:rsidRPr="00BB195A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F4744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5DB4B9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AFFD0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CD6C681" w14:textId="77777777" w:rsidR="005F38F8" w:rsidRDefault="005F38F8" w:rsidP="005F38F8"/>
    <w:p w14:paraId="13F53C3F" w14:textId="77777777" w:rsidR="005F38F8" w:rsidRPr="008F09FA" w:rsidRDefault="005F38F8" w:rsidP="005F38F8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4214EECA" w14:textId="77777777" w:rsidR="005F38F8" w:rsidRDefault="005F38F8" w:rsidP="005F38F8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819942C" w14:textId="77777777" w:rsidR="005F38F8" w:rsidRDefault="005F38F8" w:rsidP="005F38F8">
      <w:r>
        <w:t>Kompletní soubor SFVOTTDDNETT ve formátu .xsd je uložen zde:</w:t>
      </w:r>
    </w:p>
    <w:p w14:paraId="48563F30" w14:textId="653B19C3" w:rsidR="005F38F8" w:rsidRPr="004F0B22" w:rsidRDefault="004F0B22" w:rsidP="005F38F8">
      <w:pPr>
        <w:rPr>
          <w:rStyle w:val="Hypertextovodkaz"/>
        </w:rPr>
      </w:pPr>
      <w:r>
        <w:fldChar w:fldCharType="begin"/>
      </w:r>
      <w:r w:rsidR="00034F1E">
        <w:instrText>HYPERLINK "XML/SFVOTTDDNETT" \o "MASTERDATA.xsd"</w:instrText>
      </w:r>
      <w:r>
        <w:fldChar w:fldCharType="separate"/>
      </w:r>
      <w:r w:rsidR="005F38F8" w:rsidRPr="004F0B22">
        <w:rPr>
          <w:rStyle w:val="Hypertextovodkaz"/>
        </w:rPr>
        <w:t>XML\SFVOTDDNETT</w:t>
      </w:r>
    </w:p>
    <w:p w14:paraId="2FC30129" w14:textId="77777777" w:rsidR="006F7966" w:rsidRDefault="004F0B22" w:rsidP="00DD3B0F">
      <w:pPr>
        <w:spacing w:after="0"/>
      </w:pPr>
      <w:r>
        <w:fldChar w:fldCharType="end"/>
      </w:r>
      <w:r w:rsidR="00557009">
        <w:br w:type="page"/>
      </w:r>
    </w:p>
    <w:p w14:paraId="67104ADF" w14:textId="77777777" w:rsidR="00896EE4" w:rsidRDefault="00896EE4" w:rsidP="00896EE4">
      <w:pPr>
        <w:pStyle w:val="Nadpis2"/>
      </w:pPr>
      <w:bookmarkStart w:id="239" w:name="_Toc457467711"/>
      <w:r>
        <w:lastRenderedPageBreak/>
        <w:t>SFVOTPSK</w:t>
      </w:r>
      <w:bookmarkEnd w:id="239"/>
    </w:p>
    <w:p w14:paraId="77154A10" w14:textId="77777777" w:rsidR="00896EE4" w:rsidRDefault="00896EE4" w:rsidP="00896EE4"/>
    <w:p w14:paraId="06C74E16" w14:textId="77777777" w:rsidR="00896EE4" w:rsidRDefault="00896EE4" w:rsidP="00896EE4">
      <w:pPr>
        <w:pStyle w:val="Nadpis5"/>
      </w:pPr>
      <w:r>
        <w:t>Účel</w:t>
      </w:r>
    </w:p>
    <w:p w14:paraId="270B68A7" w14:textId="77777777" w:rsidR="00896EE4" w:rsidRDefault="00896EE4" w:rsidP="00896EE4"/>
    <w:p w14:paraId="7BBA8D28" w14:textId="77777777" w:rsidR="00896EE4" w:rsidRDefault="00896EE4" w:rsidP="00896EE4">
      <w:r>
        <w:t xml:space="preserve">Zpráva XML ve formátu SFVOTPSK slouží </w:t>
      </w:r>
      <w:r w:rsidR="007D2652">
        <w:rPr>
          <w:color w:val="1F497D"/>
        </w:rPr>
        <w:t xml:space="preserve">pro zasílání finančních reportů z modulu SFVOT – podklady k fakturaci agregované RE a  přehled plateb a reklamací agregované RE. Report obsahuje kreditní a debetní platby a výsledný netting. </w:t>
      </w:r>
      <w:r>
        <w:t>Při komunikaci s centrem datových služeb CDS je možné tento formát využít v případech, uvedených v následující tabulce.</w:t>
      </w:r>
    </w:p>
    <w:p w14:paraId="3EC6241A" w14:textId="77777777" w:rsidR="00896EE4" w:rsidRDefault="00896EE4" w:rsidP="00896EE4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96EE4" w:rsidRPr="007F474B" w14:paraId="4E6F8A21" w14:textId="77777777" w:rsidTr="003E324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63DAED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D29C00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B7870A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C458B5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78BFBF0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4CD40A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96EE4" w:rsidRPr="007F474B" w14:paraId="034AD5DD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2EFA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7FAC95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CB9B4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3D05AF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FD581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E81EB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896EE4" w:rsidRPr="007F474B" w14:paraId="27942B93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295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D04D0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E57C3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599029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30D6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A6792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A587094" w14:textId="77777777" w:rsidR="00896EE4" w:rsidRDefault="00896EE4" w:rsidP="00896EE4"/>
    <w:p w14:paraId="2DE3D73A" w14:textId="77777777" w:rsidR="00896EE4" w:rsidRDefault="00896EE4" w:rsidP="00896EE4"/>
    <w:p w14:paraId="5E8B0018" w14:textId="77777777" w:rsidR="00896EE4" w:rsidRPr="008F09FA" w:rsidRDefault="00896EE4" w:rsidP="00896EE4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158F8E6F" w14:textId="77777777" w:rsidR="00896EE4" w:rsidRDefault="00896EE4" w:rsidP="00896EE4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F57F983" w14:textId="77777777" w:rsidR="00896EE4" w:rsidRDefault="00896EE4" w:rsidP="00896EE4">
      <w:r>
        <w:t>Kompletní soubor SFVOTPSK ve formátu .xsd je uložen zde:</w:t>
      </w:r>
    </w:p>
    <w:p w14:paraId="2D0BF17B" w14:textId="51950354" w:rsidR="00896EE4" w:rsidRPr="004F0B22" w:rsidRDefault="004F0B22" w:rsidP="00896EE4">
      <w:pPr>
        <w:rPr>
          <w:rStyle w:val="Hypertextovodkaz"/>
        </w:rPr>
      </w:pPr>
      <w:r>
        <w:fldChar w:fldCharType="begin"/>
      </w:r>
      <w:r w:rsidR="00034F1E">
        <w:instrText>HYPERLINK "XML/SFVOTPSK" \o "MASTERDATA.xsd"</w:instrText>
      </w:r>
      <w:r>
        <w:fldChar w:fldCharType="separate"/>
      </w:r>
      <w:r w:rsidR="00896EE4" w:rsidRPr="004F0B22">
        <w:rPr>
          <w:rStyle w:val="Hypertextovodkaz"/>
        </w:rPr>
        <w:t>XML\SFVOTPSK</w:t>
      </w:r>
    </w:p>
    <w:p w14:paraId="3E3BBBD3" w14:textId="77777777" w:rsidR="00896EE4" w:rsidRDefault="004F0B22" w:rsidP="00896EE4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  <w:r>
        <w:fldChar w:fldCharType="end"/>
      </w:r>
    </w:p>
    <w:p w14:paraId="14A153B7" w14:textId="77777777" w:rsidR="00896EE4" w:rsidRDefault="00896EE4" w:rsidP="00DD3B0F">
      <w:pPr>
        <w:spacing w:after="0"/>
      </w:pPr>
    </w:p>
    <w:p w14:paraId="0C154097" w14:textId="77777777" w:rsidR="006F7966" w:rsidRDefault="00D372FA" w:rsidP="006F7966">
      <w:pPr>
        <w:pStyle w:val="Nadpis2"/>
      </w:pPr>
      <w:bookmarkStart w:id="240" w:name="_Toc457467712"/>
      <w:r>
        <w:t>SFVOT</w:t>
      </w:r>
      <w:r w:rsidR="00BE7E65">
        <w:t>REQ</w:t>
      </w:r>
      <w:bookmarkEnd w:id="240"/>
    </w:p>
    <w:p w14:paraId="265BA1AC" w14:textId="77777777" w:rsidR="006F7966" w:rsidRDefault="006F7966" w:rsidP="006F7966"/>
    <w:p w14:paraId="2455FB88" w14:textId="77777777" w:rsidR="006F7966" w:rsidRDefault="006F7966" w:rsidP="006F7966">
      <w:pPr>
        <w:pStyle w:val="Nadpis5"/>
      </w:pPr>
      <w:r>
        <w:t>Účel</w:t>
      </w:r>
    </w:p>
    <w:p w14:paraId="119F6527" w14:textId="77777777" w:rsidR="006F7966" w:rsidRDefault="006F7966" w:rsidP="006F7966"/>
    <w:p w14:paraId="2AF84D5B" w14:textId="77777777" w:rsidR="006F7966" w:rsidRDefault="006F7966" w:rsidP="006F7966">
      <w:r>
        <w:t xml:space="preserve">Zpráva XML ve formátu </w:t>
      </w:r>
      <w:r w:rsidR="00D372FA">
        <w:t>SFVOT</w:t>
      </w:r>
      <w:r w:rsidR="00BE7E65">
        <w:t>REQ</w:t>
      </w:r>
      <w:r>
        <w:t xml:space="preserve"> slouží k vyžádání </w:t>
      </w:r>
      <w:r w:rsidR="00BE7E65">
        <w:t xml:space="preserve">zaslání finančních reportů z modulů SFVOT </w:t>
      </w:r>
      <w:r>
        <w:t>Základ formátu je přibližným ekvivalentem zprávy REQDOC podle standardu UN/EDIFACT. Při komunikaci s centrem datových služeb CDS je možné tento formát využít v případech, uvedených v následující tabulce.</w:t>
      </w:r>
    </w:p>
    <w:p w14:paraId="12BC5AC7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09D4D1C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F339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3E030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9FCFB1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EF8DE6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2366C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2BB3CC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C744DF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A4074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751E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D1BF2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B612B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9D8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EE63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0E2C37B0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F7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8847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F07A7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54EE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01D4D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0ED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6499F8CF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102E0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B81E1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76CF0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B147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DC2A6A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3E58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2E8A1DA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B0BF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6083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64D3A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2D5E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8A341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DF41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518B53D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15157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A21C3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AE27A8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342E80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8AF80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1BAE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4BC986D7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BE326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E621A9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5013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AB028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24E4C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9255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5AD92DC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46CDF6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580066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4456F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B8A13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EB35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031F6B" w14:textId="77777777" w:rsidR="006F7966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7C006307" w14:textId="77777777" w:rsidTr="00D372F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BEFAD2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A932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4FE0E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32E23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EDC06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AA7B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169ACD1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FE0D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9611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BF105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A20D1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E996CB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4AAB4F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2CA97F44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9D71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7CBBD6" w14:textId="77777777" w:rsidR="00B06330" w:rsidRPr="00B06330" w:rsidRDefault="00B06330" w:rsidP="000858C4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EC29A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BC813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4CFD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6A7A1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0F655BBB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841AE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083F5F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3EF4F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094B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55930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6F2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6AD89AFF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7CDFF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A7CD35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84DFB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48D5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BE554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AAAD6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7C64668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F1EE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104321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C14F8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ED289C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BE38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5943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E0A7F" w:rsidRPr="007F474B" w14:paraId="6CB4973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BD8994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53D273" w14:textId="77777777" w:rsidR="00BE0A7F" w:rsidRPr="00B06330" w:rsidRDefault="00BE0A7F" w:rsidP="00B06330">
            <w:pPr>
              <w:rPr>
                <w:sz w:val="20"/>
                <w:szCs w:val="20"/>
              </w:rPr>
            </w:pPr>
            <w:r w:rsidRPr="00BE0A7F">
              <w:rPr>
                <w:sz w:val="20"/>
                <w:szCs w:val="20"/>
              </w:rPr>
              <w:t>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D5DE5" w14:textId="77777777" w:rsidR="00BE0A7F" w:rsidRDefault="00BE0A7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7E50B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AAC272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F25505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6E65" w:rsidRPr="007F474B" w:rsidDel="00B707B4" w14:paraId="3152B3CC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97F6E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A7B32" w14:textId="77777777" w:rsidR="00996E65" w:rsidRPr="00BE0A7F" w:rsidDel="00B707B4" w:rsidRDefault="00996E65" w:rsidP="00B0633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Stav finančního limitu</w:t>
            </w:r>
            <w:r w:rsidR="005464E6">
              <w:rPr>
                <w:sz w:val="20"/>
                <w:szCs w:val="20"/>
              </w:rPr>
              <w:t xml:space="preserve">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51E01" w14:textId="77777777" w:rsidR="00996E65" w:rsidDel="00B707B4" w:rsidRDefault="00996E65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ACFB55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2C617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654DF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64811DE5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8693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F78F6C3" w14:textId="77777777" w:rsidR="00094378" w:rsidRDefault="00094378" w:rsidP="00B0633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9F6EE2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D97FC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C8E1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4DA22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430E86E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64C856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66588" w14:textId="77777777" w:rsidR="00094378" w:rsidRDefault="00CB3A88" w:rsidP="00B06330">
            <w:pPr>
              <w:rPr>
                <w:sz w:val="20"/>
                <w:szCs w:val="20"/>
              </w:rPr>
            </w:pPr>
            <w:r w:rsidRPr="00137CFC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1E786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BE6B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3E7E3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D540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305DF278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9783A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66600AB" w14:textId="77777777" w:rsidR="00094378" w:rsidRDefault="00CB3A88" w:rsidP="00B06330">
            <w:pPr>
              <w:rPr>
                <w:sz w:val="20"/>
                <w:szCs w:val="20"/>
              </w:rPr>
            </w:pP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716B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EFF2C8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1C57C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2164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7B784037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BA6A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B3FA9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6175A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AB35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5EA356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D03D2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539995FD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46F4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6D9C7C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90288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3122C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CD1B8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E62801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72EC4F8B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1BECD7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487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59DD75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DOTAZ NA STAV NOUZE ČR / REQUEST FOR EMERGENCY STATE CZ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193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E0893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E2B4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FF4B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E5A6185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48EBD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D4E39F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D0116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F76EA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1EB9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8C27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5B776CAF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C5C0DEB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28EF212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868F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C1D0D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3545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D8490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17563E4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F91642C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BCA35B" w14:textId="3D75D6F8" w:rsidR="00CA7031" w:rsidRPr="00CA7031" w:rsidRDefault="006F7036" w:rsidP="00CA7031">
            <w:pPr>
              <w:rPr>
                <w:sz w:val="20"/>
                <w:szCs w:val="20"/>
              </w:rPr>
            </w:pPr>
            <w:r w:rsidRPr="006F7036">
              <w:rPr>
                <w:sz w:val="20"/>
                <w:szCs w:val="20"/>
              </w:rPr>
              <w:t xml:space="preserve">DOTAZ NA STAV NOUZE VERZE 1 – </w:t>
            </w:r>
            <w:proofErr w:type="gramStart"/>
            <w:r w:rsidRPr="006F7036">
              <w:rPr>
                <w:sz w:val="20"/>
                <w:szCs w:val="20"/>
              </w:rPr>
              <w:t>NETTING - DEBET</w:t>
            </w:r>
            <w:proofErr w:type="gramEnd"/>
            <w:r w:rsidRPr="006F7036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3BC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FF60D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2D38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E99718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3F5ED3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9FD300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lastRenderedPageBreak/>
              <w:t>499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EA375" w14:textId="4E1485FD" w:rsidR="00CA7031" w:rsidRPr="00CA7031" w:rsidRDefault="001A427E" w:rsidP="00CA7031">
            <w:pPr>
              <w:rPr>
                <w:sz w:val="20"/>
                <w:szCs w:val="20"/>
              </w:rPr>
            </w:pPr>
            <w:r w:rsidRPr="001A427E">
              <w:rPr>
                <w:sz w:val="20"/>
                <w:szCs w:val="20"/>
              </w:rPr>
              <w:t xml:space="preserve">DOTAZ NA STAV NOUZE VERZE 2 – </w:t>
            </w:r>
            <w:proofErr w:type="gramStart"/>
            <w:r w:rsidRPr="001A427E">
              <w:rPr>
                <w:sz w:val="20"/>
                <w:szCs w:val="20"/>
              </w:rPr>
              <w:t>NETTING - DEBET</w:t>
            </w:r>
            <w:proofErr w:type="gramEnd"/>
            <w:r w:rsidRPr="001A427E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8E08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28A2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EB757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06ABB4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520A3" w:rsidRPr="007F474B" w:rsidDel="00B707B4" w14:paraId="61D7D6FC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0C5A7A" w14:textId="0988C27D" w:rsidR="007520A3" w:rsidRPr="00CA7031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F7A015" w14:textId="511759B2" w:rsidR="007520A3" w:rsidRPr="00CA7031" w:rsidRDefault="007520A3" w:rsidP="007520A3">
            <w:pPr>
              <w:rPr>
                <w:sz w:val="20"/>
                <w:szCs w:val="20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53473" w14:textId="5422BA07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79EC0F" w14:textId="53478B7D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1AB7A" w14:textId="7ABF184B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51B7" w14:textId="1013E5F1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E9C5763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9CD4C" w14:textId="4101CF7A" w:rsidR="001A427E" w:rsidRDefault="001A427E" w:rsidP="007520A3">
            <w:pPr>
              <w:jc w:val="center"/>
            </w:pPr>
            <w:r>
              <w:t>514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F5B300" w14:textId="28D7C678" w:rsidR="001A427E" w:rsidRPr="007E7A63" w:rsidRDefault="001A427E" w:rsidP="007520A3">
            <w:r w:rsidRPr="001A427E">
              <w:t xml:space="preserve">DOTAZ NA STAV NOUZE VERZE 1 – </w:t>
            </w:r>
            <w:proofErr w:type="gramStart"/>
            <w:r w:rsidRPr="001A427E">
              <w:t>NETTING - KREDIT</w:t>
            </w:r>
            <w:proofErr w:type="gramEnd"/>
            <w:r w:rsidRPr="001A427E"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E0F165" w14:textId="78E5BD5C" w:rsidR="001A427E" w:rsidRDefault="001A427E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9AD33" w14:textId="5ABD5CE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963A84" w14:textId="2341A59D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FD49D" w14:textId="2D90A8A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4A5C6B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4F6C8A" w14:textId="57853028" w:rsidR="001A427E" w:rsidRDefault="001A427E" w:rsidP="007520A3">
            <w:pPr>
              <w:jc w:val="center"/>
            </w:pPr>
            <w:r>
              <w:t>517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03AFF6" w14:textId="7C81A22A" w:rsidR="001A427E" w:rsidRPr="001A427E" w:rsidRDefault="00D903AD" w:rsidP="007520A3">
            <w:r w:rsidRPr="00D903AD">
              <w:t xml:space="preserve">DOTAZ NA STAV NOUZE VERZE 2 – </w:t>
            </w:r>
            <w:proofErr w:type="gramStart"/>
            <w:r w:rsidRPr="00D903AD">
              <w:t>NETTING - KREDIT</w:t>
            </w:r>
            <w:proofErr w:type="gramEnd"/>
            <w:r w:rsidRPr="00D903AD"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27BA9" w14:textId="14371248" w:rsidR="001A427E" w:rsidRDefault="00D903AD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ECFA5" w14:textId="1FBA8B1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00D133" w14:textId="579E849A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66465A" w14:textId="6BD7E2B2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C99FBC5" w14:textId="77777777" w:rsidR="006F7966" w:rsidRDefault="006F7966" w:rsidP="006F7966"/>
    <w:p w14:paraId="4A5C9586" w14:textId="77777777" w:rsidR="006F7966" w:rsidRDefault="006F7966" w:rsidP="006F7966"/>
    <w:p w14:paraId="75F7312A" w14:textId="77777777" w:rsidR="004325A1" w:rsidRDefault="004325A1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27260594" w14:textId="77777777" w:rsidR="00BD4EFC" w:rsidRDefault="00BD4EFC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78B0D933" w14:textId="35336453" w:rsidR="00913427" w:rsidRDefault="004325A1" w:rsidP="004325A1">
      <w:pPr>
        <w:rPr>
          <w:rStyle w:val="Hypertextovodkaz"/>
        </w:rPr>
      </w:pPr>
      <w:r>
        <w:t>Kompletní soubor SFVOTREQ ve formátu .</w:t>
      </w:r>
      <w:proofErr w:type="spellStart"/>
      <w:r>
        <w:t>xsd</w:t>
      </w:r>
      <w:proofErr w:type="spellEnd"/>
      <w:r>
        <w:t xml:space="preserve"> je uložen </w:t>
      </w:r>
      <w:proofErr w:type="spellStart"/>
      <w:r>
        <w:t>zde:</w:t>
      </w:r>
      <w:hyperlink r:id="rId42" w:tooltip="MASTERDATA.xsd" w:history="1">
        <w:r>
          <w:rPr>
            <w:rStyle w:val="Hypertextovodkaz"/>
          </w:rPr>
          <w:t>XML</w:t>
        </w:r>
        <w:proofErr w:type="spellEnd"/>
        <w:r>
          <w:rPr>
            <w:rStyle w:val="Hypertextovodkaz"/>
          </w:rPr>
          <w:t>\SFVOTREQ</w:t>
        </w:r>
      </w:hyperlink>
    </w:p>
    <w:p w14:paraId="338982F2" w14:textId="77777777" w:rsidR="00BB4C29" w:rsidRDefault="00BB4C29" w:rsidP="00BB4C29">
      <w:pPr>
        <w:pStyle w:val="Nadpis2"/>
      </w:pPr>
      <w:bookmarkStart w:id="241" w:name="_Toc457467713"/>
      <w:r>
        <w:rPr>
          <w:color w:val="1F497D"/>
        </w:rPr>
        <w:t>SFVOTSETTINGS</w:t>
      </w:r>
      <w:bookmarkEnd w:id="241"/>
    </w:p>
    <w:p w14:paraId="3D715CD9" w14:textId="77777777" w:rsidR="00BB4C29" w:rsidRDefault="00BB4C29" w:rsidP="00BB4C29"/>
    <w:p w14:paraId="4103CFFE" w14:textId="77777777" w:rsidR="00BB4C29" w:rsidRDefault="00BB4C29" w:rsidP="00BB4C29">
      <w:pPr>
        <w:pStyle w:val="Nadpis5"/>
      </w:pPr>
      <w:r>
        <w:t>Účel</w:t>
      </w:r>
    </w:p>
    <w:p w14:paraId="4A4F10F9" w14:textId="77777777" w:rsidR="00BB4C29" w:rsidRDefault="00BB4C29" w:rsidP="00BB4C29"/>
    <w:p w14:paraId="564B0828" w14:textId="77777777" w:rsidR="00BB4C29" w:rsidRDefault="00BB4C29" w:rsidP="00BB4C29">
      <w:r>
        <w:t xml:space="preserve">Zpráva XML ve formátu </w:t>
      </w:r>
      <w:r w:rsidRPr="00BB4C29">
        <w:t>SFVOTSETTINGS</w:t>
      </w:r>
      <w:r>
        <w:t xml:space="preserve"> slouží k</w:t>
      </w:r>
      <w:r w:rsidR="000F4199">
        <w:t> zasílání nastavení nového limitu VDT/VT.</w:t>
      </w:r>
    </w:p>
    <w:p w14:paraId="1784CF5C" w14:textId="77777777" w:rsidR="00BB4C29" w:rsidRDefault="00BB4C29" w:rsidP="00BB4C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B4C29" w:rsidRPr="007F474B" w14:paraId="49F05ED2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D13B451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F97498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FADE03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23D70F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FE163F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A8206B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0F4199" w:rsidRPr="007F474B" w14:paraId="31AC822C" w14:textId="77777777" w:rsidTr="0007686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26FBD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>
              <w:rPr>
                <w:color w:val="1F497D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56A25" w14:textId="77777777" w:rsidR="000F4199" w:rsidRDefault="000F4199" w:rsidP="00B37274">
            <w:pPr>
              <w:rPr>
                <w:sz w:val="20"/>
                <w:szCs w:val="20"/>
              </w:rPr>
            </w:pPr>
            <w:r w:rsidRPr="000F4199">
              <w:rPr>
                <w:sz w:val="20"/>
                <w:szCs w:val="20"/>
              </w:rPr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5E808" w14:textId="77777777" w:rsidR="000F4199" w:rsidRDefault="000F4199" w:rsidP="00B3727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13458A" w14:textId="77777777" w:rsidR="000F4199" w:rsidRDefault="008E4C82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5F6F51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3E2208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73915AF6" w14:textId="77777777" w:rsidR="00913427" w:rsidRDefault="00913427" w:rsidP="004325A1"/>
    <w:p w14:paraId="2A5B93C4" w14:textId="77777777" w:rsidR="00081777" w:rsidRDefault="00081777" w:rsidP="004325A1"/>
    <w:p w14:paraId="16409E8C" w14:textId="4D3A137D" w:rsidR="003A69A4" w:rsidRDefault="000F4199" w:rsidP="003A69A4">
      <w:pPr>
        <w:rPr>
          <w:rStyle w:val="Hypertextovodkaz"/>
        </w:rPr>
      </w:pPr>
      <w:r>
        <w:t xml:space="preserve">Kompletní soubor </w:t>
      </w:r>
      <w:r w:rsidRPr="000F4199">
        <w:t>SFVOTSETTINGS</w:t>
      </w:r>
      <w:r>
        <w:t xml:space="preserve"> ve formátu .xsd je uložen zde:</w:t>
      </w:r>
      <w:r w:rsidR="002A3605">
        <w:t xml:space="preserve">  </w:t>
      </w:r>
      <w:hyperlink r:id="rId43" w:tooltip="MASTERDATA.xsd" w:history="1">
        <w:r w:rsidR="003A69A4">
          <w:rPr>
            <w:rStyle w:val="Hypertextovodkaz"/>
          </w:rPr>
          <w:t>XML\SFVOTSETTINGS</w:t>
        </w:r>
      </w:hyperlink>
    </w:p>
    <w:p w14:paraId="480F1A41" w14:textId="77777777" w:rsidR="00E638DA" w:rsidRDefault="00E638DA" w:rsidP="00E638DA">
      <w:pPr>
        <w:pStyle w:val="Nadpis2"/>
      </w:pPr>
      <w:r>
        <w:rPr>
          <w:color w:val="1F497D"/>
        </w:rPr>
        <w:t xml:space="preserve">SFVOTEMGSTATE </w:t>
      </w:r>
    </w:p>
    <w:p w14:paraId="066F0EB3" w14:textId="77777777" w:rsidR="00E638DA" w:rsidRDefault="00E638DA" w:rsidP="00E638DA"/>
    <w:p w14:paraId="6D93AFC2" w14:textId="77777777" w:rsidR="00E638DA" w:rsidRDefault="00E638DA" w:rsidP="00E638DA">
      <w:pPr>
        <w:pStyle w:val="Nadpis5"/>
      </w:pPr>
      <w:r>
        <w:t>Účel</w:t>
      </w:r>
    </w:p>
    <w:p w14:paraId="55CA914C" w14:textId="77777777" w:rsidR="00E638DA" w:rsidRDefault="00E638DA" w:rsidP="00E638DA"/>
    <w:p w14:paraId="5734F922" w14:textId="77777777" w:rsidR="00E638DA" w:rsidRDefault="00E638DA" w:rsidP="00E638DA">
      <w:r>
        <w:t xml:space="preserve">Zpráva XML ve formátu </w:t>
      </w:r>
      <w:r w:rsidRPr="00E638DA">
        <w:t>SFVOTEMGSTATE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646761A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ČR</w:t>
      </w:r>
    </w:p>
    <w:p w14:paraId="782D9ABC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DT</w:t>
      </w:r>
    </w:p>
    <w:p w14:paraId="08960F98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VDT</w:t>
      </w:r>
    </w:p>
    <w:p w14:paraId="7FE0DFE7" w14:textId="77777777" w:rsidR="009C57C3" w:rsidRDefault="009C57C3" w:rsidP="00E638DA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638DA" w:rsidRPr="007F474B" w14:paraId="1C73821F" w14:textId="77777777" w:rsidTr="00E638D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0FAAF21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C1D7BE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2270A95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ECDE2C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B81AE75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0E80E4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638DA" w:rsidRPr="007F474B" w14:paraId="15C5DD0D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53AA3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488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4E5DB" w14:textId="77777777" w:rsid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ČR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2C40D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487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87D0C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607880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FB67B2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E638DA" w:rsidRPr="007F474B" w14:paraId="73094EC3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BDF6D7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491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37C02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- VYPOŘÁDÁNÍ EXPORTU/IMPORTU Z DT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A933C3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33B448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97EC20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A436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E638DA" w:rsidRPr="007F474B" w14:paraId="538E9DEE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F8873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27620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VYPOŘÁDÁNÍ EXPORTU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A7502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A776DD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87CB6A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9364C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7520A3" w:rsidRPr="007F474B" w14:paraId="6C43338B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61C37" w14:textId="7623E105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5470B" w14:textId="10B3A2EE" w:rsidR="007520A3" w:rsidRPr="00E638DA" w:rsidRDefault="007520A3" w:rsidP="007520A3">
            <w:pPr>
              <w:rPr>
                <w:sz w:val="20"/>
                <w:szCs w:val="20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33B66" w14:textId="2EF15644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9AA00E" w14:textId="01A07D88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FB176B" w14:textId="04FC7F29" w:rsidR="007520A3" w:rsidRPr="00D3384E" w:rsidRDefault="007520A3" w:rsidP="007520A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BE5803" w14:textId="65A6F693" w:rsidR="007520A3" w:rsidRPr="00D3384E" w:rsidRDefault="007520A3" w:rsidP="007520A3">
            <w:pPr>
              <w:jc w:val="center"/>
            </w:pPr>
            <w:r w:rsidRPr="00D3384E">
              <w:t>Ext. subjekt</w:t>
            </w:r>
          </w:p>
        </w:tc>
      </w:tr>
    </w:tbl>
    <w:p w14:paraId="214D99AA" w14:textId="77777777" w:rsidR="00E638DA" w:rsidRDefault="00E638DA" w:rsidP="00E638DA"/>
    <w:p w14:paraId="04C25B30" w14:textId="77777777" w:rsidR="00913427" w:rsidRDefault="00913427" w:rsidP="004325A1"/>
    <w:p w14:paraId="2F30FB1C" w14:textId="77777777" w:rsidR="002F775F" w:rsidRDefault="002F775F" w:rsidP="004325A1"/>
    <w:p w14:paraId="051E1D45" w14:textId="0792C068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</w:t>
      </w:r>
      <w:r>
        <w:t xml:space="preserve"> ve formátu .xsd je uložen zde:  </w:t>
      </w:r>
      <w:hyperlink r:id="rId44" w:tooltip="MASTERDATA.xsd" w:history="1">
        <w:r>
          <w:rPr>
            <w:rStyle w:val="Hypertextovodkaz"/>
          </w:rPr>
          <w:t>XML/SFVOTEMGSTATE</w:t>
        </w:r>
      </w:hyperlink>
    </w:p>
    <w:p w14:paraId="6F55871A" w14:textId="77777777" w:rsidR="002F775F" w:rsidRDefault="002F775F" w:rsidP="004325A1"/>
    <w:p w14:paraId="3F2CE2A3" w14:textId="77777777" w:rsidR="00A02E73" w:rsidRDefault="00A02E73" w:rsidP="00A02E73">
      <w:pPr>
        <w:pStyle w:val="Nadpis2"/>
      </w:pPr>
      <w:r>
        <w:rPr>
          <w:color w:val="1F497D"/>
        </w:rPr>
        <w:t>SFVOTEMGSTATENETT</w:t>
      </w:r>
    </w:p>
    <w:p w14:paraId="37FF5A29" w14:textId="77777777" w:rsidR="00A02E73" w:rsidRDefault="00A02E73" w:rsidP="00A02E73"/>
    <w:p w14:paraId="5A32B3A8" w14:textId="77777777" w:rsidR="00A02E73" w:rsidRDefault="00A02E73" w:rsidP="00A02E73">
      <w:pPr>
        <w:pStyle w:val="Nadpis5"/>
      </w:pPr>
      <w:r>
        <w:t>Účel</w:t>
      </w:r>
    </w:p>
    <w:p w14:paraId="662308EC" w14:textId="77777777" w:rsidR="00A02E73" w:rsidRDefault="00A02E73" w:rsidP="00A02E73"/>
    <w:p w14:paraId="691A3E38" w14:textId="77777777" w:rsidR="00A02E73" w:rsidRDefault="00A02E73" w:rsidP="00A02E73">
      <w:r>
        <w:t xml:space="preserve">Zpráva XML ve formátu </w:t>
      </w:r>
      <w:r w:rsidRPr="00A02E73">
        <w:t>SFVOTEMGSTATENETT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ED1C72E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  – netting ve verzích 1 a 2</w:t>
      </w:r>
    </w:p>
    <w:p w14:paraId="40D30B93" w14:textId="77777777" w:rsidR="00A02E73" w:rsidRDefault="00A02E73" w:rsidP="00A02E7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02E73" w:rsidRPr="007F474B" w14:paraId="1159B5E6" w14:textId="77777777" w:rsidTr="00A02E7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6FD46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3450A2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0608D4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88D8CC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E6703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A2CB2F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02E73" w:rsidRPr="007F474B" w14:paraId="3D97B2F6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A3FAA4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D3475C" w14:textId="35529E2C" w:rsidR="00A02E73" w:rsidRDefault="001C02FB" w:rsidP="00A02E73">
            <w:pPr>
              <w:rPr>
                <w:sz w:val="20"/>
                <w:szCs w:val="20"/>
              </w:rPr>
            </w:pPr>
            <w:r w:rsidRPr="001C02FB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1C02FB">
              <w:rPr>
                <w:sz w:val="20"/>
                <w:szCs w:val="20"/>
              </w:rPr>
              <w:t>NETTING - DEBET</w:t>
            </w:r>
            <w:proofErr w:type="gramEnd"/>
            <w:r w:rsidRPr="001C02FB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56FD5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802F4B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A3462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C84F51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A02E73" w:rsidRPr="007F474B" w14:paraId="519BC7BC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96DB7" w14:textId="77777777" w:rsidR="00A02E73" w:rsidRPr="00E638DA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B30A55" w14:textId="077822EE" w:rsidR="00A02E73" w:rsidRPr="00E638DA" w:rsidRDefault="00794A14" w:rsidP="00A02E73">
            <w:pPr>
              <w:rPr>
                <w:sz w:val="20"/>
                <w:szCs w:val="20"/>
              </w:rPr>
            </w:pPr>
            <w:r w:rsidRPr="00794A1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794A14">
              <w:rPr>
                <w:sz w:val="20"/>
                <w:szCs w:val="20"/>
              </w:rPr>
              <w:t>NETTING - DEBET</w:t>
            </w:r>
            <w:proofErr w:type="gramEnd"/>
            <w:r w:rsidRPr="00794A14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A0144D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37BB5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1BE67A" w14:textId="77777777" w:rsidR="00A02E73" w:rsidRPr="00D3384E" w:rsidRDefault="00A02E73" w:rsidP="00A02E7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65D4A7" w14:textId="77777777" w:rsidR="00A02E73" w:rsidRPr="00D3384E" w:rsidRDefault="00A02E73" w:rsidP="00A02E73">
            <w:pPr>
              <w:jc w:val="center"/>
            </w:pPr>
            <w:r w:rsidRPr="00D3384E">
              <w:t>Ext. subjekt</w:t>
            </w:r>
          </w:p>
        </w:tc>
      </w:tr>
      <w:tr w:rsidR="00794A14" w:rsidRPr="007F474B" w14:paraId="1D2E81AF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07F3" w14:textId="13CF2719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1C560" w14:textId="60CD3D70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8DD463" w14:textId="21E8DF5B" w:rsidR="00794A14" w:rsidRDefault="0085794A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198BA4" w14:textId="0FB2ABC5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0EFCD4" w14:textId="745EC48D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061A5E" w14:textId="17E2CE43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  <w:tr w:rsidR="00794A14" w:rsidRPr="007F474B" w14:paraId="59008459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CEDA2" w14:textId="432E9246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0551BF" w14:textId="733AB366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DC375" w14:textId="2D04DDBB" w:rsidR="00794A14" w:rsidRDefault="009E39BD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E04CBF" w14:textId="20DAE2A6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ED4301" w14:textId="01070420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3074E0" w14:textId="663BA24B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</w:tbl>
    <w:p w14:paraId="6551EB83" w14:textId="77777777" w:rsidR="004E5B61" w:rsidRDefault="004E5B61" w:rsidP="004E5B61"/>
    <w:p w14:paraId="12C4F4A8" w14:textId="59B1CEA6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SFVOTEMGSTATENETT</w:t>
      </w:r>
      <w:r>
        <w:t xml:space="preserve"> ve formátu .xsd je uložen zde:  </w:t>
      </w:r>
      <w:hyperlink r:id="rId45" w:tooltip="MASTERDATA.xsd" w:history="1">
        <w:r>
          <w:rPr>
            <w:rStyle w:val="Hypertextovodkaz"/>
          </w:rPr>
          <w:t>XML/SFVOTEMGSTATENETT</w:t>
        </w:r>
      </w:hyperlink>
    </w:p>
    <w:p w14:paraId="28EA925F" w14:textId="77777777" w:rsidR="002F775F" w:rsidRDefault="002F775F" w:rsidP="004E5B61"/>
    <w:p w14:paraId="49FE08F9" w14:textId="77777777" w:rsidR="004E5B61" w:rsidRDefault="004E5B61" w:rsidP="004E5B61">
      <w:pPr>
        <w:pStyle w:val="Nadpis2"/>
        <w:rPr>
          <w:color w:val="1F497D"/>
        </w:rPr>
      </w:pPr>
      <w:r>
        <w:rPr>
          <w:color w:val="1F497D"/>
        </w:rPr>
        <w:t>SFVOTEMGSTATEINV</w:t>
      </w:r>
    </w:p>
    <w:p w14:paraId="31AB16B8" w14:textId="77777777" w:rsidR="004E5B61" w:rsidRPr="004E5B61" w:rsidRDefault="004E5B61" w:rsidP="004E5B61"/>
    <w:p w14:paraId="0B9357A8" w14:textId="77777777" w:rsidR="004E5B61" w:rsidRDefault="004E5B61" w:rsidP="004E5B61">
      <w:pPr>
        <w:pStyle w:val="Nadpis5"/>
      </w:pPr>
      <w:r>
        <w:lastRenderedPageBreak/>
        <w:t>Účel</w:t>
      </w:r>
    </w:p>
    <w:p w14:paraId="2E966E19" w14:textId="77777777" w:rsidR="004E5B61" w:rsidRDefault="004E5B61" w:rsidP="004E5B61"/>
    <w:p w14:paraId="5C0A730C" w14:textId="77777777" w:rsidR="004E5B61" w:rsidRDefault="004E5B61" w:rsidP="004E5B61">
      <w:r>
        <w:t xml:space="preserve">Zpráva XML ve formátu </w:t>
      </w:r>
      <w:r w:rsidRPr="004E5B61">
        <w:t>SFVOTEMGSTATEINV</w:t>
      </w:r>
      <w:r>
        <w:t xml:space="preserve"> slouží </w:t>
      </w:r>
      <w:r w:rsidR="009C57C3" w:rsidRPr="009C57C3">
        <w:t>pro zasílání finančních reportů z modulu SFVOT:</w:t>
      </w:r>
    </w:p>
    <w:p w14:paraId="17EC7585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 – uhrazené závazky OTE. Debetní platby OTE pro SN pro účastníky v jednotlivých dnech SN</w:t>
      </w:r>
    </w:p>
    <w:p w14:paraId="656520D8" w14:textId="77777777" w:rsidR="009C57C3" w:rsidRDefault="009C57C3" w:rsidP="004E5B61"/>
    <w:p w14:paraId="73A9DAC7" w14:textId="77777777" w:rsidR="004E5B61" w:rsidRDefault="004E5B61" w:rsidP="004E5B6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E5B61" w:rsidRPr="007F474B" w14:paraId="048ADA42" w14:textId="77777777" w:rsidTr="004E5B6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3AFC1A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E65C5F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37263B5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67DD43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9A02A42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1F46E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E5B61" w:rsidRPr="007F474B" w14:paraId="67258D98" w14:textId="77777777" w:rsidTr="004E5B6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3D59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5E3DE" w14:textId="77777777" w:rsidR="004E5B61" w:rsidRDefault="004E5B61" w:rsidP="004E5B61">
            <w:pPr>
              <w:rPr>
                <w:sz w:val="20"/>
                <w:szCs w:val="20"/>
              </w:rPr>
            </w:pPr>
            <w:r w:rsidRPr="004E5B61">
              <w:rPr>
                <w:sz w:val="20"/>
                <w:szCs w:val="20"/>
              </w:rPr>
              <w:t>STAV NOUZE – UHRAZENÉ ZÁVAZKY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35F3E" w14:textId="77777777" w:rsidR="004E5B61" w:rsidRDefault="004E5B61" w:rsidP="004E5B6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E98BB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1BC2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BCFC3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55935D3A" w14:textId="77777777" w:rsidR="004E5B61" w:rsidRPr="004E5B61" w:rsidRDefault="004E5B61" w:rsidP="004E5B61"/>
    <w:p w14:paraId="116C502B" w14:textId="4976712D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SFVOTEMGSTATEINV</w:t>
      </w:r>
      <w:r>
        <w:t xml:space="preserve"> ve formátu .xsd je uložen zde:  </w:t>
      </w:r>
      <w:hyperlink r:id="rId46" w:tooltip="MASTERDATA.xsd" w:history="1">
        <w:r>
          <w:rPr>
            <w:rStyle w:val="Hypertextovodkaz"/>
          </w:rPr>
          <w:t>XML/SFVOTEMGSTATEINV</w:t>
        </w:r>
      </w:hyperlink>
    </w:p>
    <w:p w14:paraId="28A575A0" w14:textId="77777777" w:rsidR="004A2748" w:rsidRDefault="004A2748" w:rsidP="004A2748">
      <w:pPr>
        <w:pStyle w:val="Nadpis2"/>
        <w:rPr>
          <w:color w:val="1F497D"/>
        </w:rPr>
      </w:pPr>
      <w:bookmarkStart w:id="242" w:name="_Hlk167261594"/>
      <w:r w:rsidRPr="005C55F2">
        <w:rPr>
          <w:color w:val="1F497D"/>
        </w:rPr>
        <w:t>RESPONSEEDC</w:t>
      </w:r>
      <w:bookmarkEnd w:id="242"/>
    </w:p>
    <w:p w14:paraId="6E9E4D78" w14:textId="77777777" w:rsidR="004A2748" w:rsidRPr="004E5B61" w:rsidRDefault="004A2748" w:rsidP="004A2748"/>
    <w:p w14:paraId="4A0EE656" w14:textId="77777777" w:rsidR="004A2748" w:rsidRDefault="004A2748" w:rsidP="004A2748">
      <w:pPr>
        <w:pStyle w:val="Nadpis5"/>
      </w:pPr>
      <w:r>
        <w:t>Účel</w:t>
      </w:r>
    </w:p>
    <w:p w14:paraId="38A740E4" w14:textId="77777777" w:rsidR="004A2748" w:rsidRDefault="004A2748" w:rsidP="004A2748"/>
    <w:p w14:paraId="037147E5" w14:textId="77777777" w:rsidR="004A2748" w:rsidRDefault="004A2748" w:rsidP="004A2748">
      <w:r>
        <w:t xml:space="preserve">Zpráva XML ve formátu </w:t>
      </w:r>
      <w:r w:rsidRPr="005C55F2">
        <w:t>RESPONSEEDC</w:t>
      </w:r>
      <w:r>
        <w:t xml:space="preserve"> slouží k potvrzení datové výměny mezi účastníky trhu a CDS. Základ formátu je přibližným ekvivalentem zprávy RESPONSE. Při komunikaci s centrem datových služeb CDS je možné tento formát využít v případech, uvedených v následující tabulce.</w:t>
      </w:r>
    </w:p>
    <w:p w14:paraId="2BDFC03C" w14:textId="77777777" w:rsidR="004A2748" w:rsidRDefault="004A2748" w:rsidP="004A2748"/>
    <w:p w14:paraId="41DE7F6F" w14:textId="77777777" w:rsidR="004A2748" w:rsidRDefault="004A2748" w:rsidP="004A274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A2748" w:rsidRPr="007F474B" w14:paraId="29B6BC9E" w14:textId="77777777" w:rsidTr="00022C9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FCBA3AA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2582C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C0D5849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700F397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8DA020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4D546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A2748" w:rsidRPr="007F474B" w14:paraId="59D7C39B" w14:textId="77777777" w:rsidTr="00022C9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6EB93C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529B5" w14:textId="77777777" w:rsidR="004A2748" w:rsidRDefault="004A2748" w:rsidP="00022C91">
            <w:pPr>
              <w:rPr>
                <w:sz w:val="20"/>
                <w:szCs w:val="20"/>
              </w:rPr>
            </w:pPr>
            <w:r w:rsidRPr="00570037">
              <w:rPr>
                <w:sz w:val="20"/>
                <w:szCs w:val="20"/>
              </w:rPr>
              <w:t>Chyba/potvrzení při zaslání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DE8B5" w14:textId="77777777" w:rsidR="004A2748" w:rsidRDefault="004A2748" w:rsidP="00022C9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E01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354D6E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E86175" w14:textId="13F6A5C9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EF9FF1" w14:textId="1A018E50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</w:tr>
    </w:tbl>
    <w:p w14:paraId="4577F018" w14:textId="77777777" w:rsidR="004A2748" w:rsidRPr="004E5B61" w:rsidRDefault="004A2748" w:rsidP="004A2748"/>
    <w:p w14:paraId="254299F1" w14:textId="377EBBB9" w:rsidR="004A2748" w:rsidRDefault="004A2748" w:rsidP="004A2748">
      <w:pPr>
        <w:rPr>
          <w:rStyle w:val="Hypertextovodkaz"/>
        </w:rPr>
      </w:pPr>
      <w:r>
        <w:t xml:space="preserve">Kompletní soubor </w:t>
      </w:r>
      <w:r w:rsidRPr="005C55F2">
        <w:t>RESPONSEEDC</w:t>
      </w:r>
      <w:r>
        <w:t xml:space="preserve"> ve formátu .xsd je uložen zde:  </w:t>
      </w:r>
      <w:hyperlink r:id="rId47" w:tooltip="MASTERDATA.xsd" w:history="1">
        <w:r>
          <w:rPr>
            <w:rStyle w:val="Hypertextovodkaz"/>
          </w:rPr>
          <w:t>XML/RESPONSEEDC</w:t>
        </w:r>
      </w:hyperlink>
    </w:p>
    <w:p w14:paraId="034C29C9" w14:textId="77777777" w:rsidR="00A02E73" w:rsidRDefault="00A02E73" w:rsidP="004325A1"/>
    <w:p w14:paraId="1BEBC549" w14:textId="77777777" w:rsidR="00391505" w:rsidRDefault="00391505" w:rsidP="00391505">
      <w:pPr>
        <w:pStyle w:val="Nadpis2"/>
      </w:pPr>
      <w:bookmarkStart w:id="243" w:name="_Toc457467714"/>
      <w:r>
        <w:t>Globální XSD šablony</w:t>
      </w:r>
      <w:bookmarkEnd w:id="243"/>
    </w:p>
    <w:p w14:paraId="3EFC3D04" w14:textId="77777777" w:rsidR="00391505" w:rsidRDefault="00391505" w:rsidP="00391505"/>
    <w:p w14:paraId="6DBD9579" w14:textId="77777777" w:rsidR="00391505" w:rsidRDefault="00391505" w:rsidP="00391505">
      <w:pPr>
        <w:pStyle w:val="Nadpis5"/>
      </w:pPr>
      <w:r>
        <w:t>Účel</w:t>
      </w:r>
    </w:p>
    <w:p w14:paraId="1D1C26B0" w14:textId="77777777" w:rsidR="00391505" w:rsidRDefault="00391505" w:rsidP="004325A1">
      <w:pPr>
        <w:jc w:val="both"/>
      </w:pPr>
      <w:r>
        <w:t>Globální XSD šablony obsahují datové typy, které by se při defi</w:t>
      </w:r>
      <w:r w:rsidR="004325A1">
        <w:t>nici v jednotlivých formátech z</w:t>
      </w:r>
      <w:r>
        <w:t>práv opakovaly. Vyčleněním se redukuje délka definice a usňadňuje údržba. V jednotlivých formátech se na tyto datové typy odkazuje.</w:t>
      </w:r>
    </w:p>
    <w:p w14:paraId="5C04FEC9" w14:textId="77777777" w:rsidR="00391505" w:rsidRDefault="00391505" w:rsidP="00391505"/>
    <w:p w14:paraId="46AF3E7C" w14:textId="77777777" w:rsidR="00391505" w:rsidRDefault="008A77F7" w:rsidP="00DB7961">
      <w:pPr>
        <w:numPr>
          <w:ilvl w:val="0"/>
          <w:numId w:val="14"/>
        </w:numPr>
      </w:pPr>
      <w:r>
        <w:t>OTE</w:t>
      </w:r>
      <w:r w:rsidR="00391505">
        <w:t>_GLOBALS - obsahuje datové typy společné pro všechny, resp. většinu formátů</w:t>
      </w:r>
    </w:p>
    <w:p w14:paraId="4BFCF03D" w14:textId="77777777" w:rsidR="00391505" w:rsidRDefault="00391505" w:rsidP="00DB7961">
      <w:pPr>
        <w:numPr>
          <w:ilvl w:val="0"/>
          <w:numId w:val="14"/>
        </w:numPr>
      </w:pPr>
      <w:r>
        <w:lastRenderedPageBreak/>
        <w:t xml:space="preserve">XMLDSIG-CORE-SCHEMA - obsahuje definici elektornického podpisu </w:t>
      </w:r>
    </w:p>
    <w:p w14:paraId="138FD0FD" w14:textId="77777777" w:rsidR="000814CA" w:rsidRDefault="000814CA" w:rsidP="000814CA"/>
    <w:p w14:paraId="514A3EB4" w14:textId="52556912" w:rsidR="000814CA" w:rsidRDefault="000814CA" w:rsidP="000814CA">
      <w:pPr>
        <w:rPr>
          <w:rStyle w:val="Hypertextovodkaz"/>
        </w:rPr>
      </w:pPr>
      <w:r>
        <w:t>Kompletní soubory OTE_GLOBALS a XMLDSIG-CORE-</w:t>
      </w:r>
      <w:proofErr w:type="gramStart"/>
      <w:r>
        <w:t>SCHEMA  ve</w:t>
      </w:r>
      <w:proofErr w:type="gramEnd"/>
      <w:r>
        <w:t xml:space="preserve"> formátu .xsd jsou uloženy zde:  </w:t>
      </w:r>
      <w:hyperlink r:id="rId48" w:tooltip="MASTERDATA.xsd" w:history="1">
        <w:r w:rsidR="00AD3F8C">
          <w:rPr>
            <w:rStyle w:val="Hypertextovodkaz"/>
          </w:rPr>
          <w:t>XML/</w:t>
        </w:r>
        <w:proofErr w:type="spellStart"/>
        <w:r w:rsidR="00AD3F8C">
          <w:rPr>
            <w:rStyle w:val="Hypertextovodkaz"/>
          </w:rPr>
          <w:t>Globals</w:t>
        </w:r>
        <w:proofErr w:type="spellEnd"/>
      </w:hyperlink>
    </w:p>
    <w:p w14:paraId="1D83DC85" w14:textId="77777777" w:rsidR="000814CA" w:rsidRDefault="000814CA" w:rsidP="000814CA"/>
    <w:p w14:paraId="62732FC5" w14:textId="5C680C5B" w:rsidR="00CC4086" w:rsidRDefault="00CC4086" w:rsidP="00CC4086">
      <w:pPr>
        <w:pStyle w:val="Nadpis1"/>
      </w:pPr>
      <w:r>
        <w:lastRenderedPageBreak/>
        <w:t>Formáty dle specikace CIM</w:t>
      </w:r>
    </w:p>
    <w:p w14:paraId="77FC72FC" w14:textId="77777777" w:rsidR="00CC4086" w:rsidRDefault="00CC4086" w:rsidP="00CC4086">
      <w:pPr>
        <w:spacing w:after="0"/>
      </w:pPr>
    </w:p>
    <w:p w14:paraId="2AD41879" w14:textId="4CB88ABF" w:rsidR="00CC4086" w:rsidRPr="00A13411" w:rsidRDefault="00CC4086" w:rsidP="00CC4086">
      <w:pPr>
        <w:spacing w:after="0"/>
      </w:pPr>
      <w:r w:rsidRPr="00A13411">
        <w:t>Pro komunikaci v oblasti „Evidence realizačních diagramů“ jsou používány standardy zpráv XML dle specifikace ET</w:t>
      </w:r>
      <w:r w:rsidR="009C4554" w:rsidRPr="00A13411">
        <w:t>N</w:t>
      </w:r>
      <w:r w:rsidRPr="00A13411">
        <w:t>SO</w:t>
      </w:r>
      <w:r w:rsidR="009C4554" w:rsidRPr="00A13411">
        <w:t>-E CIM</w:t>
      </w:r>
      <w:r w:rsidRPr="00A13411">
        <w:t>:</w:t>
      </w:r>
    </w:p>
    <w:p w14:paraId="25BB953A" w14:textId="77777777" w:rsidR="00CC4086" w:rsidRPr="00A13411" w:rsidRDefault="00CC4086" w:rsidP="00CC4086">
      <w:pPr>
        <w:spacing w:after="0"/>
      </w:pPr>
    </w:p>
    <w:p w14:paraId="28589F8C" w14:textId="7716712F" w:rsidR="00CC4086" w:rsidRPr="00A13411" w:rsidRDefault="009C4554" w:rsidP="00CC4086">
      <w:pPr>
        <w:numPr>
          <w:ilvl w:val="0"/>
          <w:numId w:val="13"/>
        </w:numPr>
      </w:pPr>
      <w:bookmarkStart w:id="244" w:name="_Hlk167792783"/>
      <w:r w:rsidRPr="009C4554">
        <w:t>iec62325-451-2-schedule_v5_2.xsd (Schedule_MarketDocument)</w:t>
      </w:r>
    </w:p>
    <w:p w14:paraId="610A3DC2" w14:textId="70AB6B85" w:rsidR="009C4554" w:rsidRPr="00A13411" w:rsidRDefault="009C4554" w:rsidP="00CC4086">
      <w:pPr>
        <w:numPr>
          <w:ilvl w:val="0"/>
          <w:numId w:val="13"/>
        </w:numPr>
      </w:pPr>
      <w:r w:rsidRPr="009C4554">
        <w:t>iec62325-451-2-anomaly_v5_3.xsd (AnomalyReport_MarketDocument)</w:t>
      </w:r>
    </w:p>
    <w:p w14:paraId="6AED90A7" w14:textId="33010EE9" w:rsidR="00CC4086" w:rsidRDefault="009C4554" w:rsidP="00CC4086">
      <w:pPr>
        <w:numPr>
          <w:ilvl w:val="0"/>
          <w:numId w:val="13"/>
        </w:numPr>
      </w:pPr>
      <w:r w:rsidRPr="009C4554">
        <w:t>iec62325-451-2-confirmation_v5_3.xsd</w:t>
      </w:r>
      <w:r w:rsidRPr="00A13411">
        <w:t xml:space="preserve">  (</w:t>
      </w:r>
      <w:r w:rsidRPr="009C4554">
        <w:t>Confirmation_MarketDocument</w:t>
      </w:r>
      <w:r w:rsidRPr="00A13411">
        <w:t xml:space="preserve">) </w:t>
      </w:r>
    </w:p>
    <w:p w14:paraId="124A5BB0" w14:textId="77777777" w:rsidR="00327165" w:rsidRPr="008E5816" w:rsidRDefault="00327165" w:rsidP="00327165">
      <w:pPr>
        <w:numPr>
          <w:ilvl w:val="0"/>
          <w:numId w:val="13"/>
        </w:numPr>
      </w:pPr>
      <w:r w:rsidRPr="009C4554">
        <w:t>iec62325-451-5-statusrequest_v4_1.xsd</w:t>
      </w:r>
      <w:r>
        <w:t xml:space="preserve"> (</w:t>
      </w:r>
      <w:r w:rsidRPr="009C4554">
        <w:t>StatusRequest_MarketDocument</w:t>
      </w:r>
      <w:r>
        <w:t>)</w:t>
      </w:r>
    </w:p>
    <w:p w14:paraId="5E2757EE" w14:textId="762967B3" w:rsidR="009C4554" w:rsidRDefault="009C4554" w:rsidP="00CC4086">
      <w:pPr>
        <w:numPr>
          <w:ilvl w:val="0"/>
          <w:numId w:val="13"/>
        </w:numPr>
      </w:pPr>
      <w:r w:rsidRPr="009C4554">
        <w:t>iec62325-451-1-acknowledgement_v8_1.xsd</w:t>
      </w:r>
      <w:r>
        <w:t xml:space="preserve"> (</w:t>
      </w:r>
      <w:r w:rsidRPr="009C4554">
        <w:t>Acknowledgement_MarketDocument</w:t>
      </w:r>
      <w:r>
        <w:t xml:space="preserve">) </w:t>
      </w:r>
    </w:p>
    <w:bookmarkEnd w:id="244"/>
    <w:p w14:paraId="6311EDB1" w14:textId="77777777" w:rsidR="00CC4086" w:rsidRPr="00CC4086" w:rsidRDefault="00CC4086" w:rsidP="00CC4086">
      <w:pPr>
        <w:spacing w:after="0"/>
        <w:rPr>
          <w:highlight w:val="yellow"/>
        </w:rPr>
      </w:pPr>
    </w:p>
    <w:p w14:paraId="41D89709" w14:textId="34407274" w:rsidR="00CC4086" w:rsidRPr="00A13411" w:rsidRDefault="00CC4086" w:rsidP="00CC4086">
      <w:pPr>
        <w:spacing w:after="0"/>
      </w:pPr>
      <w:r w:rsidRPr="00A13411">
        <w:t xml:space="preserve">Pro komunikaci </w:t>
      </w:r>
      <w:r w:rsidR="009C4554" w:rsidRPr="00A13411">
        <w:t xml:space="preserve">v oblasti krátkodobých </w:t>
      </w:r>
      <w:r w:rsidR="00B44278" w:rsidRPr="001B136D">
        <w:t xml:space="preserve">aukčních </w:t>
      </w:r>
      <w:r w:rsidR="009C4554" w:rsidRPr="00A13411">
        <w:t xml:space="preserve">trhů DT a IDA jsou mezi jinými </w:t>
      </w:r>
      <w:r w:rsidRPr="00A13411">
        <w:t xml:space="preserve">používány standardy zpráv XML dle specifikace </w:t>
      </w:r>
      <w:r w:rsidR="009C4554" w:rsidRPr="009C4554">
        <w:t>ETNSO-E CIM</w:t>
      </w:r>
      <w:r w:rsidRPr="00A13411">
        <w:t>:</w:t>
      </w:r>
    </w:p>
    <w:p w14:paraId="2D271827" w14:textId="77777777" w:rsidR="00CC4086" w:rsidRPr="00A13411" w:rsidRDefault="00CC4086" w:rsidP="00CC4086">
      <w:pPr>
        <w:spacing w:after="0"/>
      </w:pPr>
    </w:p>
    <w:p w14:paraId="7A980069" w14:textId="77777777" w:rsidR="00327165" w:rsidRPr="007E06D4" w:rsidRDefault="00327165" w:rsidP="00327165">
      <w:pPr>
        <w:numPr>
          <w:ilvl w:val="0"/>
          <w:numId w:val="13"/>
        </w:numPr>
      </w:pPr>
      <w:bookmarkStart w:id="245" w:name="_Hlk167792870"/>
      <w:r w:rsidRPr="007E06D4">
        <w:t>iec62325-451-5-statusrequest_v4_1.xsd (StatusRequest_MarketDocument)</w:t>
      </w:r>
    </w:p>
    <w:p w14:paraId="3454B89A" w14:textId="77777777" w:rsidR="00327165" w:rsidRPr="007E06D4" w:rsidRDefault="00327165" w:rsidP="00327165">
      <w:pPr>
        <w:numPr>
          <w:ilvl w:val="0"/>
          <w:numId w:val="13"/>
        </w:numPr>
      </w:pPr>
      <w:r w:rsidRPr="007E06D4">
        <w:t xml:space="preserve">iec62325-451-1-acknowledgement_v8_1.xsd (Acknowledgement_MarketDocument) </w:t>
      </w:r>
    </w:p>
    <w:p w14:paraId="362D49A5" w14:textId="4270AFEC" w:rsidR="00327165" w:rsidRPr="00A13411" w:rsidRDefault="00455B55" w:rsidP="00CC4086">
      <w:pPr>
        <w:numPr>
          <w:ilvl w:val="0"/>
          <w:numId w:val="13"/>
        </w:numPr>
      </w:pPr>
      <w:r w:rsidRPr="007E06D4">
        <w:t>Capacity_OTEMarketDocument v8.1</w:t>
      </w:r>
      <w:r w:rsidR="00262AA3" w:rsidRPr="007E06D4">
        <w:rPr>
          <w:rStyle w:val="Znakapoznpodarou"/>
        </w:rPr>
        <w:footnoteReference w:id="1"/>
      </w:r>
    </w:p>
    <w:bookmarkEnd w:id="245"/>
    <w:p w14:paraId="1D94D301" w14:textId="77777777" w:rsidR="00CC4086" w:rsidRPr="00CC4086" w:rsidRDefault="00CC4086" w:rsidP="00CC4086">
      <w:pPr>
        <w:spacing w:after="0"/>
        <w:rPr>
          <w:highlight w:val="yellow"/>
        </w:rPr>
      </w:pPr>
    </w:p>
    <w:p w14:paraId="7067FFA5" w14:textId="77777777" w:rsidR="007545B8" w:rsidRDefault="007545B8" w:rsidP="00CC4086">
      <w:pPr>
        <w:spacing w:after="0"/>
      </w:pPr>
    </w:p>
    <w:p w14:paraId="58536889" w14:textId="77777777" w:rsidR="007545B8" w:rsidRDefault="007545B8" w:rsidP="00CC4086">
      <w:pPr>
        <w:spacing w:after="0"/>
      </w:pPr>
    </w:p>
    <w:p w14:paraId="60DF4F16" w14:textId="35C60D58" w:rsidR="00CC4086" w:rsidRPr="007545B8" w:rsidRDefault="00CC4086" w:rsidP="00CC4086">
      <w:pPr>
        <w:spacing w:after="0"/>
      </w:pPr>
      <w:r w:rsidRPr="007545B8">
        <w:t>Šablony CIM jsou umístěné zde:</w:t>
      </w:r>
    </w:p>
    <w:bookmarkStart w:id="246" w:name="_Hlk167793152"/>
    <w:p w14:paraId="40858934" w14:textId="09141964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034F1E">
        <w:instrText>HYPERLINK "CIM" \o "MASTERDATA.xsd"</w:instrText>
      </w:r>
      <w:r w:rsidRPr="00CC4086">
        <w:fldChar w:fldCharType="separate"/>
      </w:r>
      <w:r w:rsidRPr="00CC4086">
        <w:rPr>
          <w:rStyle w:val="Hypertextovodkaz"/>
        </w:rPr>
        <w:t>CIM</w:t>
      </w:r>
    </w:p>
    <w:p w14:paraId="6F03B4D2" w14:textId="72F69D8B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6"/>
    </w:p>
    <w:p w14:paraId="71E9ED0F" w14:textId="77777777" w:rsidR="00CC4086" w:rsidRPr="00CC4086" w:rsidRDefault="00CC4086" w:rsidP="00CC4086">
      <w:pPr>
        <w:spacing w:after="0"/>
        <w:rPr>
          <w:highlight w:val="yellow"/>
        </w:rPr>
      </w:pPr>
      <w:bookmarkStart w:id="247" w:name="_Hlk167793216"/>
      <w:r w:rsidRPr="00CC4086">
        <w:t>V upravené zprávě budou použity číselníky a globální komponenty umístěné zde:</w:t>
      </w:r>
      <w:bookmarkEnd w:id="247"/>
    </w:p>
    <w:p w14:paraId="36385222" w14:textId="77777777" w:rsidR="00CC4086" w:rsidRPr="00CC4086" w:rsidRDefault="00CC4086" w:rsidP="00CC4086">
      <w:pPr>
        <w:spacing w:after="0"/>
        <w:rPr>
          <w:highlight w:val="yellow"/>
        </w:rPr>
      </w:pPr>
    </w:p>
    <w:bookmarkStart w:id="248" w:name="_Hlk167793224"/>
    <w:p w14:paraId="29B3BB98" w14:textId="0EACFD36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034F1E">
        <w:instrText>HYPERLINK "CIM/Globals" \o "MASTERDATA.xsd"</w:instrText>
      </w:r>
      <w:r w:rsidRPr="00CC4086">
        <w:fldChar w:fldCharType="separate"/>
      </w:r>
      <w:r w:rsidRPr="00CC4086">
        <w:rPr>
          <w:rStyle w:val="Hypertextovodkaz"/>
        </w:rPr>
        <w:t>CIM\</w:t>
      </w:r>
      <w:proofErr w:type="spellStart"/>
      <w:r w:rsidRPr="00CC4086">
        <w:rPr>
          <w:rStyle w:val="Hypertextovodkaz"/>
        </w:rPr>
        <w:t>Globals</w:t>
      </w:r>
      <w:proofErr w:type="spellEnd"/>
    </w:p>
    <w:p w14:paraId="6F307681" w14:textId="77777777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8"/>
    </w:p>
    <w:p w14:paraId="313F2D39" w14:textId="77777777" w:rsidR="00CC4086" w:rsidRPr="00A13411" w:rsidRDefault="00CC4086" w:rsidP="00CC4086">
      <w:pPr>
        <w:spacing w:after="0"/>
      </w:pPr>
    </w:p>
    <w:p w14:paraId="5FB6AF02" w14:textId="23FE005C" w:rsidR="00CC4086" w:rsidRDefault="00CC4086" w:rsidP="00CC4086">
      <w:pPr>
        <w:spacing w:after="0"/>
      </w:pPr>
      <w:bookmarkStart w:id="249" w:name="_Hlk167793286"/>
      <w:r w:rsidRPr="00A13411">
        <w:t>Popis aplikace standardů i uprav</w:t>
      </w:r>
      <w:r w:rsidR="007E06D4">
        <w:t>e</w:t>
      </w:r>
      <w:r w:rsidRPr="00A13411">
        <w:t>ných zpráv pro komunikaci v oblasti Evidence realizačních diagramů je uveden v dokumentu D1.4.4 Rozhraní automatické komunikace IS OTE.</w:t>
      </w:r>
    </w:p>
    <w:bookmarkEnd w:id="249"/>
    <w:p w14:paraId="11263D9C" w14:textId="77777777" w:rsidR="00CC4086" w:rsidRDefault="00CC4086" w:rsidP="006170F4">
      <w:pPr>
        <w:spacing w:after="0"/>
      </w:pPr>
    </w:p>
    <w:sectPr w:rsidR="00CC4086" w:rsidSect="00C367F7">
      <w:headerReference w:type="default" r:id="rId49"/>
      <w:footerReference w:type="default" r:id="rId50"/>
      <w:type w:val="continuous"/>
      <w:pgSz w:w="11906" w:h="16838" w:code="9"/>
      <w:pgMar w:top="1440" w:right="1080" w:bottom="1440" w:left="108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63075C4" w14:textId="77777777" w:rsidR="006974F3" w:rsidRDefault="006974F3">
      <w:r>
        <w:separator/>
      </w:r>
    </w:p>
  </w:endnote>
  <w:endnote w:type="continuationSeparator" w:id="0">
    <w:p w14:paraId="7C2DFF52" w14:textId="77777777" w:rsidR="006974F3" w:rsidRDefault="006974F3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Gabriola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Optimum">
    <w:altName w:val="Cambria"/>
    <w:charset w:val="00"/>
    <w:family w:val="auto"/>
    <w:pitch w:val="variable"/>
    <w:sig w:usb0="00000003" w:usb1="00000000" w:usb2="00000000" w:usb3="00000000" w:csb0="00000001" w:csb1="00000000"/>
  </w:font>
  <w:font w:name="Optima">
    <w:charset w:val="EE"/>
    <w:family w:val="swiss"/>
    <w:pitch w:val="variable"/>
    <w:sig w:usb0="00000007" w:usb1="00000000" w:usb2="00000000" w:usb3="00000000" w:csb0="00000093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B4820" w14:paraId="0791925E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CBA7119" w14:textId="77777777" w:rsidR="000B4820" w:rsidRDefault="000B4820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192092">
            <w:rPr>
              <w:noProof/>
              <w:sz w:val="20"/>
            </w:rPr>
            <w:t>381</w:t>
          </w:r>
          <w:r>
            <w:rPr>
              <w:sz w:val="20"/>
            </w:rPr>
            <w:fldChar w:fldCharType="end"/>
          </w:r>
        </w:p>
      </w:tc>
    </w:tr>
  </w:tbl>
  <w:p w14:paraId="76A8E228" w14:textId="77777777" w:rsidR="000B4820" w:rsidRDefault="000B4820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EB912C7" w14:textId="77777777" w:rsidR="006974F3" w:rsidRDefault="006974F3">
      <w:r>
        <w:separator/>
      </w:r>
    </w:p>
  </w:footnote>
  <w:footnote w:type="continuationSeparator" w:id="0">
    <w:p w14:paraId="2CAE1F4E" w14:textId="77777777" w:rsidR="006974F3" w:rsidRDefault="006974F3">
      <w:r>
        <w:continuationSeparator/>
      </w:r>
    </w:p>
  </w:footnote>
  <w:footnote w:id="1">
    <w:p w14:paraId="7819CB2B" w14:textId="02F2A1E5" w:rsidR="00262AA3" w:rsidRPr="00843B03" w:rsidRDefault="00262AA3" w:rsidP="00262AA3">
      <w:pPr>
        <w:pStyle w:val="Textpoznpodarou"/>
        <w:rPr>
          <w:sz w:val="16"/>
          <w:szCs w:val="16"/>
        </w:rPr>
      </w:pPr>
      <w:r w:rsidRPr="00843B03">
        <w:rPr>
          <w:rStyle w:val="Znakapoznpodarou"/>
          <w:sz w:val="16"/>
          <w:szCs w:val="16"/>
        </w:rPr>
        <w:footnoteRef/>
      </w:r>
      <w:r w:rsidRPr="00843B03">
        <w:rPr>
          <w:sz w:val="16"/>
          <w:szCs w:val="16"/>
        </w:rPr>
        <w:t xml:space="preserve">  Jedná se o upravenou šablonu CIM </w:t>
      </w:r>
      <w:r w:rsidR="00B44278" w:rsidRPr="00B44278">
        <w:rPr>
          <w:sz w:val="16"/>
          <w:szCs w:val="16"/>
        </w:rPr>
        <w:t>iec62325-451-3-capacity_v8_1.xsd</w:t>
      </w:r>
      <w:r w:rsidRPr="00843B03">
        <w:rPr>
          <w:sz w:val="16"/>
          <w:szCs w:val="16"/>
        </w:rPr>
        <w:t xml:space="preserve">, CIM totiž nedefinuje standard pro FB </w:t>
      </w:r>
      <w:r>
        <w:rPr>
          <w:sz w:val="16"/>
          <w:szCs w:val="16"/>
        </w:rPr>
        <w:t xml:space="preserve">alokaci </w:t>
      </w:r>
      <w:r w:rsidRPr="00843B03">
        <w:rPr>
          <w:sz w:val="16"/>
          <w:szCs w:val="16"/>
        </w:rPr>
        <w:t xml:space="preserve">dat kapacit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B4820" w14:paraId="3C60B224" w14:textId="77777777">
      <w:trPr>
        <w:trHeight w:val="709"/>
      </w:trPr>
      <w:tc>
        <w:tcPr>
          <w:tcW w:w="6750" w:type="dxa"/>
        </w:tcPr>
        <w:p w14:paraId="7754D108" w14:textId="77777777" w:rsidR="000B4820" w:rsidRDefault="000B4820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>D1.4.2 Externí rozhraní CDS – formát zpráv XML</w:t>
          </w:r>
        </w:p>
        <w:p w14:paraId="0BE4115A" w14:textId="77777777" w:rsidR="000B4820" w:rsidRDefault="000B4820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477A5D78" w14:textId="77777777" w:rsidR="000B4820" w:rsidRDefault="000B4820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649ED7FB" w14:textId="77777777" w:rsidR="000B4820" w:rsidRDefault="000B4820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7EBEC1AA"/>
    <w:lvl w:ilvl="0">
      <w:start w:val="1"/>
      <w:numFmt w:val="decimal"/>
      <w:pStyle w:val="slovanseznam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90EE5A"/>
    <w:lvl w:ilvl="0">
      <w:start w:val="1"/>
      <w:numFmt w:val="decimal"/>
      <w:pStyle w:val="slovanseznam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E9EA6D6"/>
    <w:lvl w:ilvl="0">
      <w:start w:val="1"/>
      <w:numFmt w:val="decimal"/>
      <w:pStyle w:val="slovanseznam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1242CDE"/>
    <w:lvl w:ilvl="0">
      <w:start w:val="1"/>
      <w:numFmt w:val="decimal"/>
      <w:pStyle w:val="slovanseznam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D5CEB706"/>
    <w:lvl w:ilvl="0">
      <w:start w:val="1"/>
      <w:numFmt w:val="bullet"/>
      <w:pStyle w:val="Seznamsodrkami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364B6A6"/>
    <w:lvl w:ilvl="0">
      <w:start w:val="1"/>
      <w:numFmt w:val="bullet"/>
      <w:pStyle w:val="Seznamsodrkami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7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9" w15:restartNumberingAfterBreak="0">
    <w:nsid w:val="1D4E666A"/>
    <w:multiLevelType w:val="hybridMultilevel"/>
    <w:tmpl w:val="83085E94"/>
    <w:lvl w:ilvl="0" w:tplc="4F9CA556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F4A1B9F"/>
    <w:multiLevelType w:val="hybridMultilevel"/>
    <w:tmpl w:val="C1E26CA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3E65732"/>
    <w:multiLevelType w:val="hybridMultilevel"/>
    <w:tmpl w:val="AC329516"/>
    <w:lvl w:ilvl="0" w:tplc="0405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240A3F6D"/>
    <w:multiLevelType w:val="hybridMultilevel"/>
    <w:tmpl w:val="EDA20C12"/>
    <w:lvl w:ilvl="0" w:tplc="EB04BF98">
      <w:start w:val="1"/>
      <w:numFmt w:val="bullet"/>
      <w:pStyle w:val="Odrky-dald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55C7E2C"/>
    <w:multiLevelType w:val="hybridMultilevel"/>
    <w:tmpl w:val="7AD80E2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80C1F0E"/>
    <w:multiLevelType w:val="hybridMultilevel"/>
    <w:tmpl w:val="2F1C9364"/>
    <w:lvl w:ilvl="0" w:tplc="4D505802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8E814E1"/>
    <w:multiLevelType w:val="hybridMultilevel"/>
    <w:tmpl w:val="08F04212"/>
    <w:lvl w:ilvl="0" w:tplc="262AA0D8">
      <w:start w:val="49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ACA3ED4"/>
    <w:multiLevelType w:val="hybridMultilevel"/>
    <w:tmpl w:val="64B86CB0"/>
    <w:lvl w:ilvl="0" w:tplc="BD7A808E">
      <w:start w:val="28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17" w15:restartNumberingAfterBreak="0">
    <w:nsid w:val="2AD5771D"/>
    <w:multiLevelType w:val="hybridMultilevel"/>
    <w:tmpl w:val="CA86226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F3E1450"/>
    <w:multiLevelType w:val="hybridMultilevel"/>
    <w:tmpl w:val="05D8AE60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0" w15:restartNumberingAfterBreak="0">
    <w:nsid w:val="3930289E"/>
    <w:multiLevelType w:val="hybridMultilevel"/>
    <w:tmpl w:val="F0A20EB2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A4C2B6C"/>
    <w:multiLevelType w:val="hybridMultilevel"/>
    <w:tmpl w:val="F238D95C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3" w15:restartNumberingAfterBreak="0">
    <w:nsid w:val="41516F5F"/>
    <w:multiLevelType w:val="hybridMultilevel"/>
    <w:tmpl w:val="9F3EB8BA"/>
    <w:lvl w:ilvl="0" w:tplc="0284C2CC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25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4C786DC8"/>
    <w:multiLevelType w:val="hybridMultilevel"/>
    <w:tmpl w:val="D24427CC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D4472E6"/>
    <w:multiLevelType w:val="hybridMultilevel"/>
    <w:tmpl w:val="80525DF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5F272F2"/>
    <w:multiLevelType w:val="hybridMultilevel"/>
    <w:tmpl w:val="BAE09714"/>
    <w:lvl w:ilvl="0" w:tplc="0405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30" w15:restartNumberingAfterBreak="0">
    <w:nsid w:val="56123007"/>
    <w:multiLevelType w:val="hybridMultilevel"/>
    <w:tmpl w:val="573ADE64"/>
    <w:lvl w:ilvl="0" w:tplc="7CF8A2C2">
      <w:start w:val="27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84901C2"/>
    <w:multiLevelType w:val="hybridMultilevel"/>
    <w:tmpl w:val="29CCE0C6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33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34" w15:restartNumberingAfterBreak="0">
    <w:nsid w:val="73E85728"/>
    <w:multiLevelType w:val="hybridMultilevel"/>
    <w:tmpl w:val="C97E84E6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5DB216D"/>
    <w:multiLevelType w:val="hybridMultilevel"/>
    <w:tmpl w:val="7D164938"/>
    <w:lvl w:ilvl="0" w:tplc="7F8A62C4">
      <w:start w:val="1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37" w15:restartNumberingAfterBreak="0">
    <w:nsid w:val="77541CE0"/>
    <w:multiLevelType w:val="hybridMultilevel"/>
    <w:tmpl w:val="6CCE8B56"/>
    <w:lvl w:ilvl="0" w:tplc="FFFFFFFF">
      <w:start w:val="1"/>
      <w:numFmt w:val="bullet"/>
      <w:pStyle w:val="Listadepuntos"/>
      <w:lvlText w:val=""/>
      <w:lvlJc w:val="left"/>
      <w:pPr>
        <w:tabs>
          <w:tab w:val="num" w:pos="705"/>
        </w:tabs>
        <w:ind w:left="705" w:hanging="360"/>
      </w:pPr>
      <w:rPr>
        <w:rFonts w:ascii="Wingdings" w:hAnsi="Wingdings" w:hint="default"/>
        <w:sz w:val="24"/>
      </w:rPr>
    </w:lvl>
    <w:lvl w:ilvl="1" w:tplc="FFFFFFFF">
      <w:start w:val="1"/>
      <w:numFmt w:val="bullet"/>
      <w:lvlText w:val="o"/>
      <w:lvlJc w:val="left"/>
      <w:pPr>
        <w:tabs>
          <w:tab w:val="num" w:pos="1785"/>
        </w:tabs>
        <w:ind w:left="1785" w:hanging="360"/>
      </w:pPr>
      <w:rPr>
        <w:rFonts w:ascii="Courier New" w:hAnsi="Courier New" w:hint="default"/>
      </w:rPr>
    </w:lvl>
    <w:lvl w:ilvl="2" w:tplc="FFFFFFFF">
      <w:start w:val="1"/>
      <w:numFmt w:val="decimal"/>
      <w:lvlText w:val="%3."/>
      <w:lvlJc w:val="left"/>
      <w:pPr>
        <w:tabs>
          <w:tab w:val="num" w:pos="2505"/>
        </w:tabs>
        <w:ind w:left="2505" w:hanging="360"/>
      </w:pPr>
      <w:rPr>
        <w:rFonts w:hint="default"/>
      </w:rPr>
    </w:lvl>
    <w:lvl w:ilvl="3" w:tplc="FFFFFFFF" w:tentative="1">
      <w:start w:val="1"/>
      <w:numFmt w:val="bullet"/>
      <w:lvlText w:val=""/>
      <w:lvlJc w:val="left"/>
      <w:pPr>
        <w:tabs>
          <w:tab w:val="num" w:pos="3225"/>
        </w:tabs>
        <w:ind w:left="322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tabs>
          <w:tab w:val="num" w:pos="3945"/>
        </w:tabs>
        <w:ind w:left="3945" w:hanging="360"/>
      </w:pPr>
      <w:rPr>
        <w:rFonts w:ascii="Courier New" w:hAnsi="Courier New" w:hint="default"/>
      </w:rPr>
    </w:lvl>
    <w:lvl w:ilvl="5" w:tplc="FFFFFFFF" w:tentative="1">
      <w:start w:val="1"/>
      <w:numFmt w:val="bullet"/>
      <w:lvlText w:val=""/>
      <w:lvlJc w:val="left"/>
      <w:pPr>
        <w:tabs>
          <w:tab w:val="num" w:pos="4665"/>
        </w:tabs>
        <w:ind w:left="466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tabs>
          <w:tab w:val="num" w:pos="5385"/>
        </w:tabs>
        <w:ind w:left="538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tabs>
          <w:tab w:val="num" w:pos="6105"/>
        </w:tabs>
        <w:ind w:left="6105" w:hanging="360"/>
      </w:pPr>
      <w:rPr>
        <w:rFonts w:ascii="Courier New" w:hAnsi="Courier New" w:hint="default"/>
      </w:rPr>
    </w:lvl>
    <w:lvl w:ilvl="8" w:tplc="FFFFFFFF" w:tentative="1">
      <w:start w:val="1"/>
      <w:numFmt w:val="bullet"/>
      <w:lvlText w:val=""/>
      <w:lvlJc w:val="left"/>
      <w:pPr>
        <w:tabs>
          <w:tab w:val="num" w:pos="6825"/>
        </w:tabs>
        <w:ind w:left="6825" w:hanging="360"/>
      </w:pPr>
      <w:rPr>
        <w:rFonts w:ascii="Wingdings" w:hAnsi="Wingdings" w:hint="default"/>
      </w:rPr>
    </w:lvl>
  </w:abstractNum>
  <w:abstractNum w:abstractNumId="38" w15:restartNumberingAfterBreak="0">
    <w:nsid w:val="7DE8028B"/>
    <w:multiLevelType w:val="hybridMultilevel"/>
    <w:tmpl w:val="9ADEA3B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199099927">
    <w:abstractNumId w:val="8"/>
  </w:num>
  <w:num w:numId="2" w16cid:durableId="819925554">
    <w:abstractNumId w:val="14"/>
  </w:num>
  <w:num w:numId="3" w16cid:durableId="279609014">
    <w:abstractNumId w:val="24"/>
  </w:num>
  <w:num w:numId="4" w16cid:durableId="1513449143">
    <w:abstractNumId w:val="13"/>
  </w:num>
  <w:num w:numId="5" w16cid:durableId="1080909945">
    <w:abstractNumId w:val="38"/>
  </w:num>
  <w:num w:numId="6" w16cid:durableId="1227761326">
    <w:abstractNumId w:val="26"/>
  </w:num>
  <w:num w:numId="7" w16cid:durableId="1728141284">
    <w:abstractNumId w:val="21"/>
  </w:num>
  <w:num w:numId="8" w16cid:durableId="218908769">
    <w:abstractNumId w:val="34"/>
  </w:num>
  <w:num w:numId="9" w16cid:durableId="1748645187">
    <w:abstractNumId w:val="20"/>
  </w:num>
  <w:num w:numId="10" w16cid:durableId="381944648">
    <w:abstractNumId w:val="18"/>
  </w:num>
  <w:num w:numId="11" w16cid:durableId="842745686">
    <w:abstractNumId w:val="22"/>
  </w:num>
  <w:num w:numId="12" w16cid:durableId="1539708595">
    <w:abstractNumId w:val="11"/>
  </w:num>
  <w:num w:numId="13" w16cid:durableId="1356610767">
    <w:abstractNumId w:val="10"/>
  </w:num>
  <w:num w:numId="14" w16cid:durableId="1361661412">
    <w:abstractNumId w:val="31"/>
  </w:num>
  <w:num w:numId="15" w16cid:durableId="1534538976">
    <w:abstractNumId w:val="8"/>
  </w:num>
  <w:num w:numId="16" w16cid:durableId="1605961488">
    <w:abstractNumId w:val="28"/>
  </w:num>
  <w:num w:numId="17" w16cid:durableId="234633798">
    <w:abstractNumId w:val="25"/>
  </w:num>
  <w:num w:numId="18" w16cid:durableId="431634733">
    <w:abstractNumId w:val="7"/>
  </w:num>
  <w:num w:numId="19" w16cid:durableId="550190551">
    <w:abstractNumId w:val="33"/>
  </w:num>
  <w:num w:numId="20" w16cid:durableId="1223448040">
    <w:abstractNumId w:val="32"/>
  </w:num>
  <w:num w:numId="21" w16cid:durableId="1944218289">
    <w:abstractNumId w:val="36"/>
  </w:num>
  <w:num w:numId="22" w16cid:durableId="785395218">
    <w:abstractNumId w:val="6"/>
  </w:num>
  <w:num w:numId="23" w16cid:durableId="294069280">
    <w:abstractNumId w:val="19"/>
  </w:num>
  <w:num w:numId="24" w16cid:durableId="666901836">
    <w:abstractNumId w:val="3"/>
  </w:num>
  <w:num w:numId="25" w16cid:durableId="1000698946">
    <w:abstractNumId w:val="2"/>
  </w:num>
  <w:num w:numId="26" w16cid:durableId="1312901031">
    <w:abstractNumId w:val="1"/>
  </w:num>
  <w:num w:numId="27" w16cid:durableId="1663119960">
    <w:abstractNumId w:val="0"/>
  </w:num>
  <w:num w:numId="28" w16cid:durableId="1066801795">
    <w:abstractNumId w:val="5"/>
  </w:num>
  <w:num w:numId="29" w16cid:durableId="457451631">
    <w:abstractNumId w:val="4"/>
  </w:num>
  <w:num w:numId="30" w16cid:durableId="98263523">
    <w:abstractNumId w:val="37"/>
  </w:num>
  <w:num w:numId="31" w16cid:durableId="1400205966">
    <w:abstractNumId w:val="12"/>
  </w:num>
  <w:num w:numId="32" w16cid:durableId="44722361">
    <w:abstractNumId w:val="16"/>
  </w:num>
  <w:num w:numId="33" w16cid:durableId="158473427">
    <w:abstractNumId w:val="23"/>
  </w:num>
  <w:num w:numId="34" w16cid:durableId="812065860">
    <w:abstractNumId w:val="9"/>
  </w:num>
  <w:num w:numId="35" w16cid:durableId="1240290485">
    <w:abstractNumId w:val="17"/>
  </w:num>
  <w:num w:numId="36" w16cid:durableId="1288007654">
    <w:abstractNumId w:val="27"/>
  </w:num>
  <w:num w:numId="37" w16cid:durableId="941954631">
    <w:abstractNumId w:val="29"/>
  </w:num>
  <w:num w:numId="38" w16cid:durableId="1866556804">
    <w:abstractNumId w:val="30"/>
  </w:num>
  <w:num w:numId="39" w16cid:durableId="2037467198">
    <w:abstractNumId w:val="35"/>
  </w:num>
  <w:num w:numId="40" w16cid:durableId="513765710">
    <w:abstractNumId w:val="15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drawingGridHorizontalSpacing w:val="110"/>
  <w:displayHorizont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30719"/>
    <w:rsid w:val="00002A94"/>
    <w:rsid w:val="000078A6"/>
    <w:rsid w:val="00007E33"/>
    <w:rsid w:val="00010AA0"/>
    <w:rsid w:val="00010DD7"/>
    <w:rsid w:val="00012CDA"/>
    <w:rsid w:val="00013650"/>
    <w:rsid w:val="0001469E"/>
    <w:rsid w:val="000156C6"/>
    <w:rsid w:val="00015A94"/>
    <w:rsid w:val="00016D34"/>
    <w:rsid w:val="00017E43"/>
    <w:rsid w:val="00020B8C"/>
    <w:rsid w:val="00021C55"/>
    <w:rsid w:val="00022DAC"/>
    <w:rsid w:val="000233B8"/>
    <w:rsid w:val="00023F6C"/>
    <w:rsid w:val="000242AF"/>
    <w:rsid w:val="00025DAE"/>
    <w:rsid w:val="00030664"/>
    <w:rsid w:val="000310DC"/>
    <w:rsid w:val="00031F28"/>
    <w:rsid w:val="00031F5B"/>
    <w:rsid w:val="000321E2"/>
    <w:rsid w:val="00034274"/>
    <w:rsid w:val="00034F1E"/>
    <w:rsid w:val="00035D28"/>
    <w:rsid w:val="000371EB"/>
    <w:rsid w:val="0004083C"/>
    <w:rsid w:val="00041502"/>
    <w:rsid w:val="00042D72"/>
    <w:rsid w:val="0004311B"/>
    <w:rsid w:val="00044796"/>
    <w:rsid w:val="00044ADB"/>
    <w:rsid w:val="000465BA"/>
    <w:rsid w:val="00047907"/>
    <w:rsid w:val="00047FF9"/>
    <w:rsid w:val="00050C8F"/>
    <w:rsid w:val="00053100"/>
    <w:rsid w:val="000531EA"/>
    <w:rsid w:val="000531F4"/>
    <w:rsid w:val="00053549"/>
    <w:rsid w:val="00057031"/>
    <w:rsid w:val="00057614"/>
    <w:rsid w:val="0005796A"/>
    <w:rsid w:val="00057EC1"/>
    <w:rsid w:val="00060A72"/>
    <w:rsid w:val="00060CDC"/>
    <w:rsid w:val="00061BA8"/>
    <w:rsid w:val="00061C34"/>
    <w:rsid w:val="00062D7B"/>
    <w:rsid w:val="00063550"/>
    <w:rsid w:val="00064035"/>
    <w:rsid w:val="000665FE"/>
    <w:rsid w:val="00067CA3"/>
    <w:rsid w:val="00070B93"/>
    <w:rsid w:val="00070C8F"/>
    <w:rsid w:val="0007231F"/>
    <w:rsid w:val="000730AB"/>
    <w:rsid w:val="0007393B"/>
    <w:rsid w:val="00074BDC"/>
    <w:rsid w:val="00076766"/>
    <w:rsid w:val="0007676D"/>
    <w:rsid w:val="0007686E"/>
    <w:rsid w:val="00076CD8"/>
    <w:rsid w:val="000778D3"/>
    <w:rsid w:val="00080DA5"/>
    <w:rsid w:val="0008111E"/>
    <w:rsid w:val="000814CA"/>
    <w:rsid w:val="00081777"/>
    <w:rsid w:val="0008284F"/>
    <w:rsid w:val="00085488"/>
    <w:rsid w:val="000858C4"/>
    <w:rsid w:val="00085CAC"/>
    <w:rsid w:val="00086589"/>
    <w:rsid w:val="0008734D"/>
    <w:rsid w:val="0009056D"/>
    <w:rsid w:val="00090B98"/>
    <w:rsid w:val="00091C50"/>
    <w:rsid w:val="00092468"/>
    <w:rsid w:val="00092967"/>
    <w:rsid w:val="000936D1"/>
    <w:rsid w:val="00094378"/>
    <w:rsid w:val="0009464D"/>
    <w:rsid w:val="00094880"/>
    <w:rsid w:val="00095A7F"/>
    <w:rsid w:val="0009616C"/>
    <w:rsid w:val="00096ED6"/>
    <w:rsid w:val="0009743F"/>
    <w:rsid w:val="000A0C1E"/>
    <w:rsid w:val="000A18E0"/>
    <w:rsid w:val="000A194E"/>
    <w:rsid w:val="000A29D6"/>
    <w:rsid w:val="000A2C07"/>
    <w:rsid w:val="000A2F73"/>
    <w:rsid w:val="000A3BDF"/>
    <w:rsid w:val="000A52CC"/>
    <w:rsid w:val="000A5E1A"/>
    <w:rsid w:val="000A6861"/>
    <w:rsid w:val="000B2022"/>
    <w:rsid w:val="000B3AF8"/>
    <w:rsid w:val="000B3F69"/>
    <w:rsid w:val="000B40FE"/>
    <w:rsid w:val="000B4820"/>
    <w:rsid w:val="000B4EBA"/>
    <w:rsid w:val="000B5B45"/>
    <w:rsid w:val="000B6094"/>
    <w:rsid w:val="000B6160"/>
    <w:rsid w:val="000B7B4E"/>
    <w:rsid w:val="000C07F0"/>
    <w:rsid w:val="000C1119"/>
    <w:rsid w:val="000C1217"/>
    <w:rsid w:val="000C14C7"/>
    <w:rsid w:val="000C1889"/>
    <w:rsid w:val="000C2846"/>
    <w:rsid w:val="000C4E1E"/>
    <w:rsid w:val="000C6F31"/>
    <w:rsid w:val="000C6F4C"/>
    <w:rsid w:val="000D3670"/>
    <w:rsid w:val="000D38EA"/>
    <w:rsid w:val="000D54F7"/>
    <w:rsid w:val="000D5D30"/>
    <w:rsid w:val="000E0F01"/>
    <w:rsid w:val="000E1261"/>
    <w:rsid w:val="000E1E54"/>
    <w:rsid w:val="000E639F"/>
    <w:rsid w:val="000E6B7B"/>
    <w:rsid w:val="000E6D2B"/>
    <w:rsid w:val="000F0EEB"/>
    <w:rsid w:val="000F0EF5"/>
    <w:rsid w:val="000F16EC"/>
    <w:rsid w:val="000F19EE"/>
    <w:rsid w:val="000F3422"/>
    <w:rsid w:val="000F4199"/>
    <w:rsid w:val="000F53FD"/>
    <w:rsid w:val="000F5E52"/>
    <w:rsid w:val="000F69AB"/>
    <w:rsid w:val="000F75D1"/>
    <w:rsid w:val="000F7CD7"/>
    <w:rsid w:val="000F7F07"/>
    <w:rsid w:val="001012CB"/>
    <w:rsid w:val="001013A4"/>
    <w:rsid w:val="00101A10"/>
    <w:rsid w:val="001027AD"/>
    <w:rsid w:val="00102BC8"/>
    <w:rsid w:val="00105379"/>
    <w:rsid w:val="00105796"/>
    <w:rsid w:val="001061DF"/>
    <w:rsid w:val="0010715B"/>
    <w:rsid w:val="00111FDD"/>
    <w:rsid w:val="00112244"/>
    <w:rsid w:val="00113147"/>
    <w:rsid w:val="001146F9"/>
    <w:rsid w:val="00114CF1"/>
    <w:rsid w:val="00115E28"/>
    <w:rsid w:val="00117B9F"/>
    <w:rsid w:val="0012329E"/>
    <w:rsid w:val="00123698"/>
    <w:rsid w:val="001244E5"/>
    <w:rsid w:val="00124A58"/>
    <w:rsid w:val="00125DA4"/>
    <w:rsid w:val="001264A2"/>
    <w:rsid w:val="00126547"/>
    <w:rsid w:val="00126F76"/>
    <w:rsid w:val="00127028"/>
    <w:rsid w:val="00127252"/>
    <w:rsid w:val="001300D9"/>
    <w:rsid w:val="0013108F"/>
    <w:rsid w:val="0013110B"/>
    <w:rsid w:val="0013110D"/>
    <w:rsid w:val="0013173A"/>
    <w:rsid w:val="00131B2E"/>
    <w:rsid w:val="0013399D"/>
    <w:rsid w:val="00133CD8"/>
    <w:rsid w:val="00134B3C"/>
    <w:rsid w:val="00135BD1"/>
    <w:rsid w:val="00136566"/>
    <w:rsid w:val="00137756"/>
    <w:rsid w:val="00137983"/>
    <w:rsid w:val="00137CFC"/>
    <w:rsid w:val="001403F1"/>
    <w:rsid w:val="001433C2"/>
    <w:rsid w:val="00144380"/>
    <w:rsid w:val="001451BA"/>
    <w:rsid w:val="0014572F"/>
    <w:rsid w:val="00145FDD"/>
    <w:rsid w:val="001468DA"/>
    <w:rsid w:val="00146E14"/>
    <w:rsid w:val="0014700D"/>
    <w:rsid w:val="001502AB"/>
    <w:rsid w:val="001510FF"/>
    <w:rsid w:val="0015140F"/>
    <w:rsid w:val="001514C6"/>
    <w:rsid w:val="00151640"/>
    <w:rsid w:val="00151689"/>
    <w:rsid w:val="0015254D"/>
    <w:rsid w:val="00153436"/>
    <w:rsid w:val="001541E3"/>
    <w:rsid w:val="001543D2"/>
    <w:rsid w:val="0015489F"/>
    <w:rsid w:val="001553C9"/>
    <w:rsid w:val="001600C1"/>
    <w:rsid w:val="0016325E"/>
    <w:rsid w:val="00163328"/>
    <w:rsid w:val="001648C2"/>
    <w:rsid w:val="00165093"/>
    <w:rsid w:val="0016739D"/>
    <w:rsid w:val="00173485"/>
    <w:rsid w:val="00174826"/>
    <w:rsid w:val="00180C34"/>
    <w:rsid w:val="0018159D"/>
    <w:rsid w:val="00181629"/>
    <w:rsid w:val="00181A15"/>
    <w:rsid w:val="00181FBF"/>
    <w:rsid w:val="001824EA"/>
    <w:rsid w:val="00185272"/>
    <w:rsid w:val="00185A55"/>
    <w:rsid w:val="001861AF"/>
    <w:rsid w:val="00187365"/>
    <w:rsid w:val="00191254"/>
    <w:rsid w:val="001919F7"/>
    <w:rsid w:val="00191F58"/>
    <w:rsid w:val="00191FF1"/>
    <w:rsid w:val="00192092"/>
    <w:rsid w:val="001922F6"/>
    <w:rsid w:val="00192BC1"/>
    <w:rsid w:val="0019356D"/>
    <w:rsid w:val="001945E1"/>
    <w:rsid w:val="00194628"/>
    <w:rsid w:val="001957B4"/>
    <w:rsid w:val="00195B8D"/>
    <w:rsid w:val="00195D35"/>
    <w:rsid w:val="00196233"/>
    <w:rsid w:val="001A02F9"/>
    <w:rsid w:val="001A0B1A"/>
    <w:rsid w:val="001A19B3"/>
    <w:rsid w:val="001A3484"/>
    <w:rsid w:val="001A34CD"/>
    <w:rsid w:val="001A427E"/>
    <w:rsid w:val="001A4592"/>
    <w:rsid w:val="001A5308"/>
    <w:rsid w:val="001A555D"/>
    <w:rsid w:val="001A59BE"/>
    <w:rsid w:val="001A65E0"/>
    <w:rsid w:val="001B068F"/>
    <w:rsid w:val="001B122B"/>
    <w:rsid w:val="001B15A8"/>
    <w:rsid w:val="001B1F39"/>
    <w:rsid w:val="001B1F9A"/>
    <w:rsid w:val="001B2A62"/>
    <w:rsid w:val="001B3167"/>
    <w:rsid w:val="001B5EF7"/>
    <w:rsid w:val="001B701F"/>
    <w:rsid w:val="001B7A2A"/>
    <w:rsid w:val="001B7A79"/>
    <w:rsid w:val="001B7BA1"/>
    <w:rsid w:val="001B7C1B"/>
    <w:rsid w:val="001C02FB"/>
    <w:rsid w:val="001C142D"/>
    <w:rsid w:val="001C1DF8"/>
    <w:rsid w:val="001C2605"/>
    <w:rsid w:val="001C32F3"/>
    <w:rsid w:val="001C4AA5"/>
    <w:rsid w:val="001C4E94"/>
    <w:rsid w:val="001C5830"/>
    <w:rsid w:val="001D1049"/>
    <w:rsid w:val="001D2757"/>
    <w:rsid w:val="001D3414"/>
    <w:rsid w:val="001D4D55"/>
    <w:rsid w:val="001D6B82"/>
    <w:rsid w:val="001D6C34"/>
    <w:rsid w:val="001D72D5"/>
    <w:rsid w:val="001D7EAA"/>
    <w:rsid w:val="001E0526"/>
    <w:rsid w:val="001E0E1D"/>
    <w:rsid w:val="001E1CF6"/>
    <w:rsid w:val="001E2274"/>
    <w:rsid w:val="001E2718"/>
    <w:rsid w:val="001E584A"/>
    <w:rsid w:val="001E6248"/>
    <w:rsid w:val="001F07D0"/>
    <w:rsid w:val="001F093F"/>
    <w:rsid w:val="001F0BFD"/>
    <w:rsid w:val="001F1638"/>
    <w:rsid w:val="001F2FDD"/>
    <w:rsid w:val="001F319A"/>
    <w:rsid w:val="001F4658"/>
    <w:rsid w:val="001F4677"/>
    <w:rsid w:val="002028EB"/>
    <w:rsid w:val="002038F3"/>
    <w:rsid w:val="00203977"/>
    <w:rsid w:val="00205B77"/>
    <w:rsid w:val="00205DA3"/>
    <w:rsid w:val="00205DA8"/>
    <w:rsid w:val="00206565"/>
    <w:rsid w:val="00207934"/>
    <w:rsid w:val="00210DEB"/>
    <w:rsid w:val="00211417"/>
    <w:rsid w:val="00212752"/>
    <w:rsid w:val="0021338F"/>
    <w:rsid w:val="002139A0"/>
    <w:rsid w:val="002149AB"/>
    <w:rsid w:val="0021516D"/>
    <w:rsid w:val="00215CD4"/>
    <w:rsid w:val="00216CF2"/>
    <w:rsid w:val="002205F2"/>
    <w:rsid w:val="002218C2"/>
    <w:rsid w:val="0022231C"/>
    <w:rsid w:val="00223027"/>
    <w:rsid w:val="0022390E"/>
    <w:rsid w:val="00225A27"/>
    <w:rsid w:val="00225AA0"/>
    <w:rsid w:val="002326A4"/>
    <w:rsid w:val="00232F91"/>
    <w:rsid w:val="00233750"/>
    <w:rsid w:val="0023457D"/>
    <w:rsid w:val="00234DE0"/>
    <w:rsid w:val="00235680"/>
    <w:rsid w:val="00235AE5"/>
    <w:rsid w:val="002361D8"/>
    <w:rsid w:val="00237801"/>
    <w:rsid w:val="002402FB"/>
    <w:rsid w:val="002404C0"/>
    <w:rsid w:val="00240F69"/>
    <w:rsid w:val="002440F0"/>
    <w:rsid w:val="00244AB1"/>
    <w:rsid w:val="002455E2"/>
    <w:rsid w:val="002468C9"/>
    <w:rsid w:val="00247D4D"/>
    <w:rsid w:val="00250321"/>
    <w:rsid w:val="002506EC"/>
    <w:rsid w:val="00250C56"/>
    <w:rsid w:val="00250ED1"/>
    <w:rsid w:val="00251AAD"/>
    <w:rsid w:val="0025258E"/>
    <w:rsid w:val="00254037"/>
    <w:rsid w:val="00256BDC"/>
    <w:rsid w:val="00256D9D"/>
    <w:rsid w:val="002571BD"/>
    <w:rsid w:val="002602D4"/>
    <w:rsid w:val="002607AC"/>
    <w:rsid w:val="00261767"/>
    <w:rsid w:val="0026178A"/>
    <w:rsid w:val="002627C1"/>
    <w:rsid w:val="00262AA3"/>
    <w:rsid w:val="00263851"/>
    <w:rsid w:val="0026402C"/>
    <w:rsid w:val="0026623D"/>
    <w:rsid w:val="00270AFA"/>
    <w:rsid w:val="00270D80"/>
    <w:rsid w:val="00270D89"/>
    <w:rsid w:val="00270F2B"/>
    <w:rsid w:val="002716DB"/>
    <w:rsid w:val="0027207D"/>
    <w:rsid w:val="0027222C"/>
    <w:rsid w:val="00272952"/>
    <w:rsid w:val="00273291"/>
    <w:rsid w:val="00273A90"/>
    <w:rsid w:val="00274F73"/>
    <w:rsid w:val="002753CB"/>
    <w:rsid w:val="0027547E"/>
    <w:rsid w:val="00275A8D"/>
    <w:rsid w:val="0027643C"/>
    <w:rsid w:val="00276D0E"/>
    <w:rsid w:val="00276DAE"/>
    <w:rsid w:val="00277DF6"/>
    <w:rsid w:val="0028270F"/>
    <w:rsid w:val="002827B7"/>
    <w:rsid w:val="00283FC1"/>
    <w:rsid w:val="00284221"/>
    <w:rsid w:val="00285AF6"/>
    <w:rsid w:val="00286E80"/>
    <w:rsid w:val="002873ED"/>
    <w:rsid w:val="00291733"/>
    <w:rsid w:val="0029196E"/>
    <w:rsid w:val="002940CE"/>
    <w:rsid w:val="00294509"/>
    <w:rsid w:val="0029513F"/>
    <w:rsid w:val="00295470"/>
    <w:rsid w:val="00296339"/>
    <w:rsid w:val="00296EB4"/>
    <w:rsid w:val="002970EA"/>
    <w:rsid w:val="002A176F"/>
    <w:rsid w:val="002A2ADB"/>
    <w:rsid w:val="002A2D2C"/>
    <w:rsid w:val="002A3605"/>
    <w:rsid w:val="002A3D21"/>
    <w:rsid w:val="002A4C95"/>
    <w:rsid w:val="002B0A47"/>
    <w:rsid w:val="002B1DFF"/>
    <w:rsid w:val="002B3639"/>
    <w:rsid w:val="002B36A0"/>
    <w:rsid w:val="002B3C8B"/>
    <w:rsid w:val="002B4A06"/>
    <w:rsid w:val="002B684F"/>
    <w:rsid w:val="002B6891"/>
    <w:rsid w:val="002B6C6A"/>
    <w:rsid w:val="002B72B9"/>
    <w:rsid w:val="002B7F5B"/>
    <w:rsid w:val="002C0FA2"/>
    <w:rsid w:val="002C1396"/>
    <w:rsid w:val="002C1B8C"/>
    <w:rsid w:val="002C1F5E"/>
    <w:rsid w:val="002C3011"/>
    <w:rsid w:val="002C6F7B"/>
    <w:rsid w:val="002D0CD2"/>
    <w:rsid w:val="002D1CEC"/>
    <w:rsid w:val="002D2772"/>
    <w:rsid w:val="002D3C69"/>
    <w:rsid w:val="002D41EC"/>
    <w:rsid w:val="002D47D9"/>
    <w:rsid w:val="002D6F27"/>
    <w:rsid w:val="002E16EB"/>
    <w:rsid w:val="002E261C"/>
    <w:rsid w:val="002E4908"/>
    <w:rsid w:val="002E5C5E"/>
    <w:rsid w:val="002E5F82"/>
    <w:rsid w:val="002E63DB"/>
    <w:rsid w:val="002E7514"/>
    <w:rsid w:val="002F09C6"/>
    <w:rsid w:val="002F1761"/>
    <w:rsid w:val="002F1D4B"/>
    <w:rsid w:val="002F41AD"/>
    <w:rsid w:val="002F4D95"/>
    <w:rsid w:val="002F515A"/>
    <w:rsid w:val="002F775F"/>
    <w:rsid w:val="002F78F4"/>
    <w:rsid w:val="002F7F98"/>
    <w:rsid w:val="00301490"/>
    <w:rsid w:val="00301A7A"/>
    <w:rsid w:val="00302CD0"/>
    <w:rsid w:val="00304BE7"/>
    <w:rsid w:val="00305147"/>
    <w:rsid w:val="00310B2C"/>
    <w:rsid w:val="00311B02"/>
    <w:rsid w:val="00312CB4"/>
    <w:rsid w:val="00312F52"/>
    <w:rsid w:val="00313F74"/>
    <w:rsid w:val="00314FF1"/>
    <w:rsid w:val="00316437"/>
    <w:rsid w:val="00317326"/>
    <w:rsid w:val="0031771A"/>
    <w:rsid w:val="00317B56"/>
    <w:rsid w:val="00320847"/>
    <w:rsid w:val="003227A3"/>
    <w:rsid w:val="00323D48"/>
    <w:rsid w:val="00324462"/>
    <w:rsid w:val="00324BF0"/>
    <w:rsid w:val="0032527B"/>
    <w:rsid w:val="00326509"/>
    <w:rsid w:val="00326579"/>
    <w:rsid w:val="00326D6D"/>
    <w:rsid w:val="00327165"/>
    <w:rsid w:val="0032791B"/>
    <w:rsid w:val="00330453"/>
    <w:rsid w:val="003306DF"/>
    <w:rsid w:val="00332236"/>
    <w:rsid w:val="00333D2C"/>
    <w:rsid w:val="003350C2"/>
    <w:rsid w:val="003354EA"/>
    <w:rsid w:val="00335C3A"/>
    <w:rsid w:val="00335DC4"/>
    <w:rsid w:val="0033606A"/>
    <w:rsid w:val="00336871"/>
    <w:rsid w:val="00340793"/>
    <w:rsid w:val="00342ABF"/>
    <w:rsid w:val="003439ED"/>
    <w:rsid w:val="00346731"/>
    <w:rsid w:val="00352674"/>
    <w:rsid w:val="00352FE4"/>
    <w:rsid w:val="00353395"/>
    <w:rsid w:val="00355EF3"/>
    <w:rsid w:val="00361170"/>
    <w:rsid w:val="003629D7"/>
    <w:rsid w:val="00363523"/>
    <w:rsid w:val="003639AB"/>
    <w:rsid w:val="00363D70"/>
    <w:rsid w:val="00364157"/>
    <w:rsid w:val="00365538"/>
    <w:rsid w:val="00365B4B"/>
    <w:rsid w:val="003671F9"/>
    <w:rsid w:val="0036729C"/>
    <w:rsid w:val="003701BE"/>
    <w:rsid w:val="003708D0"/>
    <w:rsid w:val="00370E8B"/>
    <w:rsid w:val="00370F53"/>
    <w:rsid w:val="003729B3"/>
    <w:rsid w:val="003740F1"/>
    <w:rsid w:val="00375FC2"/>
    <w:rsid w:val="0037620F"/>
    <w:rsid w:val="00376BD7"/>
    <w:rsid w:val="0037793E"/>
    <w:rsid w:val="003805E1"/>
    <w:rsid w:val="00381458"/>
    <w:rsid w:val="003818C3"/>
    <w:rsid w:val="00382DD3"/>
    <w:rsid w:val="003842AC"/>
    <w:rsid w:val="00384CA3"/>
    <w:rsid w:val="00385F27"/>
    <w:rsid w:val="00390B74"/>
    <w:rsid w:val="003911E9"/>
    <w:rsid w:val="003913CD"/>
    <w:rsid w:val="00391505"/>
    <w:rsid w:val="003933F8"/>
    <w:rsid w:val="0039350A"/>
    <w:rsid w:val="00394107"/>
    <w:rsid w:val="00395D86"/>
    <w:rsid w:val="0039718E"/>
    <w:rsid w:val="00397E46"/>
    <w:rsid w:val="003A0948"/>
    <w:rsid w:val="003A17FD"/>
    <w:rsid w:val="003A1FCC"/>
    <w:rsid w:val="003A2D58"/>
    <w:rsid w:val="003A31A9"/>
    <w:rsid w:val="003A348E"/>
    <w:rsid w:val="003A34AF"/>
    <w:rsid w:val="003A369D"/>
    <w:rsid w:val="003A459C"/>
    <w:rsid w:val="003A5310"/>
    <w:rsid w:val="003A53A3"/>
    <w:rsid w:val="003A5FCD"/>
    <w:rsid w:val="003A68F2"/>
    <w:rsid w:val="003A69A4"/>
    <w:rsid w:val="003B0C7A"/>
    <w:rsid w:val="003B4DCE"/>
    <w:rsid w:val="003B513A"/>
    <w:rsid w:val="003B57DD"/>
    <w:rsid w:val="003B5DFF"/>
    <w:rsid w:val="003B6464"/>
    <w:rsid w:val="003C1542"/>
    <w:rsid w:val="003C1DFB"/>
    <w:rsid w:val="003C25E7"/>
    <w:rsid w:val="003C2FAC"/>
    <w:rsid w:val="003C39B9"/>
    <w:rsid w:val="003C4752"/>
    <w:rsid w:val="003C49CE"/>
    <w:rsid w:val="003C5450"/>
    <w:rsid w:val="003C547F"/>
    <w:rsid w:val="003C6B56"/>
    <w:rsid w:val="003D09EB"/>
    <w:rsid w:val="003D0A1B"/>
    <w:rsid w:val="003D0BD4"/>
    <w:rsid w:val="003D124D"/>
    <w:rsid w:val="003D1CC1"/>
    <w:rsid w:val="003D20E4"/>
    <w:rsid w:val="003D4550"/>
    <w:rsid w:val="003D474E"/>
    <w:rsid w:val="003D541B"/>
    <w:rsid w:val="003D61C3"/>
    <w:rsid w:val="003D74A6"/>
    <w:rsid w:val="003D763C"/>
    <w:rsid w:val="003E20F8"/>
    <w:rsid w:val="003E2F61"/>
    <w:rsid w:val="003E3241"/>
    <w:rsid w:val="003E3563"/>
    <w:rsid w:val="003E4703"/>
    <w:rsid w:val="003E61B3"/>
    <w:rsid w:val="003F0285"/>
    <w:rsid w:val="003F1610"/>
    <w:rsid w:val="003F4EC5"/>
    <w:rsid w:val="003F5CF0"/>
    <w:rsid w:val="003F6BBC"/>
    <w:rsid w:val="00402397"/>
    <w:rsid w:val="00406951"/>
    <w:rsid w:val="00407503"/>
    <w:rsid w:val="00407918"/>
    <w:rsid w:val="004105A6"/>
    <w:rsid w:val="00411CBE"/>
    <w:rsid w:val="00411EE0"/>
    <w:rsid w:val="0041202A"/>
    <w:rsid w:val="004144BC"/>
    <w:rsid w:val="00414B35"/>
    <w:rsid w:val="00417158"/>
    <w:rsid w:val="00417988"/>
    <w:rsid w:val="00420BEF"/>
    <w:rsid w:val="00421107"/>
    <w:rsid w:val="00421226"/>
    <w:rsid w:val="004237AF"/>
    <w:rsid w:val="004259B5"/>
    <w:rsid w:val="00426B68"/>
    <w:rsid w:val="00426C76"/>
    <w:rsid w:val="00427411"/>
    <w:rsid w:val="004308F4"/>
    <w:rsid w:val="004325A1"/>
    <w:rsid w:val="004346E7"/>
    <w:rsid w:val="00434848"/>
    <w:rsid w:val="004349BE"/>
    <w:rsid w:val="0043538B"/>
    <w:rsid w:val="00440568"/>
    <w:rsid w:val="004450FB"/>
    <w:rsid w:val="004452FA"/>
    <w:rsid w:val="004454D5"/>
    <w:rsid w:val="0044572F"/>
    <w:rsid w:val="00445F69"/>
    <w:rsid w:val="00447894"/>
    <w:rsid w:val="00447BAE"/>
    <w:rsid w:val="00450B72"/>
    <w:rsid w:val="00451267"/>
    <w:rsid w:val="0045168A"/>
    <w:rsid w:val="00455B55"/>
    <w:rsid w:val="00455CD0"/>
    <w:rsid w:val="0045732C"/>
    <w:rsid w:val="00460B6D"/>
    <w:rsid w:val="00461815"/>
    <w:rsid w:val="00462D0F"/>
    <w:rsid w:val="004639FF"/>
    <w:rsid w:val="00464CA5"/>
    <w:rsid w:val="004653D4"/>
    <w:rsid w:val="00467A4F"/>
    <w:rsid w:val="00471F99"/>
    <w:rsid w:val="004726C1"/>
    <w:rsid w:val="00472BB9"/>
    <w:rsid w:val="00473A40"/>
    <w:rsid w:val="00474C76"/>
    <w:rsid w:val="00476C68"/>
    <w:rsid w:val="004807F7"/>
    <w:rsid w:val="004819BE"/>
    <w:rsid w:val="00481F20"/>
    <w:rsid w:val="00481FFC"/>
    <w:rsid w:val="004827A7"/>
    <w:rsid w:val="00483B51"/>
    <w:rsid w:val="0048582C"/>
    <w:rsid w:val="004864D8"/>
    <w:rsid w:val="00491CC7"/>
    <w:rsid w:val="004932CE"/>
    <w:rsid w:val="004973DD"/>
    <w:rsid w:val="00497A47"/>
    <w:rsid w:val="00497D33"/>
    <w:rsid w:val="004A0061"/>
    <w:rsid w:val="004A0873"/>
    <w:rsid w:val="004A2748"/>
    <w:rsid w:val="004A3DF7"/>
    <w:rsid w:val="004A4BF2"/>
    <w:rsid w:val="004A50C9"/>
    <w:rsid w:val="004A538B"/>
    <w:rsid w:val="004A76B1"/>
    <w:rsid w:val="004B1B44"/>
    <w:rsid w:val="004B228B"/>
    <w:rsid w:val="004B2786"/>
    <w:rsid w:val="004B32B4"/>
    <w:rsid w:val="004B36B7"/>
    <w:rsid w:val="004B42F7"/>
    <w:rsid w:val="004B4809"/>
    <w:rsid w:val="004B4BA5"/>
    <w:rsid w:val="004C05E0"/>
    <w:rsid w:val="004C434D"/>
    <w:rsid w:val="004C4551"/>
    <w:rsid w:val="004C6E47"/>
    <w:rsid w:val="004C702D"/>
    <w:rsid w:val="004D033F"/>
    <w:rsid w:val="004D03C3"/>
    <w:rsid w:val="004D1289"/>
    <w:rsid w:val="004D1ABE"/>
    <w:rsid w:val="004D2E97"/>
    <w:rsid w:val="004D55FE"/>
    <w:rsid w:val="004D6B8C"/>
    <w:rsid w:val="004D7B1E"/>
    <w:rsid w:val="004E0DAA"/>
    <w:rsid w:val="004E3956"/>
    <w:rsid w:val="004E4D22"/>
    <w:rsid w:val="004E5831"/>
    <w:rsid w:val="004E5B61"/>
    <w:rsid w:val="004E5E7C"/>
    <w:rsid w:val="004E5F00"/>
    <w:rsid w:val="004E64C2"/>
    <w:rsid w:val="004E68D0"/>
    <w:rsid w:val="004F0B22"/>
    <w:rsid w:val="004F1623"/>
    <w:rsid w:val="004F36FB"/>
    <w:rsid w:val="004F3778"/>
    <w:rsid w:val="004F63F3"/>
    <w:rsid w:val="004F78CE"/>
    <w:rsid w:val="0050118D"/>
    <w:rsid w:val="005018D3"/>
    <w:rsid w:val="00502D21"/>
    <w:rsid w:val="00503347"/>
    <w:rsid w:val="00504313"/>
    <w:rsid w:val="00504AB8"/>
    <w:rsid w:val="005069D1"/>
    <w:rsid w:val="005076BA"/>
    <w:rsid w:val="00511883"/>
    <w:rsid w:val="0051232E"/>
    <w:rsid w:val="0051400D"/>
    <w:rsid w:val="00515CA1"/>
    <w:rsid w:val="00516BEF"/>
    <w:rsid w:val="005175CD"/>
    <w:rsid w:val="0051772B"/>
    <w:rsid w:val="00517C89"/>
    <w:rsid w:val="00520942"/>
    <w:rsid w:val="00521A74"/>
    <w:rsid w:val="00522902"/>
    <w:rsid w:val="00523F76"/>
    <w:rsid w:val="005241FB"/>
    <w:rsid w:val="00524C37"/>
    <w:rsid w:val="005253BB"/>
    <w:rsid w:val="0052568A"/>
    <w:rsid w:val="005262D2"/>
    <w:rsid w:val="00527BCB"/>
    <w:rsid w:val="00530719"/>
    <w:rsid w:val="005312E2"/>
    <w:rsid w:val="0053248E"/>
    <w:rsid w:val="0053347E"/>
    <w:rsid w:val="00533B73"/>
    <w:rsid w:val="00535BE1"/>
    <w:rsid w:val="00536906"/>
    <w:rsid w:val="0053745B"/>
    <w:rsid w:val="00537717"/>
    <w:rsid w:val="00540312"/>
    <w:rsid w:val="0054174C"/>
    <w:rsid w:val="00541B0F"/>
    <w:rsid w:val="005428E3"/>
    <w:rsid w:val="00544C33"/>
    <w:rsid w:val="005450E5"/>
    <w:rsid w:val="005464E6"/>
    <w:rsid w:val="00547A2D"/>
    <w:rsid w:val="005505EA"/>
    <w:rsid w:val="00550F3C"/>
    <w:rsid w:val="00552EC4"/>
    <w:rsid w:val="0055467D"/>
    <w:rsid w:val="00554C02"/>
    <w:rsid w:val="00554E90"/>
    <w:rsid w:val="0055573F"/>
    <w:rsid w:val="0055599E"/>
    <w:rsid w:val="00555EDA"/>
    <w:rsid w:val="00557009"/>
    <w:rsid w:val="00557619"/>
    <w:rsid w:val="00560F7F"/>
    <w:rsid w:val="00561F3E"/>
    <w:rsid w:val="00562D80"/>
    <w:rsid w:val="00564C1F"/>
    <w:rsid w:val="00565E2E"/>
    <w:rsid w:val="00565F6E"/>
    <w:rsid w:val="005662AB"/>
    <w:rsid w:val="0056685D"/>
    <w:rsid w:val="00566B18"/>
    <w:rsid w:val="00567050"/>
    <w:rsid w:val="00571555"/>
    <w:rsid w:val="00572725"/>
    <w:rsid w:val="0057577D"/>
    <w:rsid w:val="00575C0C"/>
    <w:rsid w:val="00575D8A"/>
    <w:rsid w:val="0058030E"/>
    <w:rsid w:val="0058107D"/>
    <w:rsid w:val="00581887"/>
    <w:rsid w:val="00582341"/>
    <w:rsid w:val="00582A63"/>
    <w:rsid w:val="00584282"/>
    <w:rsid w:val="00585551"/>
    <w:rsid w:val="005855D4"/>
    <w:rsid w:val="00587943"/>
    <w:rsid w:val="0059113C"/>
    <w:rsid w:val="00592312"/>
    <w:rsid w:val="00592597"/>
    <w:rsid w:val="0059422D"/>
    <w:rsid w:val="00596E87"/>
    <w:rsid w:val="00597808"/>
    <w:rsid w:val="005979F5"/>
    <w:rsid w:val="005A06EF"/>
    <w:rsid w:val="005A38E6"/>
    <w:rsid w:val="005A3A0E"/>
    <w:rsid w:val="005A4EC3"/>
    <w:rsid w:val="005A708B"/>
    <w:rsid w:val="005A7722"/>
    <w:rsid w:val="005A7F37"/>
    <w:rsid w:val="005B0D59"/>
    <w:rsid w:val="005B209B"/>
    <w:rsid w:val="005B25DB"/>
    <w:rsid w:val="005B2960"/>
    <w:rsid w:val="005B2E05"/>
    <w:rsid w:val="005B6157"/>
    <w:rsid w:val="005B6E6F"/>
    <w:rsid w:val="005B747C"/>
    <w:rsid w:val="005C0A81"/>
    <w:rsid w:val="005C0F72"/>
    <w:rsid w:val="005C28F0"/>
    <w:rsid w:val="005C2ACB"/>
    <w:rsid w:val="005C50F4"/>
    <w:rsid w:val="005C575D"/>
    <w:rsid w:val="005C5CD0"/>
    <w:rsid w:val="005C7A17"/>
    <w:rsid w:val="005C7C78"/>
    <w:rsid w:val="005D1FEA"/>
    <w:rsid w:val="005D254E"/>
    <w:rsid w:val="005D511A"/>
    <w:rsid w:val="005D5BE1"/>
    <w:rsid w:val="005D5C4E"/>
    <w:rsid w:val="005D6968"/>
    <w:rsid w:val="005D797F"/>
    <w:rsid w:val="005E1222"/>
    <w:rsid w:val="005E1DE0"/>
    <w:rsid w:val="005E272B"/>
    <w:rsid w:val="005E306A"/>
    <w:rsid w:val="005E34AA"/>
    <w:rsid w:val="005E3AFD"/>
    <w:rsid w:val="005E3FD0"/>
    <w:rsid w:val="005E4EBB"/>
    <w:rsid w:val="005E579A"/>
    <w:rsid w:val="005E5E75"/>
    <w:rsid w:val="005E7FA5"/>
    <w:rsid w:val="005F01D0"/>
    <w:rsid w:val="005F08F9"/>
    <w:rsid w:val="005F12DD"/>
    <w:rsid w:val="005F296C"/>
    <w:rsid w:val="005F354D"/>
    <w:rsid w:val="005F3758"/>
    <w:rsid w:val="005F38F8"/>
    <w:rsid w:val="005F3A0D"/>
    <w:rsid w:val="005F43AE"/>
    <w:rsid w:val="005F5DC3"/>
    <w:rsid w:val="005F748D"/>
    <w:rsid w:val="006002C6"/>
    <w:rsid w:val="00601460"/>
    <w:rsid w:val="00605F3C"/>
    <w:rsid w:val="00606285"/>
    <w:rsid w:val="006075FD"/>
    <w:rsid w:val="00607CD7"/>
    <w:rsid w:val="00610D08"/>
    <w:rsid w:val="00610FFB"/>
    <w:rsid w:val="0061100B"/>
    <w:rsid w:val="0061572F"/>
    <w:rsid w:val="00617006"/>
    <w:rsid w:val="006170F4"/>
    <w:rsid w:val="00617242"/>
    <w:rsid w:val="00617893"/>
    <w:rsid w:val="00617DC6"/>
    <w:rsid w:val="006218A4"/>
    <w:rsid w:val="00623097"/>
    <w:rsid w:val="00623BC8"/>
    <w:rsid w:val="00623FB2"/>
    <w:rsid w:val="00630922"/>
    <w:rsid w:val="00633188"/>
    <w:rsid w:val="0063332B"/>
    <w:rsid w:val="006334C7"/>
    <w:rsid w:val="00634A4D"/>
    <w:rsid w:val="00634D88"/>
    <w:rsid w:val="00635594"/>
    <w:rsid w:val="006365B8"/>
    <w:rsid w:val="006376E8"/>
    <w:rsid w:val="00637786"/>
    <w:rsid w:val="006402DF"/>
    <w:rsid w:val="006415C5"/>
    <w:rsid w:val="00641638"/>
    <w:rsid w:val="006421D0"/>
    <w:rsid w:val="006432C8"/>
    <w:rsid w:val="00643938"/>
    <w:rsid w:val="006449F2"/>
    <w:rsid w:val="00651B4B"/>
    <w:rsid w:val="00651D28"/>
    <w:rsid w:val="00652E40"/>
    <w:rsid w:val="0065415B"/>
    <w:rsid w:val="0065463B"/>
    <w:rsid w:val="00655D7D"/>
    <w:rsid w:val="006575E1"/>
    <w:rsid w:val="00661DE3"/>
    <w:rsid w:val="0066284C"/>
    <w:rsid w:val="00665162"/>
    <w:rsid w:val="00665704"/>
    <w:rsid w:val="00665779"/>
    <w:rsid w:val="00665D3A"/>
    <w:rsid w:val="00666609"/>
    <w:rsid w:val="00666CC6"/>
    <w:rsid w:val="0066789C"/>
    <w:rsid w:val="00667A5C"/>
    <w:rsid w:val="00670567"/>
    <w:rsid w:val="00670F4C"/>
    <w:rsid w:val="006718A2"/>
    <w:rsid w:val="00671F2A"/>
    <w:rsid w:val="00671F91"/>
    <w:rsid w:val="00673708"/>
    <w:rsid w:val="00673FC0"/>
    <w:rsid w:val="0067453D"/>
    <w:rsid w:val="00674950"/>
    <w:rsid w:val="00675F32"/>
    <w:rsid w:val="006802D8"/>
    <w:rsid w:val="00680736"/>
    <w:rsid w:val="006817FC"/>
    <w:rsid w:val="006818CA"/>
    <w:rsid w:val="00682E87"/>
    <w:rsid w:val="00684785"/>
    <w:rsid w:val="00687E06"/>
    <w:rsid w:val="00694249"/>
    <w:rsid w:val="0069502B"/>
    <w:rsid w:val="006974F3"/>
    <w:rsid w:val="006A0389"/>
    <w:rsid w:val="006A0C4D"/>
    <w:rsid w:val="006A0C57"/>
    <w:rsid w:val="006A0D68"/>
    <w:rsid w:val="006A1230"/>
    <w:rsid w:val="006A3A0A"/>
    <w:rsid w:val="006A571A"/>
    <w:rsid w:val="006A6A47"/>
    <w:rsid w:val="006A793D"/>
    <w:rsid w:val="006A79F1"/>
    <w:rsid w:val="006B12BC"/>
    <w:rsid w:val="006B12D2"/>
    <w:rsid w:val="006B17B4"/>
    <w:rsid w:val="006B4116"/>
    <w:rsid w:val="006B42BA"/>
    <w:rsid w:val="006B47D5"/>
    <w:rsid w:val="006B5EC8"/>
    <w:rsid w:val="006C0E3D"/>
    <w:rsid w:val="006C15B3"/>
    <w:rsid w:val="006C1757"/>
    <w:rsid w:val="006C2365"/>
    <w:rsid w:val="006C2B3C"/>
    <w:rsid w:val="006C4DD2"/>
    <w:rsid w:val="006C5802"/>
    <w:rsid w:val="006D1712"/>
    <w:rsid w:val="006D2D43"/>
    <w:rsid w:val="006D2E02"/>
    <w:rsid w:val="006D3D7C"/>
    <w:rsid w:val="006D5691"/>
    <w:rsid w:val="006D6EEF"/>
    <w:rsid w:val="006D6FDA"/>
    <w:rsid w:val="006D749C"/>
    <w:rsid w:val="006E11CE"/>
    <w:rsid w:val="006E1609"/>
    <w:rsid w:val="006E172C"/>
    <w:rsid w:val="006E1C09"/>
    <w:rsid w:val="006E4F11"/>
    <w:rsid w:val="006E5304"/>
    <w:rsid w:val="006E5D95"/>
    <w:rsid w:val="006E6F0D"/>
    <w:rsid w:val="006F176D"/>
    <w:rsid w:val="006F19CB"/>
    <w:rsid w:val="006F1CB4"/>
    <w:rsid w:val="006F1DB3"/>
    <w:rsid w:val="006F1FEF"/>
    <w:rsid w:val="006F2EBE"/>
    <w:rsid w:val="006F49E2"/>
    <w:rsid w:val="006F4B15"/>
    <w:rsid w:val="006F6237"/>
    <w:rsid w:val="006F7036"/>
    <w:rsid w:val="006F7049"/>
    <w:rsid w:val="006F7413"/>
    <w:rsid w:val="006F7966"/>
    <w:rsid w:val="00704E57"/>
    <w:rsid w:val="00705313"/>
    <w:rsid w:val="00706335"/>
    <w:rsid w:val="007070F9"/>
    <w:rsid w:val="007111BD"/>
    <w:rsid w:val="007113E7"/>
    <w:rsid w:val="00714AC1"/>
    <w:rsid w:val="0071705D"/>
    <w:rsid w:val="007175DD"/>
    <w:rsid w:val="00721335"/>
    <w:rsid w:val="00721DFA"/>
    <w:rsid w:val="0072344D"/>
    <w:rsid w:val="007239E3"/>
    <w:rsid w:val="00724E2B"/>
    <w:rsid w:val="00725632"/>
    <w:rsid w:val="00726A16"/>
    <w:rsid w:val="00726FF9"/>
    <w:rsid w:val="00727D0B"/>
    <w:rsid w:val="00730C01"/>
    <w:rsid w:val="00730E8C"/>
    <w:rsid w:val="007318B0"/>
    <w:rsid w:val="007321F8"/>
    <w:rsid w:val="00735725"/>
    <w:rsid w:val="00735F0A"/>
    <w:rsid w:val="007404C5"/>
    <w:rsid w:val="00741B35"/>
    <w:rsid w:val="007420A5"/>
    <w:rsid w:val="00742656"/>
    <w:rsid w:val="00743009"/>
    <w:rsid w:val="00743B29"/>
    <w:rsid w:val="007449C5"/>
    <w:rsid w:val="0074795F"/>
    <w:rsid w:val="007502E7"/>
    <w:rsid w:val="0075084D"/>
    <w:rsid w:val="00751EBA"/>
    <w:rsid w:val="007520A3"/>
    <w:rsid w:val="007521BA"/>
    <w:rsid w:val="00754339"/>
    <w:rsid w:val="007545B8"/>
    <w:rsid w:val="00755590"/>
    <w:rsid w:val="00755B67"/>
    <w:rsid w:val="007561B8"/>
    <w:rsid w:val="007563ED"/>
    <w:rsid w:val="00756C74"/>
    <w:rsid w:val="007577DF"/>
    <w:rsid w:val="00760EDF"/>
    <w:rsid w:val="00761180"/>
    <w:rsid w:val="00761706"/>
    <w:rsid w:val="0076214F"/>
    <w:rsid w:val="00762191"/>
    <w:rsid w:val="0076227C"/>
    <w:rsid w:val="007624BB"/>
    <w:rsid w:val="0076251A"/>
    <w:rsid w:val="00764013"/>
    <w:rsid w:val="007658AF"/>
    <w:rsid w:val="00766DD4"/>
    <w:rsid w:val="007675BC"/>
    <w:rsid w:val="00770387"/>
    <w:rsid w:val="00770995"/>
    <w:rsid w:val="00770E44"/>
    <w:rsid w:val="007725FE"/>
    <w:rsid w:val="00773883"/>
    <w:rsid w:val="00773A36"/>
    <w:rsid w:val="00774162"/>
    <w:rsid w:val="007750EF"/>
    <w:rsid w:val="00777373"/>
    <w:rsid w:val="00777FD3"/>
    <w:rsid w:val="007803FA"/>
    <w:rsid w:val="007804FA"/>
    <w:rsid w:val="0078058C"/>
    <w:rsid w:val="007807A8"/>
    <w:rsid w:val="007835E4"/>
    <w:rsid w:val="00783657"/>
    <w:rsid w:val="00783CA1"/>
    <w:rsid w:val="00784238"/>
    <w:rsid w:val="007866FE"/>
    <w:rsid w:val="007906F8"/>
    <w:rsid w:val="00790A0E"/>
    <w:rsid w:val="007944F6"/>
    <w:rsid w:val="00794A14"/>
    <w:rsid w:val="007957ED"/>
    <w:rsid w:val="00796020"/>
    <w:rsid w:val="0079602E"/>
    <w:rsid w:val="00796799"/>
    <w:rsid w:val="00796F4D"/>
    <w:rsid w:val="00797D94"/>
    <w:rsid w:val="007A115A"/>
    <w:rsid w:val="007A137D"/>
    <w:rsid w:val="007A1BA4"/>
    <w:rsid w:val="007A3E99"/>
    <w:rsid w:val="007A5CF3"/>
    <w:rsid w:val="007B0714"/>
    <w:rsid w:val="007B084A"/>
    <w:rsid w:val="007B0BBE"/>
    <w:rsid w:val="007B18F8"/>
    <w:rsid w:val="007B19E9"/>
    <w:rsid w:val="007B38EE"/>
    <w:rsid w:val="007B510E"/>
    <w:rsid w:val="007B6F6B"/>
    <w:rsid w:val="007C04AE"/>
    <w:rsid w:val="007C131A"/>
    <w:rsid w:val="007C1C29"/>
    <w:rsid w:val="007C3380"/>
    <w:rsid w:val="007C3C62"/>
    <w:rsid w:val="007C40CD"/>
    <w:rsid w:val="007C704E"/>
    <w:rsid w:val="007D1E15"/>
    <w:rsid w:val="007D210F"/>
    <w:rsid w:val="007D216E"/>
    <w:rsid w:val="007D2652"/>
    <w:rsid w:val="007D27F6"/>
    <w:rsid w:val="007D345E"/>
    <w:rsid w:val="007D3F58"/>
    <w:rsid w:val="007D42ED"/>
    <w:rsid w:val="007D430F"/>
    <w:rsid w:val="007D4B16"/>
    <w:rsid w:val="007D5929"/>
    <w:rsid w:val="007D5EA4"/>
    <w:rsid w:val="007D7595"/>
    <w:rsid w:val="007E06D4"/>
    <w:rsid w:val="007E0D1F"/>
    <w:rsid w:val="007E0D28"/>
    <w:rsid w:val="007E162E"/>
    <w:rsid w:val="007E6118"/>
    <w:rsid w:val="007E718C"/>
    <w:rsid w:val="007F00DC"/>
    <w:rsid w:val="007F2881"/>
    <w:rsid w:val="007F466A"/>
    <w:rsid w:val="007F46E7"/>
    <w:rsid w:val="007F474B"/>
    <w:rsid w:val="007F6C90"/>
    <w:rsid w:val="007F7627"/>
    <w:rsid w:val="008058E7"/>
    <w:rsid w:val="00806299"/>
    <w:rsid w:val="008078FD"/>
    <w:rsid w:val="00810E84"/>
    <w:rsid w:val="0081124D"/>
    <w:rsid w:val="00811560"/>
    <w:rsid w:val="00813964"/>
    <w:rsid w:val="00814A45"/>
    <w:rsid w:val="00815B4F"/>
    <w:rsid w:val="00815C6D"/>
    <w:rsid w:val="00816A05"/>
    <w:rsid w:val="00817352"/>
    <w:rsid w:val="00820514"/>
    <w:rsid w:val="00820ADD"/>
    <w:rsid w:val="00821A83"/>
    <w:rsid w:val="0082426F"/>
    <w:rsid w:val="00824FC5"/>
    <w:rsid w:val="008256B7"/>
    <w:rsid w:val="00827252"/>
    <w:rsid w:val="00830120"/>
    <w:rsid w:val="00831095"/>
    <w:rsid w:val="008327CB"/>
    <w:rsid w:val="008342FA"/>
    <w:rsid w:val="00834583"/>
    <w:rsid w:val="00836FD8"/>
    <w:rsid w:val="0084054F"/>
    <w:rsid w:val="00840602"/>
    <w:rsid w:val="00840727"/>
    <w:rsid w:val="00840F40"/>
    <w:rsid w:val="00841CE6"/>
    <w:rsid w:val="00842027"/>
    <w:rsid w:val="00842BD5"/>
    <w:rsid w:val="00842F58"/>
    <w:rsid w:val="008444DD"/>
    <w:rsid w:val="00845185"/>
    <w:rsid w:val="008457B2"/>
    <w:rsid w:val="00846704"/>
    <w:rsid w:val="00847539"/>
    <w:rsid w:val="00850DB7"/>
    <w:rsid w:val="00850EC0"/>
    <w:rsid w:val="008536ED"/>
    <w:rsid w:val="00854CD8"/>
    <w:rsid w:val="00855CAB"/>
    <w:rsid w:val="008564C9"/>
    <w:rsid w:val="00856660"/>
    <w:rsid w:val="00856C23"/>
    <w:rsid w:val="0085794A"/>
    <w:rsid w:val="008611AC"/>
    <w:rsid w:val="008636C0"/>
    <w:rsid w:val="00864A6B"/>
    <w:rsid w:val="0086512E"/>
    <w:rsid w:val="008666B6"/>
    <w:rsid w:val="00866C55"/>
    <w:rsid w:val="0086755C"/>
    <w:rsid w:val="00867B3E"/>
    <w:rsid w:val="008700C8"/>
    <w:rsid w:val="00871694"/>
    <w:rsid w:val="00871F92"/>
    <w:rsid w:val="00875E5A"/>
    <w:rsid w:val="00876568"/>
    <w:rsid w:val="00877994"/>
    <w:rsid w:val="00877E01"/>
    <w:rsid w:val="00877E91"/>
    <w:rsid w:val="00881094"/>
    <w:rsid w:val="00881A90"/>
    <w:rsid w:val="00882447"/>
    <w:rsid w:val="0088296C"/>
    <w:rsid w:val="00882CEC"/>
    <w:rsid w:val="00883657"/>
    <w:rsid w:val="0088446B"/>
    <w:rsid w:val="00884D2E"/>
    <w:rsid w:val="00884ECB"/>
    <w:rsid w:val="00885F39"/>
    <w:rsid w:val="008869F7"/>
    <w:rsid w:val="008904CD"/>
    <w:rsid w:val="00891D94"/>
    <w:rsid w:val="008944AA"/>
    <w:rsid w:val="00894AA5"/>
    <w:rsid w:val="00896EE4"/>
    <w:rsid w:val="008A292C"/>
    <w:rsid w:val="008A2F31"/>
    <w:rsid w:val="008A3954"/>
    <w:rsid w:val="008A589A"/>
    <w:rsid w:val="008A77F7"/>
    <w:rsid w:val="008A7E41"/>
    <w:rsid w:val="008B0864"/>
    <w:rsid w:val="008B1268"/>
    <w:rsid w:val="008B182B"/>
    <w:rsid w:val="008B2EDE"/>
    <w:rsid w:val="008B35B7"/>
    <w:rsid w:val="008B4D49"/>
    <w:rsid w:val="008B5BDD"/>
    <w:rsid w:val="008B60FF"/>
    <w:rsid w:val="008B6895"/>
    <w:rsid w:val="008B6936"/>
    <w:rsid w:val="008C4924"/>
    <w:rsid w:val="008C4ACE"/>
    <w:rsid w:val="008C6770"/>
    <w:rsid w:val="008C6788"/>
    <w:rsid w:val="008C6E96"/>
    <w:rsid w:val="008D3A5B"/>
    <w:rsid w:val="008D4B11"/>
    <w:rsid w:val="008D57CE"/>
    <w:rsid w:val="008E06E5"/>
    <w:rsid w:val="008E11BE"/>
    <w:rsid w:val="008E1D2C"/>
    <w:rsid w:val="008E208F"/>
    <w:rsid w:val="008E2B96"/>
    <w:rsid w:val="008E3446"/>
    <w:rsid w:val="008E3958"/>
    <w:rsid w:val="008E4706"/>
    <w:rsid w:val="008E484F"/>
    <w:rsid w:val="008E4B7F"/>
    <w:rsid w:val="008E4C82"/>
    <w:rsid w:val="008E553A"/>
    <w:rsid w:val="008E5DB4"/>
    <w:rsid w:val="008E64B1"/>
    <w:rsid w:val="008F06D4"/>
    <w:rsid w:val="008F09FA"/>
    <w:rsid w:val="008F26CA"/>
    <w:rsid w:val="008F589E"/>
    <w:rsid w:val="008F5A55"/>
    <w:rsid w:val="008F6B3F"/>
    <w:rsid w:val="008F71C1"/>
    <w:rsid w:val="008F7236"/>
    <w:rsid w:val="00900B5E"/>
    <w:rsid w:val="009012B8"/>
    <w:rsid w:val="00907E33"/>
    <w:rsid w:val="00911AD1"/>
    <w:rsid w:val="00912621"/>
    <w:rsid w:val="00912A41"/>
    <w:rsid w:val="00913427"/>
    <w:rsid w:val="0091347D"/>
    <w:rsid w:val="00913BB5"/>
    <w:rsid w:val="0091450C"/>
    <w:rsid w:val="00915099"/>
    <w:rsid w:val="0091565F"/>
    <w:rsid w:val="00916AD2"/>
    <w:rsid w:val="00921F3D"/>
    <w:rsid w:val="00921FF6"/>
    <w:rsid w:val="00923535"/>
    <w:rsid w:val="00924718"/>
    <w:rsid w:val="00924D17"/>
    <w:rsid w:val="00927971"/>
    <w:rsid w:val="00930BE9"/>
    <w:rsid w:val="00931897"/>
    <w:rsid w:val="00932235"/>
    <w:rsid w:val="009322A9"/>
    <w:rsid w:val="00933675"/>
    <w:rsid w:val="0093404E"/>
    <w:rsid w:val="00935464"/>
    <w:rsid w:val="00935560"/>
    <w:rsid w:val="009356EA"/>
    <w:rsid w:val="00937775"/>
    <w:rsid w:val="009378AD"/>
    <w:rsid w:val="0094004F"/>
    <w:rsid w:val="00940FE2"/>
    <w:rsid w:val="00941C00"/>
    <w:rsid w:val="009427E5"/>
    <w:rsid w:val="00950DE1"/>
    <w:rsid w:val="00953A36"/>
    <w:rsid w:val="00953BB5"/>
    <w:rsid w:val="00953D72"/>
    <w:rsid w:val="00954DF2"/>
    <w:rsid w:val="009551CB"/>
    <w:rsid w:val="009560C9"/>
    <w:rsid w:val="00962A3D"/>
    <w:rsid w:val="00962D80"/>
    <w:rsid w:val="0096396B"/>
    <w:rsid w:val="0096502C"/>
    <w:rsid w:val="00965249"/>
    <w:rsid w:val="00966363"/>
    <w:rsid w:val="00966685"/>
    <w:rsid w:val="00967F0A"/>
    <w:rsid w:val="00971250"/>
    <w:rsid w:val="00972384"/>
    <w:rsid w:val="00972628"/>
    <w:rsid w:val="00974D3D"/>
    <w:rsid w:val="00975380"/>
    <w:rsid w:val="00975D4F"/>
    <w:rsid w:val="009770F9"/>
    <w:rsid w:val="009801C3"/>
    <w:rsid w:val="00980D4E"/>
    <w:rsid w:val="009819B4"/>
    <w:rsid w:val="009828EC"/>
    <w:rsid w:val="00982B06"/>
    <w:rsid w:val="00983C1C"/>
    <w:rsid w:val="00983DD8"/>
    <w:rsid w:val="00984901"/>
    <w:rsid w:val="00984ED2"/>
    <w:rsid w:val="00986D3A"/>
    <w:rsid w:val="00987571"/>
    <w:rsid w:val="009876DA"/>
    <w:rsid w:val="009877A8"/>
    <w:rsid w:val="00991804"/>
    <w:rsid w:val="009919A8"/>
    <w:rsid w:val="0099252C"/>
    <w:rsid w:val="00992C7F"/>
    <w:rsid w:val="009930A8"/>
    <w:rsid w:val="00994406"/>
    <w:rsid w:val="00994B14"/>
    <w:rsid w:val="009958D2"/>
    <w:rsid w:val="009958F0"/>
    <w:rsid w:val="00996E65"/>
    <w:rsid w:val="00997C1B"/>
    <w:rsid w:val="009A2C3A"/>
    <w:rsid w:val="009A3984"/>
    <w:rsid w:val="009A693D"/>
    <w:rsid w:val="009A788D"/>
    <w:rsid w:val="009B0A95"/>
    <w:rsid w:val="009B0BF5"/>
    <w:rsid w:val="009B35E1"/>
    <w:rsid w:val="009B3A73"/>
    <w:rsid w:val="009B476E"/>
    <w:rsid w:val="009B4C1D"/>
    <w:rsid w:val="009B531B"/>
    <w:rsid w:val="009B6076"/>
    <w:rsid w:val="009B6CCF"/>
    <w:rsid w:val="009B7037"/>
    <w:rsid w:val="009C0A98"/>
    <w:rsid w:val="009C0C25"/>
    <w:rsid w:val="009C17CB"/>
    <w:rsid w:val="009C2287"/>
    <w:rsid w:val="009C2E34"/>
    <w:rsid w:val="009C406D"/>
    <w:rsid w:val="009C4554"/>
    <w:rsid w:val="009C57C3"/>
    <w:rsid w:val="009D0CF7"/>
    <w:rsid w:val="009D0E0F"/>
    <w:rsid w:val="009D1AD2"/>
    <w:rsid w:val="009D1C2A"/>
    <w:rsid w:val="009D2941"/>
    <w:rsid w:val="009D36C9"/>
    <w:rsid w:val="009D6395"/>
    <w:rsid w:val="009D6CEA"/>
    <w:rsid w:val="009E0D27"/>
    <w:rsid w:val="009E1580"/>
    <w:rsid w:val="009E263C"/>
    <w:rsid w:val="009E39BD"/>
    <w:rsid w:val="009E5EFF"/>
    <w:rsid w:val="009E6B0A"/>
    <w:rsid w:val="009E7789"/>
    <w:rsid w:val="009F2832"/>
    <w:rsid w:val="009F33AC"/>
    <w:rsid w:val="009F4D58"/>
    <w:rsid w:val="009F4F65"/>
    <w:rsid w:val="009F4FAD"/>
    <w:rsid w:val="009F584C"/>
    <w:rsid w:val="009F5DAC"/>
    <w:rsid w:val="009F6358"/>
    <w:rsid w:val="00A00C50"/>
    <w:rsid w:val="00A01787"/>
    <w:rsid w:val="00A01982"/>
    <w:rsid w:val="00A01F5C"/>
    <w:rsid w:val="00A02E73"/>
    <w:rsid w:val="00A02EED"/>
    <w:rsid w:val="00A03A39"/>
    <w:rsid w:val="00A05EE2"/>
    <w:rsid w:val="00A060EA"/>
    <w:rsid w:val="00A1117E"/>
    <w:rsid w:val="00A11D3E"/>
    <w:rsid w:val="00A11E6E"/>
    <w:rsid w:val="00A1224A"/>
    <w:rsid w:val="00A12284"/>
    <w:rsid w:val="00A12B36"/>
    <w:rsid w:val="00A13411"/>
    <w:rsid w:val="00A13C91"/>
    <w:rsid w:val="00A142D1"/>
    <w:rsid w:val="00A14818"/>
    <w:rsid w:val="00A15355"/>
    <w:rsid w:val="00A15897"/>
    <w:rsid w:val="00A169B4"/>
    <w:rsid w:val="00A216C0"/>
    <w:rsid w:val="00A21823"/>
    <w:rsid w:val="00A21A71"/>
    <w:rsid w:val="00A252B5"/>
    <w:rsid w:val="00A25531"/>
    <w:rsid w:val="00A2574B"/>
    <w:rsid w:val="00A27031"/>
    <w:rsid w:val="00A3024A"/>
    <w:rsid w:val="00A30ACC"/>
    <w:rsid w:val="00A316EE"/>
    <w:rsid w:val="00A31FE1"/>
    <w:rsid w:val="00A3278D"/>
    <w:rsid w:val="00A32FAF"/>
    <w:rsid w:val="00A33671"/>
    <w:rsid w:val="00A33A4D"/>
    <w:rsid w:val="00A352F8"/>
    <w:rsid w:val="00A3551F"/>
    <w:rsid w:val="00A37432"/>
    <w:rsid w:val="00A37B2E"/>
    <w:rsid w:val="00A40BD5"/>
    <w:rsid w:val="00A428EC"/>
    <w:rsid w:val="00A438EC"/>
    <w:rsid w:val="00A45952"/>
    <w:rsid w:val="00A45A2E"/>
    <w:rsid w:val="00A4761C"/>
    <w:rsid w:val="00A47DCA"/>
    <w:rsid w:val="00A54564"/>
    <w:rsid w:val="00A54843"/>
    <w:rsid w:val="00A54DED"/>
    <w:rsid w:val="00A57CEB"/>
    <w:rsid w:val="00A60A5D"/>
    <w:rsid w:val="00A63301"/>
    <w:rsid w:val="00A6353C"/>
    <w:rsid w:val="00A63AFC"/>
    <w:rsid w:val="00A63CFB"/>
    <w:rsid w:val="00A63D7D"/>
    <w:rsid w:val="00A64249"/>
    <w:rsid w:val="00A64E79"/>
    <w:rsid w:val="00A65A09"/>
    <w:rsid w:val="00A667A4"/>
    <w:rsid w:val="00A7291D"/>
    <w:rsid w:val="00A7311B"/>
    <w:rsid w:val="00A7359F"/>
    <w:rsid w:val="00A73B0A"/>
    <w:rsid w:val="00A74ABE"/>
    <w:rsid w:val="00A7529F"/>
    <w:rsid w:val="00A756DC"/>
    <w:rsid w:val="00A757D9"/>
    <w:rsid w:val="00A76A31"/>
    <w:rsid w:val="00A8209B"/>
    <w:rsid w:val="00A82517"/>
    <w:rsid w:val="00A82876"/>
    <w:rsid w:val="00A828D4"/>
    <w:rsid w:val="00A8496D"/>
    <w:rsid w:val="00A84A31"/>
    <w:rsid w:val="00A863CD"/>
    <w:rsid w:val="00A875CA"/>
    <w:rsid w:val="00A90942"/>
    <w:rsid w:val="00A91CB3"/>
    <w:rsid w:val="00A925F7"/>
    <w:rsid w:val="00A9577D"/>
    <w:rsid w:val="00A95F68"/>
    <w:rsid w:val="00A95F9D"/>
    <w:rsid w:val="00A97E2C"/>
    <w:rsid w:val="00AA00A0"/>
    <w:rsid w:val="00AA05F1"/>
    <w:rsid w:val="00AA0AFA"/>
    <w:rsid w:val="00AA0B23"/>
    <w:rsid w:val="00AA1275"/>
    <w:rsid w:val="00AA155E"/>
    <w:rsid w:val="00AA2659"/>
    <w:rsid w:val="00AA29CB"/>
    <w:rsid w:val="00AA4952"/>
    <w:rsid w:val="00AA5DD8"/>
    <w:rsid w:val="00AA6FAE"/>
    <w:rsid w:val="00AA7C38"/>
    <w:rsid w:val="00AB0AD0"/>
    <w:rsid w:val="00AB0B28"/>
    <w:rsid w:val="00AB0DD0"/>
    <w:rsid w:val="00AB2303"/>
    <w:rsid w:val="00AB281B"/>
    <w:rsid w:val="00AB3387"/>
    <w:rsid w:val="00AB4701"/>
    <w:rsid w:val="00AB5652"/>
    <w:rsid w:val="00AB70FF"/>
    <w:rsid w:val="00AB7433"/>
    <w:rsid w:val="00AC01CC"/>
    <w:rsid w:val="00AC19EC"/>
    <w:rsid w:val="00AC626C"/>
    <w:rsid w:val="00AC69E2"/>
    <w:rsid w:val="00AD0C78"/>
    <w:rsid w:val="00AD19AA"/>
    <w:rsid w:val="00AD3F05"/>
    <w:rsid w:val="00AD3F8C"/>
    <w:rsid w:val="00AD45D1"/>
    <w:rsid w:val="00AD4FF2"/>
    <w:rsid w:val="00AE01D0"/>
    <w:rsid w:val="00AE101D"/>
    <w:rsid w:val="00AE1531"/>
    <w:rsid w:val="00AE1DC7"/>
    <w:rsid w:val="00AE50F5"/>
    <w:rsid w:val="00AE6710"/>
    <w:rsid w:val="00AF2E31"/>
    <w:rsid w:val="00AF3BF5"/>
    <w:rsid w:val="00AF732D"/>
    <w:rsid w:val="00B014B5"/>
    <w:rsid w:val="00B01C0B"/>
    <w:rsid w:val="00B03E4C"/>
    <w:rsid w:val="00B05280"/>
    <w:rsid w:val="00B05E19"/>
    <w:rsid w:val="00B06330"/>
    <w:rsid w:val="00B079AC"/>
    <w:rsid w:val="00B125F6"/>
    <w:rsid w:val="00B13114"/>
    <w:rsid w:val="00B161AA"/>
    <w:rsid w:val="00B16213"/>
    <w:rsid w:val="00B163F5"/>
    <w:rsid w:val="00B17486"/>
    <w:rsid w:val="00B2038D"/>
    <w:rsid w:val="00B2087B"/>
    <w:rsid w:val="00B20D61"/>
    <w:rsid w:val="00B20FC3"/>
    <w:rsid w:val="00B21063"/>
    <w:rsid w:val="00B226E3"/>
    <w:rsid w:val="00B23BBF"/>
    <w:rsid w:val="00B23E42"/>
    <w:rsid w:val="00B240BB"/>
    <w:rsid w:val="00B2548F"/>
    <w:rsid w:val="00B258E1"/>
    <w:rsid w:val="00B27CF4"/>
    <w:rsid w:val="00B323C2"/>
    <w:rsid w:val="00B33CB5"/>
    <w:rsid w:val="00B3442C"/>
    <w:rsid w:val="00B34777"/>
    <w:rsid w:val="00B347B5"/>
    <w:rsid w:val="00B36C19"/>
    <w:rsid w:val="00B37274"/>
    <w:rsid w:val="00B40106"/>
    <w:rsid w:val="00B41617"/>
    <w:rsid w:val="00B43304"/>
    <w:rsid w:val="00B44278"/>
    <w:rsid w:val="00B44ACC"/>
    <w:rsid w:val="00B4563E"/>
    <w:rsid w:val="00B47096"/>
    <w:rsid w:val="00B51323"/>
    <w:rsid w:val="00B53684"/>
    <w:rsid w:val="00B55519"/>
    <w:rsid w:val="00B5570D"/>
    <w:rsid w:val="00B55CAF"/>
    <w:rsid w:val="00B56E5F"/>
    <w:rsid w:val="00B57318"/>
    <w:rsid w:val="00B574A8"/>
    <w:rsid w:val="00B621C5"/>
    <w:rsid w:val="00B625B5"/>
    <w:rsid w:val="00B636DE"/>
    <w:rsid w:val="00B645B7"/>
    <w:rsid w:val="00B64712"/>
    <w:rsid w:val="00B655B7"/>
    <w:rsid w:val="00B65918"/>
    <w:rsid w:val="00B664E9"/>
    <w:rsid w:val="00B6697D"/>
    <w:rsid w:val="00B67C23"/>
    <w:rsid w:val="00B704DA"/>
    <w:rsid w:val="00B707B4"/>
    <w:rsid w:val="00B7085D"/>
    <w:rsid w:val="00B709B4"/>
    <w:rsid w:val="00B716C6"/>
    <w:rsid w:val="00B71C58"/>
    <w:rsid w:val="00B72B91"/>
    <w:rsid w:val="00B73B98"/>
    <w:rsid w:val="00B750D0"/>
    <w:rsid w:val="00B763FB"/>
    <w:rsid w:val="00B777BD"/>
    <w:rsid w:val="00B77BA6"/>
    <w:rsid w:val="00B808B7"/>
    <w:rsid w:val="00B842E1"/>
    <w:rsid w:val="00B86FC7"/>
    <w:rsid w:val="00B87B91"/>
    <w:rsid w:val="00B902AB"/>
    <w:rsid w:val="00B905AD"/>
    <w:rsid w:val="00B90692"/>
    <w:rsid w:val="00B91DB5"/>
    <w:rsid w:val="00B92760"/>
    <w:rsid w:val="00B94B22"/>
    <w:rsid w:val="00B966A8"/>
    <w:rsid w:val="00B96991"/>
    <w:rsid w:val="00B96C13"/>
    <w:rsid w:val="00BA0309"/>
    <w:rsid w:val="00BA2069"/>
    <w:rsid w:val="00BA2080"/>
    <w:rsid w:val="00BA2C54"/>
    <w:rsid w:val="00BA2E8C"/>
    <w:rsid w:val="00BA5614"/>
    <w:rsid w:val="00BA6A19"/>
    <w:rsid w:val="00BA6F56"/>
    <w:rsid w:val="00BA7CFC"/>
    <w:rsid w:val="00BB1063"/>
    <w:rsid w:val="00BB195A"/>
    <w:rsid w:val="00BB19CE"/>
    <w:rsid w:val="00BB3878"/>
    <w:rsid w:val="00BB3FD4"/>
    <w:rsid w:val="00BB4774"/>
    <w:rsid w:val="00BB4C29"/>
    <w:rsid w:val="00BB5AFC"/>
    <w:rsid w:val="00BC170D"/>
    <w:rsid w:val="00BC290F"/>
    <w:rsid w:val="00BC2F7C"/>
    <w:rsid w:val="00BC349D"/>
    <w:rsid w:val="00BC4E30"/>
    <w:rsid w:val="00BC50A9"/>
    <w:rsid w:val="00BC5187"/>
    <w:rsid w:val="00BC5D26"/>
    <w:rsid w:val="00BC6EFB"/>
    <w:rsid w:val="00BD0F85"/>
    <w:rsid w:val="00BD2965"/>
    <w:rsid w:val="00BD36AD"/>
    <w:rsid w:val="00BD4EFC"/>
    <w:rsid w:val="00BD5EAF"/>
    <w:rsid w:val="00BD642D"/>
    <w:rsid w:val="00BE0273"/>
    <w:rsid w:val="00BE0A7F"/>
    <w:rsid w:val="00BE45BB"/>
    <w:rsid w:val="00BE4B61"/>
    <w:rsid w:val="00BE636F"/>
    <w:rsid w:val="00BE7917"/>
    <w:rsid w:val="00BE7E65"/>
    <w:rsid w:val="00BF063B"/>
    <w:rsid w:val="00BF34C5"/>
    <w:rsid w:val="00BF451A"/>
    <w:rsid w:val="00BF4E75"/>
    <w:rsid w:val="00BF6B99"/>
    <w:rsid w:val="00BF6EA6"/>
    <w:rsid w:val="00BF770B"/>
    <w:rsid w:val="00C00559"/>
    <w:rsid w:val="00C0078D"/>
    <w:rsid w:val="00C00801"/>
    <w:rsid w:val="00C03926"/>
    <w:rsid w:val="00C03C06"/>
    <w:rsid w:val="00C100C4"/>
    <w:rsid w:val="00C10634"/>
    <w:rsid w:val="00C109F6"/>
    <w:rsid w:val="00C11A2A"/>
    <w:rsid w:val="00C11C0D"/>
    <w:rsid w:val="00C11CA0"/>
    <w:rsid w:val="00C1425D"/>
    <w:rsid w:val="00C14358"/>
    <w:rsid w:val="00C15165"/>
    <w:rsid w:val="00C15B5B"/>
    <w:rsid w:val="00C160B8"/>
    <w:rsid w:val="00C177A9"/>
    <w:rsid w:val="00C17D45"/>
    <w:rsid w:val="00C21FD1"/>
    <w:rsid w:val="00C22E7E"/>
    <w:rsid w:val="00C23E65"/>
    <w:rsid w:val="00C253CA"/>
    <w:rsid w:val="00C2587E"/>
    <w:rsid w:val="00C262A0"/>
    <w:rsid w:val="00C367F7"/>
    <w:rsid w:val="00C371F4"/>
    <w:rsid w:val="00C373F0"/>
    <w:rsid w:val="00C37C1A"/>
    <w:rsid w:val="00C400DE"/>
    <w:rsid w:val="00C40E4D"/>
    <w:rsid w:val="00C41231"/>
    <w:rsid w:val="00C45A77"/>
    <w:rsid w:val="00C4649F"/>
    <w:rsid w:val="00C46779"/>
    <w:rsid w:val="00C47612"/>
    <w:rsid w:val="00C501D9"/>
    <w:rsid w:val="00C50EE4"/>
    <w:rsid w:val="00C511F9"/>
    <w:rsid w:val="00C5181B"/>
    <w:rsid w:val="00C528A2"/>
    <w:rsid w:val="00C52C60"/>
    <w:rsid w:val="00C53245"/>
    <w:rsid w:val="00C5577A"/>
    <w:rsid w:val="00C55C93"/>
    <w:rsid w:val="00C5774F"/>
    <w:rsid w:val="00C60271"/>
    <w:rsid w:val="00C61190"/>
    <w:rsid w:val="00C613FC"/>
    <w:rsid w:val="00C63E43"/>
    <w:rsid w:val="00C659A2"/>
    <w:rsid w:val="00C65E0C"/>
    <w:rsid w:val="00C71A46"/>
    <w:rsid w:val="00C71D1C"/>
    <w:rsid w:val="00C733EB"/>
    <w:rsid w:val="00C7426D"/>
    <w:rsid w:val="00C74660"/>
    <w:rsid w:val="00C74B36"/>
    <w:rsid w:val="00C75A70"/>
    <w:rsid w:val="00C75AA6"/>
    <w:rsid w:val="00C75EEE"/>
    <w:rsid w:val="00C80361"/>
    <w:rsid w:val="00C8211B"/>
    <w:rsid w:val="00C8230F"/>
    <w:rsid w:val="00C833FA"/>
    <w:rsid w:val="00C844F3"/>
    <w:rsid w:val="00C84BA8"/>
    <w:rsid w:val="00C850B6"/>
    <w:rsid w:val="00C853C5"/>
    <w:rsid w:val="00C86325"/>
    <w:rsid w:val="00C86416"/>
    <w:rsid w:val="00C875C4"/>
    <w:rsid w:val="00C90F98"/>
    <w:rsid w:val="00C91AC7"/>
    <w:rsid w:val="00C93D7D"/>
    <w:rsid w:val="00C94B57"/>
    <w:rsid w:val="00CA4838"/>
    <w:rsid w:val="00CA4878"/>
    <w:rsid w:val="00CA4902"/>
    <w:rsid w:val="00CA680B"/>
    <w:rsid w:val="00CA7031"/>
    <w:rsid w:val="00CA72B5"/>
    <w:rsid w:val="00CA78E4"/>
    <w:rsid w:val="00CB245F"/>
    <w:rsid w:val="00CB3A88"/>
    <w:rsid w:val="00CB4C61"/>
    <w:rsid w:val="00CB4E60"/>
    <w:rsid w:val="00CB566B"/>
    <w:rsid w:val="00CB5DB7"/>
    <w:rsid w:val="00CB7B90"/>
    <w:rsid w:val="00CC1677"/>
    <w:rsid w:val="00CC2208"/>
    <w:rsid w:val="00CC2D07"/>
    <w:rsid w:val="00CC4086"/>
    <w:rsid w:val="00CC6886"/>
    <w:rsid w:val="00CC7263"/>
    <w:rsid w:val="00CD1160"/>
    <w:rsid w:val="00CD16A5"/>
    <w:rsid w:val="00CD16D7"/>
    <w:rsid w:val="00CD1B10"/>
    <w:rsid w:val="00CD1B31"/>
    <w:rsid w:val="00CD3650"/>
    <w:rsid w:val="00CD3F21"/>
    <w:rsid w:val="00CD5D7E"/>
    <w:rsid w:val="00CD731E"/>
    <w:rsid w:val="00CE0E68"/>
    <w:rsid w:val="00CE2178"/>
    <w:rsid w:val="00CE2FB1"/>
    <w:rsid w:val="00CE3648"/>
    <w:rsid w:val="00CE3DA0"/>
    <w:rsid w:val="00CE3E32"/>
    <w:rsid w:val="00CE5660"/>
    <w:rsid w:val="00CE5C0B"/>
    <w:rsid w:val="00CE5DD1"/>
    <w:rsid w:val="00CE604F"/>
    <w:rsid w:val="00CE7429"/>
    <w:rsid w:val="00CE7BCA"/>
    <w:rsid w:val="00CF0971"/>
    <w:rsid w:val="00CF11DC"/>
    <w:rsid w:val="00CF1585"/>
    <w:rsid w:val="00CF18C1"/>
    <w:rsid w:val="00CF2FE5"/>
    <w:rsid w:val="00CF35CA"/>
    <w:rsid w:val="00CF3A5E"/>
    <w:rsid w:val="00CF4DD4"/>
    <w:rsid w:val="00CF5800"/>
    <w:rsid w:val="00CF67B3"/>
    <w:rsid w:val="00CF7173"/>
    <w:rsid w:val="00CF7CCA"/>
    <w:rsid w:val="00D00B89"/>
    <w:rsid w:val="00D03570"/>
    <w:rsid w:val="00D0368F"/>
    <w:rsid w:val="00D051F9"/>
    <w:rsid w:val="00D06182"/>
    <w:rsid w:val="00D061AD"/>
    <w:rsid w:val="00D06A3B"/>
    <w:rsid w:val="00D06D05"/>
    <w:rsid w:val="00D077A5"/>
    <w:rsid w:val="00D11168"/>
    <w:rsid w:val="00D1136E"/>
    <w:rsid w:val="00D12821"/>
    <w:rsid w:val="00D13023"/>
    <w:rsid w:val="00D13893"/>
    <w:rsid w:val="00D14AEB"/>
    <w:rsid w:val="00D208F6"/>
    <w:rsid w:val="00D21164"/>
    <w:rsid w:val="00D23380"/>
    <w:rsid w:val="00D25362"/>
    <w:rsid w:val="00D25F3E"/>
    <w:rsid w:val="00D25F79"/>
    <w:rsid w:val="00D26BCB"/>
    <w:rsid w:val="00D274CB"/>
    <w:rsid w:val="00D3033D"/>
    <w:rsid w:val="00D308D7"/>
    <w:rsid w:val="00D30C02"/>
    <w:rsid w:val="00D323B2"/>
    <w:rsid w:val="00D3285C"/>
    <w:rsid w:val="00D33A55"/>
    <w:rsid w:val="00D33D83"/>
    <w:rsid w:val="00D354E7"/>
    <w:rsid w:val="00D35935"/>
    <w:rsid w:val="00D35D4A"/>
    <w:rsid w:val="00D36A48"/>
    <w:rsid w:val="00D372FA"/>
    <w:rsid w:val="00D377C4"/>
    <w:rsid w:val="00D3783A"/>
    <w:rsid w:val="00D37A78"/>
    <w:rsid w:val="00D37AE2"/>
    <w:rsid w:val="00D40200"/>
    <w:rsid w:val="00D403C5"/>
    <w:rsid w:val="00D411C3"/>
    <w:rsid w:val="00D43F42"/>
    <w:rsid w:val="00D46F37"/>
    <w:rsid w:val="00D472A5"/>
    <w:rsid w:val="00D538CB"/>
    <w:rsid w:val="00D543AD"/>
    <w:rsid w:val="00D55CD2"/>
    <w:rsid w:val="00D57F0B"/>
    <w:rsid w:val="00D62191"/>
    <w:rsid w:val="00D629A4"/>
    <w:rsid w:val="00D6373C"/>
    <w:rsid w:val="00D6408E"/>
    <w:rsid w:val="00D64FAD"/>
    <w:rsid w:val="00D66D6B"/>
    <w:rsid w:val="00D66FAD"/>
    <w:rsid w:val="00D67095"/>
    <w:rsid w:val="00D67173"/>
    <w:rsid w:val="00D71284"/>
    <w:rsid w:val="00D7186B"/>
    <w:rsid w:val="00D71B5B"/>
    <w:rsid w:val="00D7225B"/>
    <w:rsid w:val="00D72855"/>
    <w:rsid w:val="00D739F3"/>
    <w:rsid w:val="00D73B0D"/>
    <w:rsid w:val="00D741B8"/>
    <w:rsid w:val="00D74903"/>
    <w:rsid w:val="00D74A7D"/>
    <w:rsid w:val="00D75153"/>
    <w:rsid w:val="00D75954"/>
    <w:rsid w:val="00D75A2C"/>
    <w:rsid w:val="00D804AF"/>
    <w:rsid w:val="00D812A6"/>
    <w:rsid w:val="00D81DA5"/>
    <w:rsid w:val="00D824BE"/>
    <w:rsid w:val="00D8251C"/>
    <w:rsid w:val="00D83351"/>
    <w:rsid w:val="00D8348D"/>
    <w:rsid w:val="00D8370B"/>
    <w:rsid w:val="00D854F7"/>
    <w:rsid w:val="00D8651B"/>
    <w:rsid w:val="00D903AD"/>
    <w:rsid w:val="00D9098A"/>
    <w:rsid w:val="00D91F60"/>
    <w:rsid w:val="00D93B70"/>
    <w:rsid w:val="00D93DAD"/>
    <w:rsid w:val="00D95C21"/>
    <w:rsid w:val="00D96A61"/>
    <w:rsid w:val="00D96AA1"/>
    <w:rsid w:val="00DA0ADE"/>
    <w:rsid w:val="00DA1ED3"/>
    <w:rsid w:val="00DA26BB"/>
    <w:rsid w:val="00DA37CC"/>
    <w:rsid w:val="00DA3BE4"/>
    <w:rsid w:val="00DA3D17"/>
    <w:rsid w:val="00DA572C"/>
    <w:rsid w:val="00DA5C68"/>
    <w:rsid w:val="00DB06C8"/>
    <w:rsid w:val="00DB12A1"/>
    <w:rsid w:val="00DB4594"/>
    <w:rsid w:val="00DB5337"/>
    <w:rsid w:val="00DB6869"/>
    <w:rsid w:val="00DB7961"/>
    <w:rsid w:val="00DC1304"/>
    <w:rsid w:val="00DC3A59"/>
    <w:rsid w:val="00DC5F27"/>
    <w:rsid w:val="00DC6F75"/>
    <w:rsid w:val="00DD0910"/>
    <w:rsid w:val="00DD2B85"/>
    <w:rsid w:val="00DD2FA6"/>
    <w:rsid w:val="00DD3B0F"/>
    <w:rsid w:val="00DD475E"/>
    <w:rsid w:val="00DD4CF1"/>
    <w:rsid w:val="00DD587E"/>
    <w:rsid w:val="00DD5E11"/>
    <w:rsid w:val="00DE0099"/>
    <w:rsid w:val="00DE16BD"/>
    <w:rsid w:val="00DE1958"/>
    <w:rsid w:val="00DE2AA1"/>
    <w:rsid w:val="00DE2B39"/>
    <w:rsid w:val="00DE42B8"/>
    <w:rsid w:val="00DE4E95"/>
    <w:rsid w:val="00DE5042"/>
    <w:rsid w:val="00DE6EF5"/>
    <w:rsid w:val="00DE7004"/>
    <w:rsid w:val="00DE735A"/>
    <w:rsid w:val="00DF0796"/>
    <w:rsid w:val="00DF0C7B"/>
    <w:rsid w:val="00DF1368"/>
    <w:rsid w:val="00DF3F71"/>
    <w:rsid w:val="00E00A72"/>
    <w:rsid w:val="00E01C6E"/>
    <w:rsid w:val="00E02597"/>
    <w:rsid w:val="00E047B7"/>
    <w:rsid w:val="00E05957"/>
    <w:rsid w:val="00E06691"/>
    <w:rsid w:val="00E06B97"/>
    <w:rsid w:val="00E070EE"/>
    <w:rsid w:val="00E07B59"/>
    <w:rsid w:val="00E110E7"/>
    <w:rsid w:val="00E16731"/>
    <w:rsid w:val="00E16DEB"/>
    <w:rsid w:val="00E1786B"/>
    <w:rsid w:val="00E20091"/>
    <w:rsid w:val="00E20241"/>
    <w:rsid w:val="00E206BB"/>
    <w:rsid w:val="00E22B07"/>
    <w:rsid w:val="00E25851"/>
    <w:rsid w:val="00E2689B"/>
    <w:rsid w:val="00E3078C"/>
    <w:rsid w:val="00E31608"/>
    <w:rsid w:val="00E31AC6"/>
    <w:rsid w:val="00E33768"/>
    <w:rsid w:val="00E3444C"/>
    <w:rsid w:val="00E34ABF"/>
    <w:rsid w:val="00E35B0B"/>
    <w:rsid w:val="00E36403"/>
    <w:rsid w:val="00E40260"/>
    <w:rsid w:val="00E40E46"/>
    <w:rsid w:val="00E427D4"/>
    <w:rsid w:val="00E42BF3"/>
    <w:rsid w:val="00E4414D"/>
    <w:rsid w:val="00E449A6"/>
    <w:rsid w:val="00E45371"/>
    <w:rsid w:val="00E46E53"/>
    <w:rsid w:val="00E47347"/>
    <w:rsid w:val="00E5069E"/>
    <w:rsid w:val="00E5092C"/>
    <w:rsid w:val="00E50A5E"/>
    <w:rsid w:val="00E511CB"/>
    <w:rsid w:val="00E516D2"/>
    <w:rsid w:val="00E54A3C"/>
    <w:rsid w:val="00E55A9E"/>
    <w:rsid w:val="00E57B64"/>
    <w:rsid w:val="00E60A7A"/>
    <w:rsid w:val="00E619CB"/>
    <w:rsid w:val="00E62DE9"/>
    <w:rsid w:val="00E62E7C"/>
    <w:rsid w:val="00E6342E"/>
    <w:rsid w:val="00E638DA"/>
    <w:rsid w:val="00E643CD"/>
    <w:rsid w:val="00E65016"/>
    <w:rsid w:val="00E654BB"/>
    <w:rsid w:val="00E6762E"/>
    <w:rsid w:val="00E708FA"/>
    <w:rsid w:val="00E74C75"/>
    <w:rsid w:val="00E7560B"/>
    <w:rsid w:val="00E75FA9"/>
    <w:rsid w:val="00E77AA5"/>
    <w:rsid w:val="00E77E62"/>
    <w:rsid w:val="00E80A6D"/>
    <w:rsid w:val="00E81E7F"/>
    <w:rsid w:val="00E8212D"/>
    <w:rsid w:val="00E82619"/>
    <w:rsid w:val="00E82DA2"/>
    <w:rsid w:val="00E83241"/>
    <w:rsid w:val="00E83DA6"/>
    <w:rsid w:val="00E840A4"/>
    <w:rsid w:val="00E84A6C"/>
    <w:rsid w:val="00E87AC9"/>
    <w:rsid w:val="00E90159"/>
    <w:rsid w:val="00E9050B"/>
    <w:rsid w:val="00E9062A"/>
    <w:rsid w:val="00E91E0B"/>
    <w:rsid w:val="00E94DCB"/>
    <w:rsid w:val="00E96C04"/>
    <w:rsid w:val="00E96CF5"/>
    <w:rsid w:val="00E97766"/>
    <w:rsid w:val="00E97CCC"/>
    <w:rsid w:val="00E97D61"/>
    <w:rsid w:val="00EA01C2"/>
    <w:rsid w:val="00EA05CF"/>
    <w:rsid w:val="00EA1BA8"/>
    <w:rsid w:val="00EA38F7"/>
    <w:rsid w:val="00EA46AD"/>
    <w:rsid w:val="00EA5085"/>
    <w:rsid w:val="00EA5536"/>
    <w:rsid w:val="00EA5700"/>
    <w:rsid w:val="00EA5910"/>
    <w:rsid w:val="00EA5AF4"/>
    <w:rsid w:val="00EA5BF7"/>
    <w:rsid w:val="00EA79CD"/>
    <w:rsid w:val="00EA7EC9"/>
    <w:rsid w:val="00EB0FCE"/>
    <w:rsid w:val="00EB32C0"/>
    <w:rsid w:val="00EB59EA"/>
    <w:rsid w:val="00EB5B95"/>
    <w:rsid w:val="00EB7D8D"/>
    <w:rsid w:val="00EC5F3B"/>
    <w:rsid w:val="00EC66BF"/>
    <w:rsid w:val="00EC6D99"/>
    <w:rsid w:val="00EC7665"/>
    <w:rsid w:val="00EC7741"/>
    <w:rsid w:val="00ED199F"/>
    <w:rsid w:val="00ED2753"/>
    <w:rsid w:val="00ED2803"/>
    <w:rsid w:val="00ED3042"/>
    <w:rsid w:val="00ED429D"/>
    <w:rsid w:val="00ED46ED"/>
    <w:rsid w:val="00ED647A"/>
    <w:rsid w:val="00ED756F"/>
    <w:rsid w:val="00EE1154"/>
    <w:rsid w:val="00EE1848"/>
    <w:rsid w:val="00EE2971"/>
    <w:rsid w:val="00EE3CEA"/>
    <w:rsid w:val="00EE5385"/>
    <w:rsid w:val="00EF019C"/>
    <w:rsid w:val="00EF1701"/>
    <w:rsid w:val="00EF2E6F"/>
    <w:rsid w:val="00EF3E64"/>
    <w:rsid w:val="00EF4423"/>
    <w:rsid w:val="00EF4E3E"/>
    <w:rsid w:val="00EF668F"/>
    <w:rsid w:val="00EF6EDF"/>
    <w:rsid w:val="00EF7456"/>
    <w:rsid w:val="00EF7D5E"/>
    <w:rsid w:val="00F0288F"/>
    <w:rsid w:val="00F04779"/>
    <w:rsid w:val="00F0687A"/>
    <w:rsid w:val="00F078D7"/>
    <w:rsid w:val="00F112F5"/>
    <w:rsid w:val="00F1192D"/>
    <w:rsid w:val="00F11CCD"/>
    <w:rsid w:val="00F12042"/>
    <w:rsid w:val="00F138B6"/>
    <w:rsid w:val="00F14A2D"/>
    <w:rsid w:val="00F161B9"/>
    <w:rsid w:val="00F17B7B"/>
    <w:rsid w:val="00F17DF9"/>
    <w:rsid w:val="00F20AA9"/>
    <w:rsid w:val="00F2114A"/>
    <w:rsid w:val="00F21B35"/>
    <w:rsid w:val="00F23368"/>
    <w:rsid w:val="00F24A11"/>
    <w:rsid w:val="00F257CA"/>
    <w:rsid w:val="00F2713C"/>
    <w:rsid w:val="00F2738E"/>
    <w:rsid w:val="00F302EB"/>
    <w:rsid w:val="00F30A32"/>
    <w:rsid w:val="00F31170"/>
    <w:rsid w:val="00F322C3"/>
    <w:rsid w:val="00F34440"/>
    <w:rsid w:val="00F375B8"/>
    <w:rsid w:val="00F40D1D"/>
    <w:rsid w:val="00F44F4B"/>
    <w:rsid w:val="00F5020A"/>
    <w:rsid w:val="00F5233D"/>
    <w:rsid w:val="00F52ACA"/>
    <w:rsid w:val="00F53B84"/>
    <w:rsid w:val="00F56AB9"/>
    <w:rsid w:val="00F56B6A"/>
    <w:rsid w:val="00F5736A"/>
    <w:rsid w:val="00F5765A"/>
    <w:rsid w:val="00F6203F"/>
    <w:rsid w:val="00F6247F"/>
    <w:rsid w:val="00F62A28"/>
    <w:rsid w:val="00F62AAA"/>
    <w:rsid w:val="00F63C4B"/>
    <w:rsid w:val="00F63DA6"/>
    <w:rsid w:val="00F646B7"/>
    <w:rsid w:val="00F651D5"/>
    <w:rsid w:val="00F656CA"/>
    <w:rsid w:val="00F65D67"/>
    <w:rsid w:val="00F66CB5"/>
    <w:rsid w:val="00F67CA8"/>
    <w:rsid w:val="00F67ED1"/>
    <w:rsid w:val="00F74A3D"/>
    <w:rsid w:val="00F74CF6"/>
    <w:rsid w:val="00F76048"/>
    <w:rsid w:val="00F775D3"/>
    <w:rsid w:val="00F77CDE"/>
    <w:rsid w:val="00F809B4"/>
    <w:rsid w:val="00F81062"/>
    <w:rsid w:val="00F82DF3"/>
    <w:rsid w:val="00F84712"/>
    <w:rsid w:val="00F86A45"/>
    <w:rsid w:val="00F87B39"/>
    <w:rsid w:val="00F930C0"/>
    <w:rsid w:val="00F93789"/>
    <w:rsid w:val="00F963E9"/>
    <w:rsid w:val="00F9666D"/>
    <w:rsid w:val="00F97923"/>
    <w:rsid w:val="00FA0E87"/>
    <w:rsid w:val="00FA1C89"/>
    <w:rsid w:val="00FA32F2"/>
    <w:rsid w:val="00FA3B3B"/>
    <w:rsid w:val="00FA434F"/>
    <w:rsid w:val="00FA46C1"/>
    <w:rsid w:val="00FA47DC"/>
    <w:rsid w:val="00FA526A"/>
    <w:rsid w:val="00FA58BD"/>
    <w:rsid w:val="00FA65B8"/>
    <w:rsid w:val="00FB09A7"/>
    <w:rsid w:val="00FB2610"/>
    <w:rsid w:val="00FB2A2B"/>
    <w:rsid w:val="00FC05A5"/>
    <w:rsid w:val="00FC0FD8"/>
    <w:rsid w:val="00FC184D"/>
    <w:rsid w:val="00FC2B04"/>
    <w:rsid w:val="00FC3F8B"/>
    <w:rsid w:val="00FC41BB"/>
    <w:rsid w:val="00FC4722"/>
    <w:rsid w:val="00FC4CB8"/>
    <w:rsid w:val="00FC50FB"/>
    <w:rsid w:val="00FC700C"/>
    <w:rsid w:val="00FC72BC"/>
    <w:rsid w:val="00FC7865"/>
    <w:rsid w:val="00FC7C84"/>
    <w:rsid w:val="00FD01A9"/>
    <w:rsid w:val="00FD10CE"/>
    <w:rsid w:val="00FD1AFF"/>
    <w:rsid w:val="00FD2340"/>
    <w:rsid w:val="00FD53FC"/>
    <w:rsid w:val="00FE1696"/>
    <w:rsid w:val="00FE1B16"/>
    <w:rsid w:val="00FE544A"/>
    <w:rsid w:val="00FE6219"/>
    <w:rsid w:val="00FE734A"/>
    <w:rsid w:val="00FF0FA3"/>
    <w:rsid w:val="00FF1DF9"/>
    <w:rsid w:val="00FF1EF7"/>
    <w:rsid w:val="00FF2A7F"/>
    <w:rsid w:val="00FF2CCF"/>
    <w:rsid w:val="00FF40C4"/>
    <w:rsid w:val="00FF4938"/>
    <w:rsid w:val="00FF5178"/>
    <w:rsid w:val="00FF7AB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3731A9E9"/>
  <w15:docId w15:val="{5A693593-51E5-4D0D-8BC3-26B0F9CA0F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 w:qFormat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3729B3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qFormat/>
    <w:rsid w:val="00877E01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qFormat/>
    <w:rsid w:val="00877E01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qFormat/>
    <w:rsid w:val="00877E01"/>
    <w:pPr>
      <w:pageBreakBefore w:val="0"/>
      <w:numPr>
        <w:ilvl w:val="2"/>
      </w:numPr>
      <w:shd w:val="clear" w:color="auto" w:fill="E6E6E6"/>
      <w:tabs>
        <w:tab w:val="clear" w:pos="720"/>
        <w:tab w:val="left" w:pos="1077"/>
      </w:tabs>
      <w:spacing w:after="60"/>
      <w:ind w:left="1077" w:hanging="1077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qFormat/>
    <w:rsid w:val="00877E01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qFormat/>
    <w:rsid w:val="00877E01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qFormat/>
    <w:rsid w:val="00877E01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qFormat/>
    <w:rsid w:val="00877E01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qFormat/>
    <w:rsid w:val="00877E01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qFormat/>
    <w:rsid w:val="00877E01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D411C3"/>
  </w:style>
  <w:style w:type="paragraph" w:styleId="Zhlav">
    <w:name w:val="header"/>
    <w:basedOn w:val="Normln"/>
    <w:link w:val="ZhlavChar"/>
    <w:uiPriority w:val="99"/>
    <w:rsid w:val="00877E01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877E01"/>
    <w:rPr>
      <w:color w:val="0000FF"/>
      <w:u w:val="single"/>
    </w:rPr>
  </w:style>
  <w:style w:type="paragraph" w:customStyle="1" w:styleId="ListBulletIndent">
    <w:name w:val="List Bullet Indent"/>
    <w:basedOn w:val="Normln"/>
    <w:rsid w:val="00877E01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877E01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877E01"/>
    <w:pPr>
      <w:ind w:left="440"/>
    </w:pPr>
  </w:style>
  <w:style w:type="paragraph" w:styleId="Obsah4">
    <w:name w:val="toc 4"/>
    <w:basedOn w:val="Normln"/>
    <w:next w:val="Normln"/>
    <w:autoRedefine/>
    <w:uiPriority w:val="39"/>
    <w:rsid w:val="00877E01"/>
    <w:pPr>
      <w:ind w:left="660"/>
    </w:pPr>
  </w:style>
  <w:style w:type="paragraph" w:styleId="Obsah5">
    <w:name w:val="toc 5"/>
    <w:basedOn w:val="Normln"/>
    <w:next w:val="Normln"/>
    <w:autoRedefine/>
    <w:uiPriority w:val="39"/>
    <w:rsid w:val="00877E01"/>
    <w:pPr>
      <w:ind w:left="880"/>
    </w:pPr>
  </w:style>
  <w:style w:type="paragraph" w:styleId="Obsah6">
    <w:name w:val="toc 6"/>
    <w:basedOn w:val="Normln"/>
    <w:next w:val="Normln"/>
    <w:autoRedefine/>
    <w:uiPriority w:val="39"/>
    <w:rsid w:val="00877E01"/>
    <w:pPr>
      <w:ind w:left="1100"/>
    </w:pPr>
  </w:style>
  <w:style w:type="paragraph" w:styleId="Obsah7">
    <w:name w:val="toc 7"/>
    <w:basedOn w:val="Normln"/>
    <w:next w:val="Normln"/>
    <w:autoRedefine/>
    <w:uiPriority w:val="39"/>
    <w:rsid w:val="00877E01"/>
    <w:pPr>
      <w:ind w:left="1320"/>
    </w:pPr>
  </w:style>
  <w:style w:type="paragraph" w:styleId="Obsah8">
    <w:name w:val="toc 8"/>
    <w:basedOn w:val="Normln"/>
    <w:next w:val="Normln"/>
    <w:autoRedefine/>
    <w:uiPriority w:val="39"/>
    <w:rsid w:val="00877E01"/>
    <w:pPr>
      <w:ind w:left="1540"/>
    </w:pPr>
  </w:style>
  <w:style w:type="paragraph" w:styleId="Obsah9">
    <w:name w:val="toc 9"/>
    <w:basedOn w:val="Normln"/>
    <w:next w:val="Normln"/>
    <w:autoRedefine/>
    <w:uiPriority w:val="39"/>
    <w:rsid w:val="00877E01"/>
    <w:pPr>
      <w:spacing w:line="240" w:lineRule="atLeast"/>
    </w:pPr>
  </w:style>
  <w:style w:type="paragraph" w:styleId="Titulek">
    <w:name w:val="caption"/>
    <w:basedOn w:val="Normln"/>
    <w:next w:val="Normln"/>
    <w:qFormat/>
    <w:rsid w:val="00877E01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rsid w:val="00877E01"/>
    <w:pPr>
      <w:ind w:left="440" w:hanging="440"/>
    </w:pPr>
  </w:style>
  <w:style w:type="paragraph" w:styleId="Zpat">
    <w:name w:val="footer"/>
    <w:basedOn w:val="Normln"/>
    <w:link w:val="ZpatChar"/>
    <w:uiPriority w:val="99"/>
    <w:rsid w:val="00877E01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877E01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877E01"/>
  </w:style>
  <w:style w:type="paragraph" w:styleId="Zkladntext">
    <w:name w:val="Body Text"/>
    <w:basedOn w:val="Normln"/>
    <w:rsid w:val="00877E01"/>
    <w:pPr>
      <w:jc w:val="both"/>
    </w:pPr>
  </w:style>
  <w:style w:type="paragraph" w:customStyle="1" w:styleId="Table">
    <w:name w:val="Table"/>
    <w:basedOn w:val="Normln"/>
    <w:rsid w:val="00877E01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877E01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877E01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877E01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uiPriority w:val="99"/>
    <w:rsid w:val="00877E01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877E01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877E01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877E01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877E01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877E01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877E01"/>
    <w:pPr>
      <w:spacing w:after="0"/>
    </w:pPr>
  </w:style>
  <w:style w:type="paragraph" w:customStyle="1" w:styleId="ThickBar">
    <w:name w:val="Thick Bar"/>
    <w:basedOn w:val="Normln"/>
    <w:rsid w:val="00877E01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877E01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877E01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qFormat/>
    <w:rsid w:val="00877E01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9F4FAD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877E01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877E01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877E01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877E01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877E01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877E01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877E01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877E01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877E01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877E01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877E01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877E01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877E01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877E01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877E01"/>
    <w:rPr>
      <w:color w:val="0000FF"/>
    </w:rPr>
  </w:style>
  <w:style w:type="character" w:customStyle="1" w:styleId="pi1">
    <w:name w:val="pi1"/>
    <w:rsid w:val="00877E01"/>
    <w:rPr>
      <w:color w:val="0000FF"/>
    </w:rPr>
  </w:style>
  <w:style w:type="character" w:customStyle="1" w:styleId="t1">
    <w:name w:val="t1"/>
    <w:rsid w:val="00877E01"/>
    <w:rPr>
      <w:color w:val="990000"/>
    </w:rPr>
  </w:style>
  <w:style w:type="character" w:customStyle="1" w:styleId="ns1">
    <w:name w:val="ns1"/>
    <w:rsid w:val="00877E01"/>
    <w:rPr>
      <w:color w:val="FF0000"/>
    </w:rPr>
  </w:style>
  <w:style w:type="character" w:customStyle="1" w:styleId="b1">
    <w:name w:val="b1"/>
    <w:rsid w:val="00877E01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877E01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877E01"/>
    <w:rPr>
      <w:b/>
      <w:bCs/>
    </w:rPr>
  </w:style>
  <w:style w:type="paragraph" w:customStyle="1" w:styleId="b">
    <w:name w:val="b"/>
    <w:basedOn w:val="Normln"/>
    <w:rsid w:val="00877E01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877E01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877E01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877E01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877E01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877E0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877E01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rsid w:val="00877E01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11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paragraph" w:styleId="Rozloendokumentu">
    <w:name w:val="Document Map"/>
    <w:basedOn w:val="Normln"/>
    <w:link w:val="RozloendokumentuChar"/>
    <w:rsid w:val="008B35B7"/>
    <w:rPr>
      <w:rFonts w:ascii="Tahoma" w:hAnsi="Tahoma" w:cs="Tahoma"/>
      <w:sz w:val="16"/>
      <w:szCs w:val="16"/>
    </w:rPr>
  </w:style>
  <w:style w:type="character" w:customStyle="1" w:styleId="RozloendokumentuChar">
    <w:name w:val="Rozložení dokumentu Char"/>
    <w:link w:val="Rozloendokumentu"/>
    <w:rsid w:val="008B35B7"/>
    <w:rPr>
      <w:rFonts w:ascii="Tahoma" w:hAnsi="Tahoma" w:cs="Tahoma"/>
      <w:sz w:val="16"/>
      <w:szCs w:val="16"/>
      <w:lang w:val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rsid w:val="00582341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uiPriority w:val="9"/>
    <w:rsid w:val="00582341"/>
    <w:rPr>
      <w:rFonts w:cs="Arial"/>
      <w:b/>
      <w:bCs/>
      <w:iCs/>
      <w:caps/>
      <w:color w:val="000080"/>
      <w:kern w:val="32"/>
      <w:sz w:val="22"/>
      <w:szCs w:val="26"/>
      <w:shd w:val="clear" w:color="auto" w:fill="F3F3F3"/>
      <w:lang w:val="cs-CZ"/>
    </w:rPr>
  </w:style>
  <w:style w:type="paragraph" w:customStyle="1" w:styleId="Copyright">
    <w:name w:val="Copyright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582341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582341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582341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582341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582341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582341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582341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582341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character" w:styleId="Odkaznakoment">
    <w:name w:val="annotation reference"/>
    <w:rsid w:val="00582341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uiPriority w:val="99"/>
    <w:rsid w:val="00582341"/>
    <w:pPr>
      <w:spacing w:before="0" w:after="0"/>
    </w:pPr>
    <w:rPr>
      <w:b/>
      <w:bCs/>
      <w:sz w:val="20"/>
    </w:rPr>
  </w:style>
  <w:style w:type="character" w:customStyle="1" w:styleId="TextkomenteChar">
    <w:name w:val="Text komentáře Char"/>
    <w:link w:val="Textkomente"/>
    <w:semiHidden/>
    <w:rsid w:val="00582341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582341"/>
    <w:rPr>
      <w:b/>
      <w:bCs/>
      <w:sz w:val="22"/>
      <w:lang w:val="cs-CZ"/>
    </w:rPr>
  </w:style>
  <w:style w:type="paragraph" w:customStyle="1" w:styleId="xl52">
    <w:name w:val="xl5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582341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582341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582341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582341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582341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582341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582341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582341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582341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582341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582341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58234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582341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582341"/>
    <w:pPr>
      <w:numPr>
        <w:numId w:val="16"/>
      </w:numPr>
      <w:spacing w:after="0"/>
    </w:pPr>
  </w:style>
  <w:style w:type="paragraph" w:customStyle="1" w:styleId="Odrkydruhlevel">
    <w:name w:val="Odrážky druhý level"/>
    <w:basedOn w:val="Odrky"/>
    <w:rsid w:val="00582341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582341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582341"/>
    <w:rPr>
      <w:i/>
      <w:noProof/>
    </w:rPr>
  </w:style>
  <w:style w:type="character" w:customStyle="1" w:styleId="Obsoletegray">
    <w:name w:val="Obsolete gray"/>
    <w:rsid w:val="00582341"/>
    <w:rPr>
      <w:strike/>
      <w:dstrike w:val="0"/>
      <w:color w:val="C0C0C0"/>
    </w:rPr>
  </w:style>
  <w:style w:type="character" w:customStyle="1" w:styleId="Obsolete">
    <w:name w:val="Obsolete"/>
    <w:rsid w:val="00582341"/>
    <w:rPr>
      <w:strike/>
      <w:dstrike w:val="0"/>
    </w:rPr>
  </w:style>
  <w:style w:type="character" w:customStyle="1" w:styleId="NormlnodsazenChar">
    <w:name w:val="Normální odsazený Char"/>
    <w:link w:val="Normlnodsazen"/>
    <w:rsid w:val="00582341"/>
    <w:rPr>
      <w:sz w:val="22"/>
      <w:lang w:val="cs-CZ"/>
    </w:rPr>
  </w:style>
  <w:style w:type="paragraph" w:customStyle="1" w:styleId="TableHeading">
    <w:name w:val="Table Heading"/>
    <w:basedOn w:val="Table"/>
    <w:rsid w:val="00582341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582341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582341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582341"/>
    <w:rPr>
      <w:i/>
      <w:sz w:val="22"/>
      <w:lang w:val="cs-CZ"/>
    </w:rPr>
  </w:style>
  <w:style w:type="paragraph" w:customStyle="1" w:styleId="Numbered">
    <w:name w:val="Numbered"/>
    <w:aliases w:val="Indent"/>
    <w:basedOn w:val="Normlnodsazen"/>
    <w:rsid w:val="00582341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qFormat/>
    <w:rsid w:val="00582341"/>
    <w:pPr>
      <w:spacing w:before="240" w:after="60"/>
      <w:jc w:val="center"/>
    </w:pPr>
    <w:rPr>
      <w:rFonts w:ascii="Arial" w:hAnsi="Arial"/>
      <w:b/>
      <w:kern w:val="28"/>
      <w:sz w:val="72"/>
    </w:rPr>
  </w:style>
  <w:style w:type="character" w:customStyle="1" w:styleId="NzevChar">
    <w:name w:val="Název Char"/>
    <w:aliases w:val="ASAPTitle Char"/>
    <w:link w:val="Nzev"/>
    <w:rsid w:val="00582341"/>
    <w:rPr>
      <w:rFonts w:ascii="Arial" w:hAnsi="Arial"/>
      <w:b/>
      <w:kern w:val="28"/>
      <w:sz w:val="72"/>
      <w:szCs w:val="24"/>
      <w:lang w:val="cs-CZ"/>
    </w:rPr>
  </w:style>
  <w:style w:type="paragraph" w:customStyle="1" w:styleId="DomSub">
    <w:name w:val="DomSub"/>
    <w:basedOn w:val="Normln"/>
    <w:rsid w:val="00582341"/>
    <w:pPr>
      <w:ind w:left="1440"/>
      <w:jc w:val="both"/>
    </w:pPr>
  </w:style>
  <w:style w:type="paragraph" w:customStyle="1" w:styleId="CISection">
    <w:name w:val="CISection"/>
    <w:basedOn w:val="Normln"/>
    <w:rsid w:val="00582341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582341"/>
    <w:pPr>
      <w:ind w:left="1440"/>
      <w:jc w:val="both"/>
    </w:pPr>
  </w:style>
  <w:style w:type="paragraph" w:styleId="Prosttext">
    <w:name w:val="Plain Text"/>
    <w:basedOn w:val="Normln"/>
    <w:link w:val="ProsttextChar"/>
    <w:rsid w:val="00582341"/>
    <w:pPr>
      <w:jc w:val="both"/>
    </w:pPr>
    <w:rPr>
      <w:rFonts w:ascii="Courier New" w:hAnsi="Courier New" w:cs="Courier New"/>
    </w:rPr>
  </w:style>
  <w:style w:type="character" w:customStyle="1" w:styleId="ProsttextChar">
    <w:name w:val="Prostý text Char"/>
    <w:link w:val="Prosttext"/>
    <w:rsid w:val="00582341"/>
    <w:rPr>
      <w:rFonts w:ascii="Courier New" w:hAnsi="Courier New" w:cs="Courier New"/>
      <w:sz w:val="22"/>
      <w:szCs w:val="24"/>
      <w:lang w:val="cs-CZ"/>
    </w:rPr>
  </w:style>
  <w:style w:type="paragraph" w:customStyle="1" w:styleId="Tabulka">
    <w:name w:val="Tabulka"/>
    <w:basedOn w:val="Normln"/>
    <w:next w:val="Normln"/>
    <w:rsid w:val="00582341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582341"/>
    <w:pPr>
      <w:jc w:val="both"/>
    </w:pPr>
  </w:style>
  <w:style w:type="character" w:customStyle="1" w:styleId="Zkladntextodsazen2Char">
    <w:name w:val="Základní text odsazený 2 Char"/>
    <w:link w:val="Zkladntextodsazen2"/>
    <w:rsid w:val="00582341"/>
    <w:rPr>
      <w:sz w:val="22"/>
      <w:szCs w:val="24"/>
      <w:lang w:val="cs-CZ"/>
    </w:rPr>
  </w:style>
  <w:style w:type="paragraph" w:styleId="Zkladntextodsazen3">
    <w:name w:val="Body Text Indent 3"/>
    <w:basedOn w:val="Normln"/>
    <w:link w:val="Zkladntextodsazen3Char"/>
    <w:rsid w:val="00582341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character" w:customStyle="1" w:styleId="Zkladntextodsazen3Char">
    <w:name w:val="Základní text odsazený 3 Char"/>
    <w:link w:val="Zkladntextodsazen3"/>
    <w:rsid w:val="00582341"/>
    <w:rPr>
      <w:rFonts w:cs="Arial"/>
      <w:sz w:val="22"/>
      <w:szCs w:val="24"/>
      <w:lang w:val="cs-CZ"/>
    </w:rPr>
  </w:style>
  <w:style w:type="paragraph" w:styleId="Zkladntext2">
    <w:name w:val="Body Text 2"/>
    <w:basedOn w:val="Normln"/>
    <w:link w:val="Zkladntext2Char"/>
    <w:rsid w:val="00582341"/>
    <w:pPr>
      <w:jc w:val="both"/>
    </w:pPr>
    <w:rPr>
      <w:color w:val="0000FF"/>
    </w:rPr>
  </w:style>
  <w:style w:type="character" w:customStyle="1" w:styleId="Zkladntext2Char">
    <w:name w:val="Základní text 2 Char"/>
    <w:link w:val="Zkladntext2"/>
    <w:rsid w:val="00582341"/>
    <w:rPr>
      <w:color w:val="0000FF"/>
      <w:sz w:val="22"/>
      <w:szCs w:val="24"/>
      <w:lang w:val="cs-CZ"/>
    </w:rPr>
  </w:style>
  <w:style w:type="paragraph" w:customStyle="1" w:styleId="RKNormal">
    <w:name w:val="RK_Normal"/>
    <w:basedOn w:val="Zhlav"/>
    <w:rsid w:val="00582341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582341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582341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582341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582341"/>
    <w:pPr>
      <w:numPr>
        <w:numId w:val="18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582341"/>
    <w:pPr>
      <w:numPr>
        <w:ilvl w:val="2"/>
        <w:numId w:val="18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582341"/>
    <w:pPr>
      <w:spacing w:after="0"/>
    </w:pPr>
    <w:rPr>
      <w:lang w:eastAsia="cs-CZ"/>
    </w:rPr>
  </w:style>
  <w:style w:type="character" w:customStyle="1" w:styleId="l1s321">
    <w:name w:val="l1s321"/>
    <w:rsid w:val="00582341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582341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582341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582341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582341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582341"/>
  </w:style>
  <w:style w:type="paragraph" w:styleId="Zkladntext-prvnodsazen2">
    <w:name w:val="Body Text First Indent 2"/>
    <w:basedOn w:val="Zkladntextodsazen"/>
    <w:link w:val="Zkladntext-prvnodsazen2Char"/>
    <w:rsid w:val="00582341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character" w:customStyle="1" w:styleId="ZkladntextodsazenChar">
    <w:name w:val="Základní text odsazený Char"/>
    <w:link w:val="Zkladntextodsazen"/>
    <w:rsid w:val="00582341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582341"/>
    <w:rPr>
      <w:sz w:val="24"/>
      <w:szCs w:val="24"/>
      <w:lang w:val="cs-CZ" w:eastAsia="cs-CZ"/>
    </w:rPr>
  </w:style>
  <w:style w:type="table" w:styleId="Mkatabulky1">
    <w:name w:val="Table Grid 1"/>
    <w:basedOn w:val="Normlntabulka"/>
    <w:rsid w:val="00582341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582341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582341"/>
    <w:rPr>
      <w:i/>
      <w:vanish/>
      <w:color w:val="0000FF"/>
    </w:rPr>
  </w:style>
  <w:style w:type="character" w:customStyle="1" w:styleId="LogicaLogo">
    <w:name w:val="Logica Logo"/>
    <w:rsid w:val="00582341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582341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582341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582341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582341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582341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582341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582341"/>
    <w:pPr>
      <w:keepNext/>
      <w:numPr>
        <w:numId w:val="19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582341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582341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582341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582341"/>
    <w:pPr>
      <w:numPr>
        <w:numId w:val="20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582341"/>
    <w:pPr>
      <w:numPr>
        <w:ilvl w:val="1"/>
        <w:numId w:val="20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582341"/>
    <w:pPr>
      <w:numPr>
        <w:numId w:val="20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582341"/>
    <w:pPr>
      <w:numPr>
        <w:numId w:val="21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582341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582341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582341"/>
    <w:pPr>
      <w:numPr>
        <w:numId w:val="17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582341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582341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582341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582341"/>
    <w:rPr>
      <w:rFonts w:ascii="Verdana" w:eastAsia="Times" w:hAnsi="Verdana"/>
      <w:b/>
      <w:spacing w:val="16"/>
      <w:position w:val="6"/>
      <w:sz w:val="18"/>
      <w:lang w:val="cs-CZ" w:eastAsia="es-ES"/>
    </w:rPr>
  </w:style>
  <w:style w:type="paragraph" w:customStyle="1" w:styleId="SOLNadpis4">
    <w:name w:val="SOL Nadpis 4"/>
    <w:basedOn w:val="Normln"/>
    <w:next w:val="Normln"/>
    <w:rsid w:val="00582341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582341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582341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582341"/>
    <w:pPr>
      <w:spacing w:after="0"/>
    </w:pPr>
    <w:rPr>
      <w:szCs w:val="20"/>
      <w:lang w:eastAsia="es-ES"/>
    </w:rPr>
  </w:style>
  <w:style w:type="character" w:customStyle="1" w:styleId="NadpispoznmkyChar">
    <w:name w:val="Nadpis poznámky Char"/>
    <w:link w:val="Nadpispoznmky"/>
    <w:rsid w:val="00582341"/>
    <w:rPr>
      <w:sz w:val="22"/>
      <w:lang w:val="cs-CZ" w:eastAsia="es-ES"/>
    </w:rPr>
  </w:style>
  <w:style w:type="paragraph" w:customStyle="1" w:styleId="font5">
    <w:name w:val="font5"/>
    <w:basedOn w:val="Normln"/>
    <w:rsid w:val="00582341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582341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582341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582341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582341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582341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582341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582341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582341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582341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582341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582341"/>
    <w:pPr>
      <w:keepLines/>
      <w:numPr>
        <w:numId w:val="22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582341"/>
    <w:rPr>
      <w:sz w:val="22"/>
      <w:lang w:val="en-GB" w:eastAsia="en-US"/>
    </w:rPr>
  </w:style>
  <w:style w:type="paragraph" w:styleId="slovanseznam">
    <w:name w:val="List Number"/>
    <w:basedOn w:val="Normln"/>
    <w:rsid w:val="00582341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582341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character" w:customStyle="1" w:styleId="Zkladntext3Char">
    <w:name w:val="Základní text 3 Char"/>
    <w:link w:val="Zkladntext3"/>
    <w:rsid w:val="00582341"/>
    <w:rPr>
      <w:sz w:val="16"/>
      <w:szCs w:val="16"/>
      <w:lang w:val="cs-CZ"/>
    </w:rPr>
  </w:style>
  <w:style w:type="paragraph" w:customStyle="1" w:styleId="Polokystruktury">
    <w:name w:val="Položky struktury"/>
    <w:basedOn w:val="Normln"/>
    <w:rsid w:val="00582341"/>
    <w:pPr>
      <w:numPr>
        <w:numId w:val="23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582341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582341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582341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uiPriority w:val="34"/>
    <w:qFormat/>
    <w:rsid w:val="00582341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582341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582341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uiPriority w:val="99"/>
    <w:qFormat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customStyle="1" w:styleId="TextpoznpodarouChar">
    <w:name w:val="Text pozn. pod čarou Char"/>
    <w:link w:val="Textpoznpodarou"/>
    <w:uiPriority w:val="99"/>
    <w:qFormat/>
    <w:rsid w:val="00582341"/>
    <w:rPr>
      <w:lang w:val="cs-CZ"/>
    </w:rPr>
  </w:style>
  <w:style w:type="character" w:styleId="Znakapoznpodarou">
    <w:name w:val="footnote reference"/>
    <w:rsid w:val="00582341"/>
    <w:rPr>
      <w:vertAlign w:val="superscript"/>
    </w:rPr>
  </w:style>
  <w:style w:type="paragraph" w:customStyle="1" w:styleId="Orazkyfaze">
    <w:name w:val="Orazky_faze"/>
    <w:basedOn w:val="Normln"/>
    <w:next w:val="Normln"/>
    <w:rsid w:val="00582341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582341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582341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582341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582341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582341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582341"/>
    <w:rPr>
      <w:b/>
      <w:bCs/>
    </w:rPr>
  </w:style>
  <w:style w:type="paragraph" w:customStyle="1" w:styleId="classification0">
    <w:name w:val="classification"/>
    <w:basedOn w:val="Normln"/>
    <w:rsid w:val="00187365"/>
    <w:pPr>
      <w:spacing w:after="0"/>
      <w:jc w:val="center"/>
    </w:pPr>
    <w:rPr>
      <w:caps/>
      <w:szCs w:val="20"/>
      <w:lang w:eastAsia="es-ES"/>
    </w:rPr>
  </w:style>
  <w:style w:type="paragraph" w:customStyle="1" w:styleId="toctitle">
    <w:name w:val="toc title"/>
    <w:basedOn w:val="Nadpis1"/>
    <w:rsid w:val="00187365"/>
    <w:pPr>
      <w:numPr>
        <w:numId w:val="0"/>
      </w:numPr>
      <w:shd w:val="clear" w:color="auto" w:fill="auto"/>
      <w:tabs>
        <w:tab w:val="num" w:pos="720"/>
        <w:tab w:val="left" w:pos="9498"/>
      </w:tabs>
      <w:spacing w:after="60"/>
      <w:ind w:left="720" w:right="709" w:firstLine="1700"/>
      <w:jc w:val="both"/>
      <w:outlineLvl w:val="9"/>
    </w:pPr>
    <w:rPr>
      <w:rFonts w:cs="Times New Roman"/>
      <w:bCs w:val="0"/>
      <w:color w:val="auto"/>
      <w:kern w:val="28"/>
      <w:sz w:val="28"/>
      <w:szCs w:val="20"/>
      <w:u w:val="single"/>
      <w:lang w:eastAsia="es-ES"/>
    </w:rPr>
  </w:style>
  <w:style w:type="paragraph" w:customStyle="1" w:styleId="frontaddress">
    <w:name w:val="front address"/>
    <w:rsid w:val="00187365"/>
    <w:pPr>
      <w:keepNext/>
      <w:keepLines/>
      <w:framePr w:w="3520" w:hSpace="11900" w:vSpace="11900" w:wrap="auto" w:vAnchor="page" w:hAnchor="page" w:xAlign="center" w:y="11902"/>
      <w:jc w:val="center"/>
    </w:pPr>
    <w:rPr>
      <w:rFonts w:ascii="Optimum" w:hAnsi="Optimum"/>
      <w:sz w:val="22"/>
      <w:lang w:val="es-ES_tradnl" w:eastAsia="es-ES"/>
    </w:rPr>
  </w:style>
  <w:style w:type="paragraph" w:customStyle="1" w:styleId="frontcopyright">
    <w:name w:val="front copyright"/>
    <w:rsid w:val="00187365"/>
    <w:pPr>
      <w:keepNext/>
      <w:keepLines/>
      <w:framePr w:hSpace="13320" w:vSpace="13320" w:wrap="auto" w:vAnchor="page" w:hAnchor="page" w:xAlign="center" w:y="13322"/>
      <w:jc w:val="center"/>
    </w:pPr>
    <w:rPr>
      <w:rFonts w:ascii="Optimum" w:hAnsi="Optimum"/>
      <w:sz w:val="16"/>
      <w:lang w:val="es-ES_tradnl" w:eastAsia="es-ES"/>
    </w:rPr>
  </w:style>
  <w:style w:type="paragraph" w:customStyle="1" w:styleId="frontlogo">
    <w:name w:val="front logo"/>
    <w:basedOn w:val="frontaddress"/>
    <w:rsid w:val="00187365"/>
    <w:pPr>
      <w:framePr w:w="0" w:hSpace="15020" w:vSpace="15020" w:wrap="auto" w:y="15022"/>
    </w:pPr>
    <w:rPr>
      <w:sz w:val="20"/>
    </w:rPr>
  </w:style>
  <w:style w:type="paragraph" w:customStyle="1" w:styleId="frontdateref">
    <w:name w:val="front date/ref"/>
    <w:basedOn w:val="frontaddress"/>
    <w:rsid w:val="00187365"/>
    <w:pPr>
      <w:framePr w:hSpace="10780" w:vSpace="10780" w:wrap="auto" w:y="10782"/>
      <w:spacing w:after="140"/>
    </w:pPr>
    <w:rPr>
      <w:rFonts w:ascii="Optima" w:hAnsi="Optima"/>
    </w:rPr>
  </w:style>
  <w:style w:type="paragraph" w:customStyle="1" w:styleId="frontsubtitle">
    <w:name w:val="front subtitle"/>
    <w:basedOn w:val="Normln"/>
    <w:rsid w:val="00187365"/>
    <w:pPr>
      <w:keepNext/>
      <w:keepLines/>
      <w:framePr w:w="3520" w:hSpace="9640" w:vSpace="9640" w:wrap="auto" w:vAnchor="page" w:hAnchor="page" w:xAlign="center" w:y="9642"/>
      <w:spacing w:after="0"/>
      <w:jc w:val="center"/>
    </w:pPr>
    <w:rPr>
      <w:b/>
      <w:sz w:val="28"/>
      <w:szCs w:val="20"/>
      <w:lang w:eastAsia="es-ES"/>
    </w:rPr>
  </w:style>
  <w:style w:type="paragraph" w:customStyle="1" w:styleId="fronttitle">
    <w:name w:val="front title"/>
    <w:rsid w:val="00187365"/>
    <w:pPr>
      <w:keepNext/>
      <w:keepLines/>
      <w:framePr w:w="3520" w:hSpace="5680" w:vSpace="5680" w:wrap="auto" w:vAnchor="page" w:hAnchor="page" w:xAlign="center" w:y="5682"/>
      <w:jc w:val="center"/>
    </w:pPr>
    <w:rPr>
      <w:rFonts w:ascii="Optimum" w:hAnsi="Optimum"/>
      <w:b/>
      <w:sz w:val="48"/>
      <w:lang w:val="es-ES_tradnl" w:eastAsia="es-ES"/>
    </w:rPr>
  </w:style>
  <w:style w:type="paragraph" w:customStyle="1" w:styleId="Seznam1">
    <w:name w:val="Seznam1"/>
    <w:basedOn w:val="Normln"/>
    <w:rsid w:val="00187365"/>
    <w:pPr>
      <w:spacing w:after="0"/>
      <w:ind w:left="2260" w:hanging="560"/>
    </w:pPr>
    <w:rPr>
      <w:szCs w:val="20"/>
      <w:lang w:eastAsia="es-ES"/>
    </w:rPr>
  </w:style>
  <w:style w:type="paragraph" w:customStyle="1" w:styleId="Citt1">
    <w:name w:val="Citát1"/>
    <w:basedOn w:val="Normln"/>
    <w:rsid w:val="00187365"/>
    <w:pPr>
      <w:spacing w:after="0"/>
      <w:ind w:left="2260" w:right="560"/>
    </w:pPr>
    <w:rPr>
      <w:b/>
      <w:sz w:val="20"/>
      <w:szCs w:val="20"/>
      <w:lang w:eastAsia="es-ES"/>
    </w:rPr>
  </w:style>
  <w:style w:type="paragraph" w:customStyle="1" w:styleId="tablehead0">
    <w:name w:val="table head"/>
    <w:basedOn w:val="Normln"/>
    <w:rsid w:val="00187365"/>
    <w:pPr>
      <w:keepNext/>
      <w:keepLines/>
      <w:spacing w:before="60" w:after="60"/>
      <w:ind w:left="20"/>
    </w:pPr>
    <w:rPr>
      <w:b/>
      <w:sz w:val="18"/>
      <w:szCs w:val="20"/>
      <w:lang w:eastAsia="es-ES"/>
    </w:rPr>
  </w:style>
  <w:style w:type="paragraph" w:customStyle="1" w:styleId="tabletext0">
    <w:name w:val="table text"/>
    <w:basedOn w:val="Normln"/>
    <w:rsid w:val="00187365"/>
    <w:pPr>
      <w:keepNext/>
      <w:keepLines/>
      <w:spacing w:before="60" w:after="60"/>
    </w:pPr>
    <w:rPr>
      <w:sz w:val="18"/>
      <w:szCs w:val="20"/>
      <w:lang w:eastAsia="es-ES"/>
    </w:rPr>
  </w:style>
  <w:style w:type="paragraph" w:customStyle="1" w:styleId="tocheads">
    <w:name w:val="toc heads"/>
    <w:basedOn w:val="Normln"/>
    <w:rsid w:val="00187365"/>
    <w:pPr>
      <w:keepNext/>
      <w:keepLines/>
      <w:tabs>
        <w:tab w:val="right" w:pos="8760"/>
      </w:tabs>
      <w:spacing w:after="0"/>
    </w:pPr>
    <w:rPr>
      <w:i/>
      <w:szCs w:val="20"/>
      <w:lang w:eastAsia="es-ES"/>
    </w:rPr>
  </w:style>
  <w:style w:type="paragraph" w:customStyle="1" w:styleId="figure">
    <w:name w:val="figure"/>
    <w:basedOn w:val="Normln"/>
    <w:rsid w:val="00187365"/>
    <w:pPr>
      <w:spacing w:after="240"/>
      <w:jc w:val="center"/>
    </w:pPr>
    <w:rPr>
      <w:szCs w:val="20"/>
      <w:lang w:eastAsia="es-ES"/>
    </w:rPr>
  </w:style>
  <w:style w:type="paragraph" w:customStyle="1" w:styleId="main">
    <w:name w:val="main"/>
    <w:basedOn w:val="Normln"/>
    <w:rsid w:val="00187365"/>
    <w:pPr>
      <w:spacing w:after="0"/>
      <w:jc w:val="center"/>
    </w:pPr>
    <w:rPr>
      <w:sz w:val="96"/>
      <w:szCs w:val="20"/>
      <w:lang w:eastAsia="es-ES"/>
    </w:rPr>
  </w:style>
  <w:style w:type="paragraph" w:customStyle="1" w:styleId="Frontstyle">
    <w:name w:val="Front style"/>
    <w:basedOn w:val="Normln"/>
    <w:rsid w:val="00187365"/>
    <w:pPr>
      <w:keepNext/>
      <w:keepLines/>
      <w:framePr w:hSpace="187" w:wrap="auto" w:vAnchor="text" w:hAnchor="page" w:xAlign="center" w:y="1"/>
      <w:spacing w:before="2880" w:after="0"/>
      <w:jc w:val="center"/>
    </w:pPr>
    <w:rPr>
      <w:b/>
      <w:sz w:val="48"/>
      <w:szCs w:val="20"/>
      <w:lang w:eastAsia="es-ES"/>
    </w:rPr>
  </w:style>
  <w:style w:type="paragraph" w:customStyle="1" w:styleId="PostScript">
    <w:name w:val="PostScript"/>
    <w:basedOn w:val="Normln"/>
    <w:next w:val="Normln"/>
    <w:rsid w:val="00187365"/>
    <w:pPr>
      <w:spacing w:after="0"/>
    </w:pPr>
    <w:rPr>
      <w:rFonts w:ascii="CG Times" w:hAnsi="CG Times"/>
      <w:b/>
      <w:vanish/>
      <w:sz w:val="20"/>
      <w:szCs w:val="20"/>
      <w:lang w:eastAsia="es-ES"/>
    </w:rPr>
  </w:style>
  <w:style w:type="paragraph" w:customStyle="1" w:styleId="toc4">
    <w:name w:val="toc4"/>
    <w:basedOn w:val="Normln"/>
    <w:rsid w:val="00187365"/>
    <w:pPr>
      <w:tabs>
        <w:tab w:val="left" w:pos="3400"/>
        <w:tab w:val="right" w:pos="7900"/>
      </w:tabs>
      <w:spacing w:after="0" w:line="260" w:lineRule="exact"/>
      <w:ind w:left="2240" w:right="1100"/>
    </w:pPr>
    <w:rPr>
      <w:rFonts w:ascii="CG Times" w:hAnsi="CG Times"/>
      <w:sz w:val="20"/>
      <w:szCs w:val="20"/>
      <w:lang w:eastAsia="es-ES"/>
    </w:rPr>
  </w:style>
  <w:style w:type="paragraph" w:customStyle="1" w:styleId="headingspecial">
    <w:name w:val="heading special"/>
    <w:basedOn w:val="Nadpis2"/>
    <w:rsid w:val="00187365"/>
    <w:pPr>
      <w:numPr>
        <w:ilvl w:val="0"/>
        <w:numId w:val="0"/>
      </w:numPr>
      <w:shd w:val="clear" w:color="auto" w:fill="auto"/>
      <w:tabs>
        <w:tab w:val="num" w:pos="720"/>
      </w:tabs>
      <w:spacing w:before="400" w:after="60" w:line="260" w:lineRule="exact"/>
      <w:ind w:left="1120" w:hanging="1140"/>
      <w:jc w:val="both"/>
      <w:outlineLvl w:val="9"/>
    </w:pPr>
    <w:rPr>
      <w:rFonts w:ascii="Univers" w:hAnsi="Univers" w:cs="Times New Roman"/>
      <w:iCs w:val="0"/>
      <w:color w:val="auto"/>
      <w:kern w:val="0"/>
      <w:sz w:val="36"/>
      <w:szCs w:val="20"/>
      <w:u w:val="single"/>
      <w:lang w:eastAsia="es-ES"/>
    </w:rPr>
  </w:style>
  <w:style w:type="paragraph" w:customStyle="1" w:styleId="indent">
    <w:name w:val="indent"/>
    <w:basedOn w:val="Normln"/>
    <w:rsid w:val="00187365"/>
    <w:pPr>
      <w:spacing w:after="0"/>
      <w:ind w:left="2820" w:hanging="1120"/>
    </w:pPr>
    <w:rPr>
      <w:rFonts w:ascii="CG Times" w:hAnsi="CG Times"/>
      <w:szCs w:val="20"/>
      <w:lang w:eastAsia="es-ES"/>
    </w:rPr>
  </w:style>
  <w:style w:type="paragraph" w:customStyle="1" w:styleId="code">
    <w:name w:val="code"/>
    <w:basedOn w:val="indent"/>
    <w:rsid w:val="00187365"/>
    <w:pPr>
      <w:ind w:firstLine="0"/>
    </w:pPr>
    <w:rPr>
      <w:b/>
    </w:rPr>
  </w:style>
  <w:style w:type="paragraph" w:customStyle="1" w:styleId="frontcopyright0">
    <w:name w:val="front_copyright"/>
    <w:basedOn w:val="Normln"/>
    <w:rsid w:val="00187365"/>
    <w:pPr>
      <w:spacing w:after="0"/>
      <w:jc w:val="center"/>
    </w:pPr>
    <w:rPr>
      <w:sz w:val="16"/>
      <w:szCs w:val="20"/>
      <w:lang w:eastAsia="es-ES"/>
    </w:rPr>
  </w:style>
  <w:style w:type="paragraph" w:customStyle="1" w:styleId="BodyText21">
    <w:name w:val="Body Text 21"/>
    <w:basedOn w:val="Normln"/>
    <w:rsid w:val="00187365"/>
    <w:pPr>
      <w:widowControl w:val="0"/>
      <w:spacing w:after="0"/>
    </w:pPr>
    <w:rPr>
      <w:sz w:val="24"/>
      <w:szCs w:val="20"/>
      <w:lang w:eastAsia="es-ES"/>
    </w:rPr>
  </w:style>
  <w:style w:type="paragraph" w:customStyle="1" w:styleId="Tabla">
    <w:name w:val="Tabla"/>
    <w:basedOn w:val="Normln"/>
    <w:rsid w:val="00187365"/>
    <w:pPr>
      <w:widowControl w:val="0"/>
      <w:spacing w:after="0"/>
    </w:pPr>
    <w:rPr>
      <w:sz w:val="20"/>
      <w:szCs w:val="20"/>
      <w:lang w:eastAsia="es-ES"/>
    </w:rPr>
  </w:style>
  <w:style w:type="paragraph" w:customStyle="1" w:styleId="BodyTextIndent22">
    <w:name w:val="Body Text Indent 22"/>
    <w:basedOn w:val="Normln"/>
    <w:rsid w:val="00187365"/>
    <w:pPr>
      <w:widowControl w:val="0"/>
      <w:spacing w:line="480" w:lineRule="auto"/>
      <w:ind w:left="283"/>
    </w:pPr>
    <w:rPr>
      <w:szCs w:val="20"/>
      <w:lang w:eastAsia="es-ES"/>
    </w:rPr>
  </w:style>
  <w:style w:type="paragraph" w:customStyle="1" w:styleId="BodyTextIndent31">
    <w:name w:val="Body Text Indent 31"/>
    <w:basedOn w:val="Normln"/>
    <w:rsid w:val="00187365"/>
    <w:pPr>
      <w:widowControl w:val="0"/>
      <w:spacing w:after="0"/>
      <w:ind w:left="1695"/>
    </w:pPr>
    <w:rPr>
      <w:szCs w:val="20"/>
      <w:lang w:eastAsia="es-ES"/>
    </w:rPr>
  </w:style>
  <w:style w:type="paragraph" w:customStyle="1" w:styleId="PlainText1">
    <w:name w:val="Plain Text1"/>
    <w:basedOn w:val="Normln"/>
    <w:rsid w:val="00187365"/>
    <w:pPr>
      <w:widowControl w:val="0"/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Seznamsodrkami3">
    <w:name w:val="List Bullet 3"/>
    <w:basedOn w:val="Normln"/>
    <w:autoRedefine/>
    <w:rsid w:val="00187365"/>
    <w:pPr>
      <w:spacing w:after="0"/>
    </w:pPr>
    <w:rPr>
      <w:szCs w:val="20"/>
      <w:lang w:eastAsia="es-ES"/>
    </w:rPr>
  </w:style>
  <w:style w:type="paragraph" w:customStyle="1" w:styleId="BADD">
    <w:name w:val="BADD"/>
    <w:basedOn w:val="Normln"/>
    <w:rsid w:val="00187365"/>
    <w:pPr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Pokraovnseznamu">
    <w:name w:val="List Continue"/>
    <w:basedOn w:val="Normln"/>
    <w:rsid w:val="00187365"/>
    <w:pPr>
      <w:ind w:left="283"/>
    </w:pPr>
    <w:rPr>
      <w:sz w:val="20"/>
      <w:szCs w:val="20"/>
      <w:lang w:eastAsia="es-ES"/>
    </w:rPr>
  </w:style>
  <w:style w:type="paragraph" w:customStyle="1" w:styleId="SAGE17M">
    <w:name w:val="SAGE17M"/>
    <w:basedOn w:val="SAGE17"/>
    <w:rsid w:val="00187365"/>
    <w:rPr>
      <w:caps/>
    </w:rPr>
  </w:style>
  <w:style w:type="paragraph" w:customStyle="1" w:styleId="SAGE17">
    <w:name w:val="SAGE17"/>
    <w:basedOn w:val="SAGE25nM"/>
    <w:rsid w:val="00187365"/>
    <w:pPr>
      <w:spacing w:before="0" w:after="0"/>
    </w:pPr>
    <w:rPr>
      <w:caps w:val="0"/>
      <w:sz w:val="35"/>
    </w:rPr>
  </w:style>
  <w:style w:type="paragraph" w:customStyle="1" w:styleId="SAGE25nM">
    <w:name w:val="SAGE25nM"/>
    <w:basedOn w:val="Normln"/>
    <w:rsid w:val="00187365"/>
    <w:pPr>
      <w:keepNext/>
      <w:spacing w:before="1800" w:after="960"/>
      <w:jc w:val="center"/>
    </w:pPr>
    <w:rPr>
      <w:b/>
      <w:caps/>
      <w:kern w:val="28"/>
      <w:sz w:val="50"/>
      <w:szCs w:val="20"/>
      <w:lang w:val="es-ES_tradnl" w:eastAsia="es-ES"/>
    </w:rPr>
  </w:style>
  <w:style w:type="paragraph" w:customStyle="1" w:styleId="SAGE8ncC">
    <w:name w:val="SAGE8ncC"/>
    <w:basedOn w:val="SAGE8niC"/>
    <w:rsid w:val="00187365"/>
    <w:pPr>
      <w:jc w:val="center"/>
    </w:pPr>
  </w:style>
  <w:style w:type="paragraph" w:customStyle="1" w:styleId="SAGE8niC">
    <w:name w:val="SAGE8niC"/>
    <w:basedOn w:val="SAGETEX"/>
    <w:rsid w:val="00187365"/>
    <w:pPr>
      <w:spacing w:after="0"/>
      <w:jc w:val="left"/>
    </w:pPr>
    <w:rPr>
      <w:b/>
      <w:i/>
      <w:sz w:val="16"/>
      <w:lang w:eastAsia="es-ES"/>
    </w:rPr>
  </w:style>
  <w:style w:type="paragraph" w:customStyle="1" w:styleId="TOCHeading1">
    <w:name w:val="TOC Heading1"/>
    <w:basedOn w:val="Normln"/>
    <w:qFormat/>
    <w:rsid w:val="00187365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</w:rPr>
  </w:style>
  <w:style w:type="paragraph" w:styleId="slovanseznam2">
    <w:name w:val="List Number 2"/>
    <w:basedOn w:val="Normln"/>
    <w:rsid w:val="00187365"/>
    <w:pPr>
      <w:numPr>
        <w:numId w:val="24"/>
      </w:numPr>
      <w:spacing w:after="0"/>
    </w:pPr>
    <w:rPr>
      <w:szCs w:val="20"/>
      <w:lang w:eastAsia="es-ES"/>
    </w:rPr>
  </w:style>
  <w:style w:type="paragraph" w:styleId="slovanseznam3">
    <w:name w:val="List Number 3"/>
    <w:basedOn w:val="Normln"/>
    <w:rsid w:val="00187365"/>
    <w:pPr>
      <w:numPr>
        <w:numId w:val="25"/>
      </w:numPr>
      <w:spacing w:after="0"/>
    </w:pPr>
    <w:rPr>
      <w:szCs w:val="20"/>
      <w:lang w:eastAsia="es-ES"/>
    </w:rPr>
  </w:style>
  <w:style w:type="paragraph" w:styleId="slovanseznam4">
    <w:name w:val="List Number 4"/>
    <w:basedOn w:val="Normln"/>
    <w:rsid w:val="00187365"/>
    <w:pPr>
      <w:numPr>
        <w:numId w:val="26"/>
      </w:numPr>
      <w:spacing w:after="0"/>
    </w:pPr>
    <w:rPr>
      <w:szCs w:val="20"/>
      <w:lang w:eastAsia="es-ES"/>
    </w:rPr>
  </w:style>
  <w:style w:type="paragraph" w:styleId="slovanseznam5">
    <w:name w:val="List Number 5"/>
    <w:basedOn w:val="Normln"/>
    <w:rsid w:val="00187365"/>
    <w:pPr>
      <w:numPr>
        <w:numId w:val="27"/>
      </w:numPr>
      <w:spacing w:after="0"/>
    </w:pPr>
    <w:rPr>
      <w:szCs w:val="20"/>
      <w:lang w:eastAsia="es-ES"/>
    </w:rPr>
  </w:style>
  <w:style w:type="paragraph" w:styleId="Seznamsodrkami4">
    <w:name w:val="List Bullet 4"/>
    <w:basedOn w:val="Normln"/>
    <w:autoRedefine/>
    <w:rsid w:val="00187365"/>
    <w:pPr>
      <w:numPr>
        <w:numId w:val="28"/>
      </w:numPr>
      <w:spacing w:after="0"/>
    </w:pPr>
    <w:rPr>
      <w:szCs w:val="20"/>
      <w:lang w:eastAsia="es-ES"/>
    </w:rPr>
  </w:style>
  <w:style w:type="paragraph" w:styleId="Seznamsodrkami5">
    <w:name w:val="List Bullet 5"/>
    <w:basedOn w:val="Normln"/>
    <w:autoRedefine/>
    <w:rsid w:val="00187365"/>
    <w:pPr>
      <w:numPr>
        <w:numId w:val="29"/>
      </w:numPr>
      <w:spacing w:after="0"/>
    </w:pPr>
    <w:rPr>
      <w:szCs w:val="20"/>
      <w:lang w:eastAsia="es-ES"/>
    </w:rPr>
  </w:style>
  <w:style w:type="paragraph" w:customStyle="1" w:styleId="Listadepuntos">
    <w:name w:val="Lista de puntos"/>
    <w:basedOn w:val="SAGETEX"/>
    <w:rsid w:val="00187365"/>
    <w:pPr>
      <w:numPr>
        <w:numId w:val="30"/>
      </w:numPr>
    </w:pPr>
    <w:rPr>
      <w:lang w:eastAsia="es-ES"/>
    </w:rPr>
  </w:style>
  <w:style w:type="paragraph" w:customStyle="1" w:styleId="xl121">
    <w:name w:val="xl121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2">
    <w:name w:val="xl122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3">
    <w:name w:val="xl123"/>
    <w:basedOn w:val="Normln"/>
    <w:rsid w:val="00187365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4">
    <w:name w:val="xl124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5">
    <w:name w:val="xl125"/>
    <w:basedOn w:val="Normln"/>
    <w:rsid w:val="00187365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6">
    <w:name w:val="xl126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7">
    <w:name w:val="xl127"/>
    <w:basedOn w:val="Normln"/>
    <w:rsid w:val="00187365"/>
    <w:pPr>
      <w:pBdr>
        <w:top w:val="single" w:sz="8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8">
    <w:name w:val="xl128"/>
    <w:basedOn w:val="Normln"/>
    <w:rsid w:val="00187365"/>
    <w:pPr>
      <w:pBdr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9">
    <w:name w:val="xl129"/>
    <w:basedOn w:val="Normln"/>
    <w:rsid w:val="00187365"/>
    <w:pPr>
      <w:pBdr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Kd">
    <w:name w:val="Kód"/>
    <w:basedOn w:val="Normln"/>
    <w:rsid w:val="00187365"/>
    <w:pPr>
      <w:spacing w:after="0"/>
    </w:pPr>
    <w:rPr>
      <w:rFonts w:ascii="Courier New" w:hAnsi="Courier New" w:cs="Courier New"/>
      <w:noProof/>
      <w:sz w:val="18"/>
      <w:lang w:val="en-US"/>
    </w:rPr>
  </w:style>
  <w:style w:type="paragraph" w:customStyle="1" w:styleId="Odrky-daldky">
    <w:name w:val="Odrážky - další řádky"/>
    <w:basedOn w:val="Normln"/>
    <w:rsid w:val="00187365"/>
    <w:pPr>
      <w:numPr>
        <w:numId w:val="31"/>
      </w:num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  <w:lang w:val="en-US"/>
    </w:rPr>
  </w:style>
  <w:style w:type="paragraph" w:customStyle="1" w:styleId="font8">
    <w:name w:val="font8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20"/>
      <w:szCs w:val="20"/>
      <w:lang w:eastAsia="cs-CZ"/>
    </w:rPr>
  </w:style>
  <w:style w:type="paragraph" w:customStyle="1" w:styleId="font9">
    <w:name w:val="font9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14"/>
      <w:szCs w:val="14"/>
      <w:lang w:eastAsia="cs-CZ"/>
    </w:rPr>
  </w:style>
  <w:style w:type="paragraph" w:customStyle="1" w:styleId="BalloonText1">
    <w:name w:val="Balloon Text1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xl130">
    <w:name w:val="xl130"/>
    <w:basedOn w:val="Normln"/>
    <w:rsid w:val="00187365"/>
    <w:pPr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auto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1">
    <w:name w:val="xl131"/>
    <w:basedOn w:val="Normln"/>
    <w:rsid w:val="00187365"/>
    <w:pPr>
      <w:pBdr>
        <w:top w:val="single" w:sz="4" w:space="0" w:color="auto"/>
        <w:left w:val="single" w:sz="4" w:space="0" w:color="auto"/>
        <w:bottom w:val="single" w:sz="8" w:space="0" w:color="auto"/>
        <w:right w:val="single" w:sz="8" w:space="0" w:color="auto"/>
      </w:pBdr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2">
    <w:name w:val="xl132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3">
    <w:name w:val="xl133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4">
    <w:name w:val="xl134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5">
    <w:name w:val="xl135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font10">
    <w:name w:val="font10"/>
    <w:basedOn w:val="Normln"/>
    <w:rsid w:val="00187365"/>
    <w:pPr>
      <w:spacing w:before="100" w:beforeAutospacing="1" w:after="100" w:afterAutospacing="1"/>
    </w:pPr>
    <w:rPr>
      <w:rFonts w:eastAsia="Arial Unicode MS"/>
      <w:i/>
      <w:iCs/>
      <w:color w:val="000000"/>
      <w:sz w:val="14"/>
      <w:szCs w:val="14"/>
      <w:u w:val="single"/>
      <w:lang w:eastAsia="cs-CZ"/>
    </w:rPr>
  </w:style>
  <w:style w:type="paragraph" w:customStyle="1" w:styleId="font11">
    <w:name w:val="font11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000000"/>
      <w:sz w:val="14"/>
      <w:szCs w:val="14"/>
      <w:lang w:eastAsia="cs-CZ"/>
    </w:rPr>
  </w:style>
  <w:style w:type="paragraph" w:customStyle="1" w:styleId="Textbubliny2">
    <w:name w:val="Text bubliny2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Pedmtkomente2">
    <w:name w:val="Předmět komentáře2"/>
    <w:basedOn w:val="Textkomente"/>
    <w:next w:val="Textkomente"/>
    <w:semiHidden/>
    <w:rsid w:val="00187365"/>
    <w:pPr>
      <w:overflowPunct/>
      <w:autoSpaceDE/>
      <w:autoSpaceDN/>
      <w:adjustRightInd/>
      <w:spacing w:before="0" w:after="0"/>
      <w:textAlignment w:val="auto"/>
    </w:pPr>
    <w:rPr>
      <w:b/>
      <w:bCs/>
      <w:sz w:val="20"/>
      <w:lang w:eastAsia="es-ES"/>
    </w:rPr>
  </w:style>
  <w:style w:type="paragraph" w:customStyle="1" w:styleId="Textbubliny3">
    <w:name w:val="Text bubliny3"/>
    <w:basedOn w:val="Normln"/>
    <w:semiHidden/>
    <w:unhideWhenUsed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character" w:customStyle="1" w:styleId="TextbublinyChar">
    <w:name w:val="Text bubliny Char"/>
    <w:semiHidden/>
    <w:rsid w:val="00187365"/>
    <w:rPr>
      <w:rFonts w:ascii="Tahoma" w:hAnsi="Tahoma" w:cs="Tahoma"/>
      <w:sz w:val="16"/>
      <w:szCs w:val="16"/>
      <w:lang w:eastAsia="es-ES"/>
    </w:rPr>
  </w:style>
  <w:style w:type="paragraph" w:customStyle="1" w:styleId="Boldtitle">
    <w:name w:val="Bold_title"/>
    <w:basedOn w:val="Normln"/>
    <w:link w:val="BoldtitleChar"/>
    <w:qFormat/>
    <w:rsid w:val="00187365"/>
    <w:pPr>
      <w:overflowPunct w:val="0"/>
      <w:autoSpaceDE w:val="0"/>
      <w:autoSpaceDN w:val="0"/>
      <w:adjustRightInd w:val="0"/>
      <w:spacing w:after="0"/>
      <w:textAlignment w:val="baseline"/>
    </w:pPr>
    <w:rPr>
      <w:b/>
      <w:szCs w:val="20"/>
    </w:rPr>
  </w:style>
  <w:style w:type="character" w:customStyle="1" w:styleId="BoldtitleChar">
    <w:name w:val="Bold_title Char"/>
    <w:link w:val="Boldtitle"/>
    <w:rsid w:val="00187365"/>
    <w:rPr>
      <w:b/>
      <w:sz w:val="22"/>
      <w:lang w:eastAsia="en-US"/>
    </w:rPr>
  </w:style>
  <w:style w:type="paragraph" w:styleId="Revize">
    <w:name w:val="Revision"/>
    <w:hidden/>
    <w:uiPriority w:val="99"/>
    <w:semiHidden/>
    <w:rsid w:val="00187365"/>
    <w:rPr>
      <w:sz w:val="22"/>
      <w:lang w:eastAsia="es-ES"/>
    </w:rPr>
  </w:style>
  <w:style w:type="paragraph" w:customStyle="1" w:styleId="msonormal0">
    <w:name w:val="msonormal"/>
    <w:basedOn w:val="Normln"/>
    <w:rsid w:val="004807F7"/>
    <w:pPr>
      <w:spacing w:before="100" w:beforeAutospacing="1" w:after="100" w:afterAutospacing="1"/>
    </w:pPr>
    <w:rPr>
      <w:sz w:val="24"/>
      <w:lang w:eastAsia="cs-CZ"/>
    </w:rPr>
  </w:style>
  <w:style w:type="numbering" w:customStyle="1" w:styleId="Bezseznamu1">
    <w:name w:val="Bez seznamu1"/>
    <w:next w:val="Bezseznamu"/>
    <w:uiPriority w:val="99"/>
    <w:semiHidden/>
    <w:unhideWhenUsed/>
    <w:rsid w:val="00101A10"/>
  </w:style>
  <w:style w:type="character" w:customStyle="1" w:styleId="ZhlavChar">
    <w:name w:val="Záhlaví Char"/>
    <w:basedOn w:val="Standardnpsmoodstavce"/>
    <w:link w:val="Zhlav"/>
    <w:uiPriority w:val="99"/>
    <w:rsid w:val="00FA32F2"/>
    <w:rPr>
      <w:rFonts w:ascii="Arial" w:hAnsi="Arial"/>
      <w:sz w:val="18"/>
      <w:szCs w:val="24"/>
      <w:lang w:eastAsia="en-US"/>
    </w:rPr>
  </w:style>
  <w:style w:type="character" w:customStyle="1" w:styleId="ZpatChar">
    <w:name w:val="Zápatí Char"/>
    <w:basedOn w:val="Standardnpsmoodstavce"/>
    <w:link w:val="Zpat"/>
    <w:uiPriority w:val="99"/>
    <w:rsid w:val="00FA32F2"/>
    <w:rPr>
      <w:sz w:val="22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194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226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36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997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00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00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97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25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29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76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02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74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6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39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7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11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29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5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384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476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976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337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2319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07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82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1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562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076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938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410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11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91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284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448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607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419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803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8696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57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36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54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90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447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08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8530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80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613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235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54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875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35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1991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284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337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01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3102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685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968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930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784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830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0524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975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990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714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154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749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54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1936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3833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218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541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741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601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256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2006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933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144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2365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71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570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612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319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242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318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650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044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119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554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64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641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531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272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477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494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71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302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8374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086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967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667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245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228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7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061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0306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432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553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199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5017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219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819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91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8997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330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176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726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46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325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52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194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100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903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203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971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160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232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118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662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44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707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196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6704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085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841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31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364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8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25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9050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94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7281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25992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765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047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7015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17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5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843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530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7562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40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157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90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5428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857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919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008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586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712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55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4911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97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05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252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3289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98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816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7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072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886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937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148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7693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40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13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654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1678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5707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297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021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877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5823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23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499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662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9471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92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356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4635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7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187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568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661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68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73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66602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574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621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399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419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756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904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796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11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767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975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027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694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586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832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573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50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020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03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933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297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199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926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1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622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6412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904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341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115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620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68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245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99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199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123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48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60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17239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665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438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6361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517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786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800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06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251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207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5940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0506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258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0651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583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900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82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266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575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1424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505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87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570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327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2708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346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325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016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26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090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9613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056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198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715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XML/CDSCLAIM/CDSCLAIM_msg_code_165.xml" TargetMode="External"/><Relationship Id="rId26" Type="http://schemas.openxmlformats.org/officeDocument/2006/relationships/hyperlink" Target="XML/CDSDATA/CDSDATA_msg_code_121_long_day.xml" TargetMode="External"/><Relationship Id="rId39" Type="http://schemas.openxmlformats.org/officeDocument/2006/relationships/hyperlink" Target="XML/TDD/TDD_msg_code_521.xml" TargetMode="External"/><Relationship Id="rId21" Type="http://schemas.openxmlformats.org/officeDocument/2006/relationships/hyperlink" Target="XML/CDSDATA/CDSDATA_msg_code_124.xml" TargetMode="External"/><Relationship Id="rId34" Type="http://schemas.openxmlformats.org/officeDocument/2006/relationships/hyperlink" Target="XML/MASTERDATA/MASTERDATA_msg_code_146.xml" TargetMode="External"/><Relationship Id="rId42" Type="http://schemas.openxmlformats.org/officeDocument/2006/relationships/hyperlink" Target="XML/SFVOTREQ" TargetMode="External"/><Relationship Id="rId47" Type="http://schemas.openxmlformats.org/officeDocument/2006/relationships/hyperlink" Target="XML/RESPONSEEDC" TargetMode="External"/><Relationship Id="rId50" Type="http://schemas.openxmlformats.org/officeDocument/2006/relationships/footer" Target="footer1.xml"/><Relationship Id="rId7" Type="http://schemas.openxmlformats.org/officeDocument/2006/relationships/numbering" Target="numbering.xml"/><Relationship Id="rId2" Type="http://schemas.openxmlformats.org/officeDocument/2006/relationships/customXml" Target="../customXml/item2.xml"/><Relationship Id="rId16" Type="http://schemas.openxmlformats.org/officeDocument/2006/relationships/image" Target="media/image4.wmf"/><Relationship Id="rId29" Type="http://schemas.openxmlformats.org/officeDocument/2006/relationships/hyperlink" Target="XML/CDSINVOICE/CDSINVOICE_msg_code_127.xml" TargetMode="External"/><Relationship Id="rId11" Type="http://schemas.openxmlformats.org/officeDocument/2006/relationships/footnotes" Target="footnotes.xml"/><Relationship Id="rId24" Type="http://schemas.openxmlformats.org/officeDocument/2006/relationships/hyperlink" Target="XML/CDSDATA/CDSDATA_msg_code_162.xml" TargetMode="External"/><Relationship Id="rId32" Type="http://schemas.openxmlformats.org/officeDocument/2006/relationships/hyperlink" Target="XML/CDSREQ/CDSREQ_msg_code_131.xml" TargetMode="External"/><Relationship Id="rId37" Type="http://schemas.openxmlformats.org/officeDocument/2006/relationships/hyperlink" Target="XML/MASTERDATA/MASTERDATA_msg_code_453_vyjadreni_noveho.xml" TargetMode="External"/><Relationship Id="rId40" Type="http://schemas.openxmlformats.org/officeDocument/2006/relationships/hyperlink" Target="XML/TEMPERATURE/TEMPERATURE_msg_code_511.xml" TargetMode="External"/><Relationship Id="rId45" Type="http://schemas.openxmlformats.org/officeDocument/2006/relationships/hyperlink" Target="XML/SFVOTEMGSTATENETT" TargetMode="External"/><Relationship Id="rId5" Type="http://schemas.openxmlformats.org/officeDocument/2006/relationships/customXml" Target="../customXml/item5.xml"/><Relationship Id="rId15" Type="http://schemas.openxmlformats.org/officeDocument/2006/relationships/image" Target="media/image3.wmf"/><Relationship Id="rId23" Type="http://schemas.openxmlformats.org/officeDocument/2006/relationships/hyperlink" Target="XML/CDSDATA/CDSDATA_msg_code_161.xml" TargetMode="External"/><Relationship Id="rId28" Type="http://schemas.openxmlformats.org/officeDocument/2006/relationships/hyperlink" Target="XML/CDSIDIS/CDSIDIS_msg_code_126.xml" TargetMode="External"/><Relationship Id="rId36" Type="http://schemas.openxmlformats.org/officeDocument/2006/relationships/hyperlink" Target="XML/MASTERDATA/MASTERDATA_msg_code_452_opis_zadosti_na_noveho.xml" TargetMode="External"/><Relationship Id="rId49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hyperlink" Target="XML/CDSDATA/CDSDATA_msg_code_121.xml" TargetMode="External"/><Relationship Id="rId31" Type="http://schemas.openxmlformats.org/officeDocument/2006/relationships/package" Target="embeddings/Microsoft_Excel_Worksheet.xlsx"/><Relationship Id="rId44" Type="http://schemas.openxmlformats.org/officeDocument/2006/relationships/hyperlink" Target="XML/SFVOTEMGSTATE" TargetMode="Externa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XML/CDSDATA/CDSDATA_msg_code_125.xml" TargetMode="External"/><Relationship Id="rId27" Type="http://schemas.openxmlformats.org/officeDocument/2006/relationships/hyperlink" Target="XML/CDSIDIS/CDSIDIS_msg_code_123.xml" TargetMode="External"/><Relationship Id="rId30" Type="http://schemas.openxmlformats.org/officeDocument/2006/relationships/image" Target="media/image6.emf"/><Relationship Id="rId35" Type="http://schemas.openxmlformats.org/officeDocument/2006/relationships/hyperlink" Target="XML/MASTERDATA/MASTERDATA_msg_code_450_zadost.xml" TargetMode="External"/><Relationship Id="rId43" Type="http://schemas.openxmlformats.org/officeDocument/2006/relationships/hyperlink" Target="XML/SFVOTSETTINGS" TargetMode="External"/><Relationship Id="rId48" Type="http://schemas.openxmlformats.org/officeDocument/2006/relationships/hyperlink" Target="XML/Globals" TargetMode="External"/><Relationship Id="rId8" Type="http://schemas.openxmlformats.org/officeDocument/2006/relationships/styles" Target="styles.xml"/><Relationship Id="rId51" Type="http://schemas.openxmlformats.org/officeDocument/2006/relationships/fontTable" Target="fontTable.xml"/><Relationship Id="rId3" Type="http://schemas.openxmlformats.org/officeDocument/2006/relationships/customXml" Target="../customXml/item3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5" Type="http://schemas.openxmlformats.org/officeDocument/2006/relationships/hyperlink" Target="XML/CDSDATA/CDSDATA_msg_code_121_short_day.xml" TargetMode="External"/><Relationship Id="rId33" Type="http://schemas.openxmlformats.org/officeDocument/2006/relationships/hyperlink" Target="XML/ISOTEDATA/ISOTEDATA_msg_code_811.xml" TargetMode="External"/><Relationship Id="rId38" Type="http://schemas.openxmlformats.org/officeDocument/2006/relationships/hyperlink" Target="XML/RESPONSE/RESPONSE_msg_code_215.xml" TargetMode="External"/><Relationship Id="rId46" Type="http://schemas.openxmlformats.org/officeDocument/2006/relationships/hyperlink" Target="XML/SFVOTEMGSTATEINV" TargetMode="External"/><Relationship Id="rId20" Type="http://schemas.openxmlformats.org/officeDocument/2006/relationships/hyperlink" Target="XML/CDSDATA/CDSDATA_msg_code_122.xml" TargetMode="External"/><Relationship Id="rId41" Type="http://schemas.openxmlformats.org/officeDocument/2006/relationships/hyperlink" Target="XML/SFVOTBILLINGEMO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AuthorEnsemble xmlns="1467fb8b-7944-4202-8e80-6a5cf0d18287" xsi:nil="true"/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NFSNTN5T5VF3-562782533-179946</_dlc_DocId>
    <_dlc_DocIdUrl xmlns="264ae750-5a2e-432f-ac50-7a362b0d89d7">
      <Url>https://eu.sharepoint.ent.cgi.com/client/12402/_layouts/15/DocIdRedir.aspx?ID=NFSNTN5T5VF3-562782533-179946</Url>
      <Description>NFSNTN5T5VF3-562782533-179946</Description>
    </_dlc_DocIdUrl>
    <_dlc_DocIdPersistId xmlns="264ae750-5a2e-432f-ac50-7a362b0d89d7" xsi:nil="true"/>
    <TaxCatchAllLabel xmlns="1467fb8b-7944-4202-8e80-6a5cf0d18287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Props1.xml><?xml version="1.0" encoding="utf-8"?>
<ds:datastoreItem xmlns:ds="http://schemas.openxmlformats.org/officeDocument/2006/customXml" ds:itemID="{356E99EF-A221-410E-9982-AEA961683E0F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2.xml><?xml version="1.0" encoding="utf-8"?>
<ds:datastoreItem xmlns:ds="http://schemas.openxmlformats.org/officeDocument/2006/customXml" ds:itemID="{C1AA944C-F60A-4ACC-BEA8-5DE138C05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F7EBE15-0078-4364-A9F2-F041E492DBC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FE90A4-B59E-4093-99C8-81850F6D2B1C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33D519CE-6FC3-4515-B202-E33B9807FE1E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D0EB310D-4B0D-4ED6-B8A5-BFCCCF11609F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</TotalTime>
  <Pages>187</Pages>
  <Words>47481</Words>
  <Characters>280140</Characters>
  <Application>Microsoft Office Word</Application>
  <DocSecurity>0</DocSecurity>
  <Lines>2334</Lines>
  <Paragraphs>653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Externí rozhraní ECF0867.D1.4</vt:lpstr>
      <vt:lpstr>Externí rozhraní ECF0867.D1.4</vt:lpstr>
    </vt:vector>
  </TitlesOfParts>
  <Company>Logica CZ</Company>
  <LinksUpToDate>false</LinksUpToDate>
  <CharactersWithSpaces>326968</CharactersWithSpaces>
  <SharedDoc>false</SharedDoc>
  <HLinks>
    <vt:vector size="4320" baseType="variant">
      <vt:variant>
        <vt:i4>65627</vt:i4>
      </vt:variant>
      <vt:variant>
        <vt:i4>2289</vt:i4>
      </vt:variant>
      <vt:variant>
        <vt:i4>0</vt:i4>
      </vt:variant>
      <vt:variant>
        <vt:i4>5</vt:i4>
      </vt:variant>
      <vt:variant>
        <vt:lpwstr>ETSO/Globals</vt:lpwstr>
      </vt:variant>
      <vt:variant>
        <vt:lpwstr/>
      </vt:variant>
      <vt:variant>
        <vt:i4>4128812</vt:i4>
      </vt:variant>
      <vt:variant>
        <vt:i4>2286</vt:i4>
      </vt:variant>
      <vt:variant>
        <vt:i4>0</vt:i4>
      </vt:variant>
      <vt:variant>
        <vt:i4>5</vt:i4>
      </vt:variant>
      <vt:variant>
        <vt:lpwstr>ETSO/Status Request</vt:lpwstr>
      </vt:variant>
      <vt:variant>
        <vt:lpwstr/>
      </vt:variant>
      <vt:variant>
        <vt:i4>917581</vt:i4>
      </vt:variant>
      <vt:variant>
        <vt:i4>2283</vt:i4>
      </vt:variant>
      <vt:variant>
        <vt:i4>0</vt:i4>
      </vt:variant>
      <vt:variant>
        <vt:i4>5</vt:i4>
      </vt:variant>
      <vt:variant>
        <vt:lpwstr>http://www.entsoe.eu/</vt:lpwstr>
      </vt:variant>
      <vt:variant>
        <vt:lpwstr/>
      </vt:variant>
      <vt:variant>
        <vt:i4>4259928</vt:i4>
      </vt:variant>
      <vt:variant>
        <vt:i4>2280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2277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262164</vt:i4>
      </vt:variant>
      <vt:variant>
        <vt:i4>2274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262164</vt:i4>
      </vt:variant>
      <vt:variant>
        <vt:i4>2268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5242955</vt:i4>
      </vt:variant>
      <vt:variant>
        <vt:i4>2262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2259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2256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2253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2250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458827</vt:i4>
      </vt:variant>
      <vt:variant>
        <vt:i4>2247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2244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5242956</vt:i4>
      </vt:variant>
      <vt:variant>
        <vt:i4>2241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655379</vt:i4>
      </vt:variant>
      <vt:variant>
        <vt:i4>2238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2235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2232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2229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2226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2223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6160414</vt:i4>
      </vt:variant>
      <vt:variant>
        <vt:i4>2220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2217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2214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2211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2208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65556</vt:i4>
      </vt:variant>
      <vt:variant>
        <vt:i4>2205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2202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2199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2196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2193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2190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64</vt:i4>
      </vt:variant>
      <vt:variant>
        <vt:i4>2187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2184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2181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2178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2175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2172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2169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2166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2163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2160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2157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2154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2151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2148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2145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2142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2139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2136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2133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2130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2127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2124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2121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2118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2115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2112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2109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2106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2103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2100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2097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2094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2091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2088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2085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2082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2079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2076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5242955</vt:i4>
      </vt:variant>
      <vt:variant>
        <vt:i4>2073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2070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2067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2064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2061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5242956</vt:i4>
      </vt:variant>
      <vt:variant>
        <vt:i4>2058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458827</vt:i4>
      </vt:variant>
      <vt:variant>
        <vt:i4>2055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2052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655379</vt:i4>
      </vt:variant>
      <vt:variant>
        <vt:i4>2049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2046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2043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2040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2037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2034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65556</vt:i4>
      </vt:variant>
      <vt:variant>
        <vt:i4>2031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2028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2025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2022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2019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2016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6160414</vt:i4>
      </vt:variant>
      <vt:variant>
        <vt:i4>2013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2010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2007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2004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2001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64</vt:i4>
      </vt:variant>
      <vt:variant>
        <vt:i4>1998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1995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1992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1989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1986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1983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1980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1977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1974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1971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1968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1965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1962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1959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1956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1953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1950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1947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1944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1941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1938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1935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1932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1929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1926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1923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1920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1917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1914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1911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1908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1905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1902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1899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1896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1893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1890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1887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327758</vt:i4>
      </vt:variant>
      <vt:variant>
        <vt:i4>1884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65560</vt:i4>
      </vt:variant>
      <vt:variant>
        <vt:i4>1881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5832735</vt:i4>
      </vt:variant>
      <vt:variant>
        <vt:i4>1878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Link03BA5378</vt:lpwstr>
      </vt:variant>
      <vt:variant>
        <vt:i4>5242956</vt:i4>
      </vt:variant>
      <vt:variant>
        <vt:i4>1875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852040</vt:i4>
      </vt:variant>
      <vt:variant>
        <vt:i4>1872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Link03B8E600</vt:lpwstr>
      </vt:variant>
      <vt:variant>
        <vt:i4>5242907</vt:i4>
      </vt:variant>
      <vt:variant>
        <vt:i4>1869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5570587</vt:i4>
      </vt:variant>
      <vt:variant>
        <vt:i4>1866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Link03ABC4F0</vt:lpwstr>
      </vt:variant>
      <vt:variant>
        <vt:i4>65610</vt:i4>
      </vt:variant>
      <vt:variant>
        <vt:i4>1863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983106</vt:i4>
      </vt:variant>
      <vt:variant>
        <vt:i4>1860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Link03C8F480</vt:lpwstr>
      </vt:variant>
      <vt:variant>
        <vt:i4>5308438</vt:i4>
      </vt:variant>
      <vt:variant>
        <vt:i4>1857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5636173</vt:i4>
      </vt:variant>
      <vt:variant>
        <vt:i4>1854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Link03AFE360</vt:lpwstr>
      </vt:variant>
      <vt:variant>
        <vt:i4>720960</vt:i4>
      </vt:variant>
      <vt:variant>
        <vt:i4>1851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65612</vt:i4>
      </vt:variant>
      <vt:variant>
        <vt:i4>1848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Link052A8E90</vt:lpwstr>
      </vt:variant>
      <vt:variant>
        <vt:i4>5832724</vt:i4>
      </vt:variant>
      <vt:variant>
        <vt:i4>1845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Link03F99C40</vt:lpwstr>
      </vt:variant>
      <vt:variant>
        <vt:i4>5701710</vt:i4>
      </vt:variant>
      <vt:variant>
        <vt:i4>1842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Link03C8FD48</vt:lpwstr>
      </vt:variant>
      <vt:variant>
        <vt:i4>5701710</vt:i4>
      </vt:variant>
      <vt:variant>
        <vt:i4>1839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5701706</vt:i4>
      </vt:variant>
      <vt:variant>
        <vt:i4>1836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Link03ED68F8</vt:lpwstr>
      </vt:variant>
      <vt:variant>
        <vt:i4>131094</vt:i4>
      </vt:variant>
      <vt:variant>
        <vt:i4>1833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Link03F88178</vt:lpwstr>
      </vt:variant>
      <vt:variant>
        <vt:i4>589898</vt:i4>
      </vt:variant>
      <vt:variant>
        <vt:i4>1830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Link03CADC28</vt:lpwstr>
      </vt:variant>
      <vt:variant>
        <vt:i4>5832730</vt:i4>
      </vt:variant>
      <vt:variant>
        <vt:i4>1827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917531</vt:i4>
      </vt:variant>
      <vt:variant>
        <vt:i4>1824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Link03B47910</vt:lpwstr>
      </vt:variant>
      <vt:variant>
        <vt:i4>6160402</vt:i4>
      </vt:variant>
      <vt:variant>
        <vt:i4>1821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5832733</vt:i4>
      </vt:variant>
      <vt:variant>
        <vt:i4>1818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Link03CC0910</vt:lpwstr>
      </vt:variant>
      <vt:variant>
        <vt:i4>327757</vt:i4>
      </vt:variant>
      <vt:variant>
        <vt:i4>1815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655387</vt:i4>
      </vt:variant>
      <vt:variant>
        <vt:i4>1812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Link03C80978</vt:lpwstr>
      </vt:variant>
      <vt:variant>
        <vt:i4>5439561</vt:i4>
      </vt:variant>
      <vt:variant>
        <vt:i4>1809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5832721</vt:i4>
      </vt:variant>
      <vt:variant>
        <vt:i4>1806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Link03AF6498</vt:lpwstr>
      </vt:variant>
      <vt:variant>
        <vt:i4>6029379</vt:i4>
      </vt:variant>
      <vt:variant>
        <vt:i4>1803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327709</vt:i4>
      </vt:variant>
      <vt:variant>
        <vt:i4>1800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Link052535C0</vt:lpwstr>
      </vt:variant>
      <vt:variant>
        <vt:i4>6225946</vt:i4>
      </vt:variant>
      <vt:variant>
        <vt:i4>1797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720967</vt:i4>
      </vt:variant>
      <vt:variant>
        <vt:i4>1794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Link05258328</vt:lpwstr>
      </vt:variant>
      <vt:variant>
        <vt:i4>851984</vt:i4>
      </vt:variant>
      <vt:variant>
        <vt:i4>1791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Link03F99700</vt:lpwstr>
      </vt:variant>
      <vt:variant>
        <vt:i4>6225985</vt:i4>
      </vt:variant>
      <vt:variant>
        <vt:i4>1788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Link03CBE688</vt:lpwstr>
      </vt:variant>
      <vt:variant>
        <vt:i4>983070</vt:i4>
      </vt:variant>
      <vt:variant>
        <vt:i4>1785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5767198</vt:i4>
      </vt:variant>
      <vt:variant>
        <vt:i4>1782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Link03ABA9A0</vt:lpwstr>
      </vt:variant>
      <vt:variant>
        <vt:i4>851992</vt:i4>
      </vt:variant>
      <vt:variant>
        <vt:i4>1779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983067</vt:i4>
      </vt:variant>
      <vt:variant>
        <vt:i4>1776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Link03A9D5A0</vt:lpwstr>
      </vt:variant>
      <vt:variant>
        <vt:i4>327756</vt:i4>
      </vt:variant>
      <vt:variant>
        <vt:i4>1773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327756</vt:i4>
      </vt:variant>
      <vt:variant>
        <vt:i4>1770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Link040B6C50</vt:lpwstr>
      </vt:variant>
      <vt:variant>
        <vt:i4>917532</vt:i4>
      </vt:variant>
      <vt:variant>
        <vt:i4>1767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5439566</vt:i4>
      </vt:variant>
      <vt:variant>
        <vt:i4>1764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Link03C96AD8</vt:lpwstr>
      </vt:variant>
      <vt:variant>
        <vt:i4>5832781</vt:i4>
      </vt:variant>
      <vt:variant>
        <vt:i4>1761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Link03CC51D8</vt:lpwstr>
      </vt:variant>
      <vt:variant>
        <vt:i4>524317</vt:i4>
      </vt:variant>
      <vt:variant>
        <vt:i4>1758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458824</vt:i4>
      </vt:variant>
      <vt:variant>
        <vt:i4>1755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Link03C418E8</vt:lpwstr>
      </vt:variant>
      <vt:variant>
        <vt:i4>5439565</vt:i4>
      </vt:variant>
      <vt:variant>
        <vt:i4>1752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Link03AA01C0</vt:lpwstr>
      </vt:variant>
      <vt:variant>
        <vt:i4>131149</vt:i4>
      </vt:variant>
      <vt:variant>
        <vt:i4>1749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589842</vt:i4>
      </vt:variant>
      <vt:variant>
        <vt:i4>1746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Link03C97390</vt:lpwstr>
      </vt:variant>
      <vt:variant>
        <vt:i4>5373970</vt:i4>
      </vt:variant>
      <vt:variant>
        <vt:i4>1743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Link03BB6390</vt:lpwstr>
      </vt:variant>
      <vt:variant>
        <vt:i4>983113</vt:i4>
      </vt:variant>
      <vt:variant>
        <vt:i4>1740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4259928</vt:i4>
      </vt:variant>
      <vt:variant>
        <vt:i4>1737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1734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1731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1728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720898</vt:i4>
      </vt:variant>
      <vt:variant>
        <vt:i4>1725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1722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1719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5701634</vt:i4>
      </vt:variant>
      <vt:variant>
        <vt:i4>1716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1713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1710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1707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1704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1701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1698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1695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4718592</vt:i4>
      </vt:variant>
      <vt:variant>
        <vt:i4>1671</vt:i4>
      </vt:variant>
      <vt:variant>
        <vt:i4>0</vt:i4>
      </vt:variant>
      <vt:variant>
        <vt:i4>5</vt:i4>
      </vt:variant>
      <vt:variant>
        <vt:lpwstr>XML/SFVOTREQ</vt:lpwstr>
      </vt:variant>
      <vt:variant>
        <vt:lpwstr/>
      </vt:variant>
      <vt:variant>
        <vt:i4>4259928</vt:i4>
      </vt:variant>
      <vt:variant>
        <vt:i4>1668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1662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1659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1656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1653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4915220</vt:i4>
      </vt:variant>
      <vt:variant>
        <vt:i4>1650</vt:i4>
      </vt:variant>
      <vt:variant>
        <vt:i4>0</vt:i4>
      </vt:variant>
      <vt:variant>
        <vt:i4>5</vt:i4>
      </vt:variant>
      <vt:variant>
        <vt:lpwstr>XML/SFVOTEXCHRATE</vt:lpwstr>
      </vt:variant>
      <vt:variant>
        <vt:lpwstr/>
      </vt:variant>
      <vt:variant>
        <vt:i4>4259928</vt:i4>
      </vt:variant>
      <vt:variant>
        <vt:i4>1647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1644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1641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1638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1635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1629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1626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5636109</vt:i4>
      </vt:variant>
      <vt:variant>
        <vt:i4>1623</vt:i4>
      </vt:variant>
      <vt:variant>
        <vt:i4>0</vt:i4>
      </vt:variant>
      <vt:variant>
        <vt:i4>5</vt:i4>
      </vt:variant>
      <vt:variant>
        <vt:lpwstr>XML/SFVOTCONFDATA</vt:lpwstr>
      </vt:variant>
      <vt:variant>
        <vt:lpwstr/>
      </vt:variant>
      <vt:variant>
        <vt:i4>4259928</vt:i4>
      </vt:variant>
      <vt:variant>
        <vt:i4>1620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1617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1614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1611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1605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1602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1593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5701632</vt:i4>
      </vt:variant>
      <vt:variant>
        <vt:i4>1590</vt:i4>
      </vt:variant>
      <vt:variant>
        <vt:i4>0</vt:i4>
      </vt:variant>
      <vt:variant>
        <vt:i4>5</vt:i4>
      </vt:variant>
      <vt:variant>
        <vt:lpwstr>XML/SFVOTDTEXPIMP</vt:lpwstr>
      </vt:variant>
      <vt:variant>
        <vt:lpwstr/>
      </vt:variant>
      <vt:variant>
        <vt:i4>4259928</vt:i4>
      </vt:variant>
      <vt:variant>
        <vt:i4>1587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1584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1581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1578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1575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1572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1569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1566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1563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1560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1557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1554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5963777</vt:i4>
      </vt:variant>
      <vt:variant>
        <vt:i4>1551</vt:i4>
      </vt:variant>
      <vt:variant>
        <vt:i4>0</vt:i4>
      </vt:variant>
      <vt:variant>
        <vt:i4>5</vt:i4>
      </vt:variant>
      <vt:variant>
        <vt:lpwstr>XML/SFVOTTDD</vt:lpwstr>
      </vt:variant>
      <vt:variant>
        <vt:lpwstr/>
      </vt:variant>
      <vt:variant>
        <vt:i4>4259928</vt:i4>
      </vt:variant>
      <vt:variant>
        <vt:i4>1548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1545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1542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1539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1536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1533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1530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1527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1524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1521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5308435</vt:i4>
      </vt:variant>
      <vt:variant>
        <vt:i4>1518</vt:i4>
      </vt:variant>
      <vt:variant>
        <vt:i4>0</vt:i4>
      </vt:variant>
      <vt:variant>
        <vt:i4>5</vt:i4>
      </vt:variant>
      <vt:variant>
        <vt:lpwstr>XML/SFVOTCLAIMSUM</vt:lpwstr>
      </vt:variant>
      <vt:variant>
        <vt:lpwstr/>
      </vt:variant>
      <vt:variant>
        <vt:i4>4259928</vt:i4>
      </vt:variant>
      <vt:variant>
        <vt:i4>1515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1512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1509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1506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1503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1500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2359392</vt:i4>
      </vt:variant>
      <vt:variant>
        <vt:i4>1482</vt:i4>
      </vt:variant>
      <vt:variant>
        <vt:i4>0</vt:i4>
      </vt:variant>
      <vt:variant>
        <vt:i4>5</vt:i4>
      </vt:variant>
      <vt:variant>
        <vt:lpwstr>XML/SFVOTCLAIM</vt:lpwstr>
      </vt:variant>
      <vt:variant>
        <vt:lpwstr/>
      </vt:variant>
      <vt:variant>
        <vt:i4>4259928</vt:i4>
      </vt:variant>
      <vt:variant>
        <vt:i4>1479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1473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4063357</vt:i4>
      </vt:variant>
      <vt:variant>
        <vt:i4>1446</vt:i4>
      </vt:variant>
      <vt:variant>
        <vt:i4>0</vt:i4>
      </vt:variant>
      <vt:variant>
        <vt:i4>5</vt:i4>
      </vt:variant>
      <vt:variant>
        <vt:lpwstr>XML/SFVOTBILLINGSUM</vt:lpwstr>
      </vt:variant>
      <vt:variant>
        <vt:lpwstr/>
      </vt:variant>
      <vt:variant>
        <vt:i4>4259928</vt:i4>
      </vt:variant>
      <vt:variant>
        <vt:i4>1443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1440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1437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1434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1428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1425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1422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1419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1416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1413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2490475</vt:i4>
      </vt:variant>
      <vt:variant>
        <vt:i4>1410</vt:i4>
      </vt:variant>
      <vt:variant>
        <vt:i4>0</vt:i4>
      </vt:variant>
      <vt:variant>
        <vt:i4>5</vt:i4>
      </vt:variant>
      <vt:variant>
        <vt:lpwstr>XML/SFVOTBILLINGEMO</vt:lpwstr>
      </vt:variant>
      <vt:variant>
        <vt:lpwstr/>
      </vt:variant>
      <vt:variant>
        <vt:i4>4259928</vt:i4>
      </vt:variant>
      <vt:variant>
        <vt:i4>1407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1404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1401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1398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4915214</vt:i4>
      </vt:variant>
      <vt:variant>
        <vt:i4>1371</vt:i4>
      </vt:variant>
      <vt:variant>
        <vt:i4>0</vt:i4>
      </vt:variant>
      <vt:variant>
        <vt:i4>5</vt:i4>
      </vt:variant>
      <vt:variant>
        <vt:lpwstr>XML/SFVOTBILLING</vt:lpwstr>
      </vt:variant>
      <vt:variant>
        <vt:lpwstr/>
      </vt:variant>
      <vt:variant>
        <vt:i4>4259928</vt:i4>
      </vt:variant>
      <vt:variant>
        <vt:i4>1368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1362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1359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1356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1350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1347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1344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1341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1338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262196</vt:i4>
      </vt:variant>
      <vt:variant>
        <vt:i4>1335</vt:i4>
      </vt:variant>
      <vt:variant>
        <vt:i4>0</vt:i4>
      </vt:variant>
      <vt:variant>
        <vt:i4>5</vt:i4>
      </vt:variant>
      <vt:variant>
        <vt:lpwstr>XML/TEMPERATURE/TEMPERATURE_msg_code_511.xml</vt:lpwstr>
      </vt:variant>
      <vt:variant>
        <vt:lpwstr/>
      </vt:variant>
      <vt:variant>
        <vt:i4>2293884</vt:i4>
      </vt:variant>
      <vt:variant>
        <vt:i4>1332</vt:i4>
      </vt:variant>
      <vt:variant>
        <vt:i4>0</vt:i4>
      </vt:variant>
      <vt:variant>
        <vt:i4>5</vt:i4>
      </vt:variant>
      <vt:variant>
        <vt:lpwstr>XML/TEMPERATURE</vt:lpwstr>
      </vt:variant>
      <vt:variant>
        <vt:lpwstr/>
      </vt:variant>
      <vt:variant>
        <vt:i4>4259928</vt:i4>
      </vt:variant>
      <vt:variant>
        <vt:i4>1329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1323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1320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1317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1314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1311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262199</vt:i4>
      </vt:variant>
      <vt:variant>
        <vt:i4>1308</vt:i4>
      </vt:variant>
      <vt:variant>
        <vt:i4>0</vt:i4>
      </vt:variant>
      <vt:variant>
        <vt:i4>5</vt:i4>
      </vt:variant>
      <vt:variant>
        <vt:lpwstr>XML/TDD/TDD_msg_code_521.xml</vt:lpwstr>
      </vt:variant>
      <vt:variant>
        <vt:lpwstr/>
      </vt:variant>
      <vt:variant>
        <vt:i4>2490464</vt:i4>
      </vt:variant>
      <vt:variant>
        <vt:i4>1305</vt:i4>
      </vt:variant>
      <vt:variant>
        <vt:i4>0</vt:i4>
      </vt:variant>
      <vt:variant>
        <vt:i4>5</vt:i4>
      </vt:variant>
      <vt:variant>
        <vt:lpwstr>XML/TDD</vt:lpwstr>
      </vt:variant>
      <vt:variant>
        <vt:lpwstr/>
      </vt:variant>
      <vt:variant>
        <vt:i4>4259928</vt:i4>
      </vt:variant>
      <vt:variant>
        <vt:i4>1302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1299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1296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1293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1290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1287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1284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2818072</vt:i4>
      </vt:variant>
      <vt:variant>
        <vt:i4>1281</vt:i4>
      </vt:variant>
      <vt:variant>
        <vt:i4>0</vt:i4>
      </vt:variant>
      <vt:variant>
        <vt:i4>5</vt:i4>
      </vt:variant>
      <vt:variant>
        <vt:lpwstr>XML/RESPONSE/RESPONSE_msg_code_215.xml</vt:lpwstr>
      </vt:variant>
      <vt:variant>
        <vt:lpwstr/>
      </vt:variant>
      <vt:variant>
        <vt:i4>6029321</vt:i4>
      </vt:variant>
      <vt:variant>
        <vt:i4>1278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4259928</vt:i4>
      </vt:variant>
      <vt:variant>
        <vt:i4>1275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1272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1269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1266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1260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1257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7798857</vt:i4>
      </vt:variant>
      <vt:variant>
        <vt:i4>1254</vt:i4>
      </vt:variant>
      <vt:variant>
        <vt:i4>0</vt:i4>
      </vt:variant>
      <vt:variant>
        <vt:i4>5</vt:i4>
      </vt:variant>
      <vt:variant>
        <vt:lpwstr>XML/MASTERDATA/MASTERDATA_msg_code_453_vyjadreni_noveho.xml</vt:lpwstr>
      </vt:variant>
      <vt:variant>
        <vt:lpwstr/>
      </vt:variant>
      <vt:variant>
        <vt:i4>2031652</vt:i4>
      </vt:variant>
      <vt:variant>
        <vt:i4>1251</vt:i4>
      </vt:variant>
      <vt:variant>
        <vt:i4>0</vt:i4>
      </vt:variant>
      <vt:variant>
        <vt:i4>5</vt:i4>
      </vt:variant>
      <vt:variant>
        <vt:lpwstr>XML/MASTERDATA/MASTERDATA_msg_code_452_opis_zadosti_na_noveho.xml</vt:lpwstr>
      </vt:variant>
      <vt:variant>
        <vt:lpwstr/>
      </vt:variant>
      <vt:variant>
        <vt:i4>1900557</vt:i4>
      </vt:variant>
      <vt:variant>
        <vt:i4>1248</vt:i4>
      </vt:variant>
      <vt:variant>
        <vt:i4>0</vt:i4>
      </vt:variant>
      <vt:variant>
        <vt:i4>5</vt:i4>
      </vt:variant>
      <vt:variant>
        <vt:lpwstr>XML/MASTERDATA/MASTERDATA_msg_code_450_zadost.xml</vt:lpwstr>
      </vt:variant>
      <vt:variant>
        <vt:lpwstr/>
      </vt:variant>
      <vt:variant>
        <vt:i4>2359314</vt:i4>
      </vt:variant>
      <vt:variant>
        <vt:i4>1245</vt:i4>
      </vt:variant>
      <vt:variant>
        <vt:i4>0</vt:i4>
      </vt:variant>
      <vt:variant>
        <vt:i4>5</vt:i4>
      </vt:variant>
      <vt:variant>
        <vt:lpwstr>XML/MASTERDATA/MASTERDATA_msg_code_146.xml</vt:lpwstr>
      </vt:variant>
      <vt:variant>
        <vt:lpwstr/>
      </vt:variant>
      <vt:variant>
        <vt:i4>2424959</vt:i4>
      </vt:variant>
      <vt:variant>
        <vt:i4>1242</vt:i4>
      </vt:variant>
      <vt:variant>
        <vt:i4>0</vt:i4>
      </vt:variant>
      <vt:variant>
        <vt:i4>5</vt:i4>
      </vt:variant>
      <vt:variant>
        <vt:lpwstr>XML/MASTERDATA</vt:lpwstr>
      </vt:variant>
      <vt:variant>
        <vt:lpwstr/>
      </vt:variant>
      <vt:variant>
        <vt:i4>4259928</vt:i4>
      </vt:variant>
      <vt:variant>
        <vt:i4>1239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1236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1233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1230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1227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1224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1221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1218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1215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1212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1209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4587538</vt:i4>
      </vt:variant>
      <vt:variant>
        <vt:i4>1206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4259928</vt:i4>
      </vt:variant>
      <vt:variant>
        <vt:i4>1203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1200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1197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65586</vt:i4>
      </vt:variant>
      <vt:variant>
        <vt:i4>1182</vt:i4>
      </vt:variant>
      <vt:variant>
        <vt:i4>0</vt:i4>
      </vt:variant>
      <vt:variant>
        <vt:i4>5</vt:i4>
      </vt:variant>
      <vt:variant>
        <vt:lpwstr>XML/ISOTEMASTERDATA/ISOTEMASTERDATA_msg_code_879.xml</vt:lpwstr>
      </vt:variant>
      <vt:variant>
        <vt:lpwstr/>
      </vt:variant>
      <vt:variant>
        <vt:i4>3014769</vt:i4>
      </vt:variant>
      <vt:variant>
        <vt:i4>1179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4259928</vt:i4>
      </vt:variant>
      <vt:variant>
        <vt:i4>1176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1173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1170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1164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1161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786480</vt:i4>
      </vt:variant>
      <vt:variant>
        <vt:i4>1146</vt:i4>
      </vt:variant>
      <vt:variant>
        <vt:i4>0</vt:i4>
      </vt:variant>
      <vt:variant>
        <vt:i4>5</vt:i4>
      </vt:variant>
      <vt:variant>
        <vt:lpwstr>XML/ISOTEDATA/ISOTEDATA_msg_code_854.xml</vt:lpwstr>
      </vt:variant>
      <vt:variant>
        <vt:lpwstr/>
      </vt:variant>
      <vt:variant>
        <vt:i4>589872</vt:i4>
      </vt:variant>
      <vt:variant>
        <vt:i4>1143</vt:i4>
      </vt:variant>
      <vt:variant>
        <vt:i4>0</vt:i4>
      </vt:variant>
      <vt:variant>
        <vt:i4>5</vt:i4>
      </vt:variant>
      <vt:variant>
        <vt:lpwstr>XML/ISOTEDATA/ISOTEDATA_msg_code_851.xml</vt:lpwstr>
      </vt:variant>
      <vt:variant>
        <vt:lpwstr/>
      </vt:variant>
      <vt:variant>
        <vt:i4>5570582</vt:i4>
      </vt:variant>
      <vt:variant>
        <vt:i4>1140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4259928</vt:i4>
      </vt:variant>
      <vt:variant>
        <vt:i4>1134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1131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1128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1125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5636098</vt:i4>
      </vt:variant>
      <vt:variant>
        <vt:i4>1122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1119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1116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1113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1110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1107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1104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1101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1098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1095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1092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1089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1086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1083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4915207</vt:i4>
      </vt:variant>
      <vt:variant>
        <vt:i4>1080</vt:i4>
      </vt:variant>
      <vt:variant>
        <vt:i4>0</vt:i4>
      </vt:variant>
      <vt:variant>
        <vt:i4>5</vt:i4>
      </vt:variant>
      <vt:variant>
        <vt:lpwstr>XML/COMMONREQ</vt:lpwstr>
      </vt:variant>
      <vt:variant>
        <vt:lpwstr/>
      </vt:variant>
      <vt:variant>
        <vt:i4>4259928</vt:i4>
      </vt:variant>
      <vt:variant>
        <vt:i4>1077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1074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1071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1068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1065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1062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3997707</vt:i4>
      </vt:variant>
      <vt:variant>
        <vt:i4>1059</vt:i4>
      </vt:variant>
      <vt:variant>
        <vt:i4>0</vt:i4>
      </vt:variant>
      <vt:variant>
        <vt:i4>5</vt:i4>
      </vt:variant>
      <vt:variant>
        <vt:lpwstr>XML/CDSREQ/CDSREQ_msg_code_131.xml</vt:lpwstr>
      </vt:variant>
      <vt:variant>
        <vt:lpwstr/>
      </vt:variant>
      <vt:variant>
        <vt:i4>2424929</vt:i4>
      </vt:variant>
      <vt:variant>
        <vt:i4>1056</vt:i4>
      </vt:variant>
      <vt:variant>
        <vt:i4>0</vt:i4>
      </vt:variant>
      <vt:variant>
        <vt:i4>5</vt:i4>
      </vt:variant>
      <vt:variant>
        <vt:lpwstr>XML/CDSREQ</vt:lpwstr>
      </vt:variant>
      <vt:variant>
        <vt:lpwstr/>
      </vt:variant>
      <vt:variant>
        <vt:i4>4259928</vt:i4>
      </vt:variant>
      <vt:variant>
        <vt:i4>1053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1050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1047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1044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1041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1038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1035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2883613</vt:i4>
      </vt:variant>
      <vt:variant>
        <vt:i4>1032</vt:i4>
      </vt:variant>
      <vt:variant>
        <vt:i4>0</vt:i4>
      </vt:variant>
      <vt:variant>
        <vt:i4>5</vt:i4>
      </vt:variant>
      <vt:variant>
        <vt:lpwstr>XML/CDSINVOICE/CDSINVOICE_msg_code_127.xml</vt:lpwstr>
      </vt:variant>
      <vt:variant>
        <vt:lpwstr/>
      </vt:variant>
      <vt:variant>
        <vt:i4>3473510</vt:i4>
      </vt:variant>
      <vt:variant>
        <vt:i4>1029</vt:i4>
      </vt:variant>
      <vt:variant>
        <vt:i4>0</vt:i4>
      </vt:variant>
      <vt:variant>
        <vt:i4>5</vt:i4>
      </vt:variant>
      <vt:variant>
        <vt:lpwstr>XML/CDSINVOICE</vt:lpwstr>
      </vt:variant>
      <vt:variant>
        <vt:lpwstr/>
      </vt:variant>
      <vt:variant>
        <vt:i4>4259928</vt:i4>
      </vt:variant>
      <vt:variant>
        <vt:i4>1026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1023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</vt:i4>
      </vt:variant>
      <vt:variant>
        <vt:i4>1020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1017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2</vt:i4>
      </vt:variant>
      <vt:variant>
        <vt:i4>1014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655367</vt:i4>
      </vt:variant>
      <vt:variant>
        <vt:i4>1011</vt:i4>
      </vt:variant>
      <vt:variant>
        <vt:i4>0</vt:i4>
      </vt:variant>
      <vt:variant>
        <vt:i4>5</vt:i4>
      </vt:variant>
      <vt:variant>
        <vt:lpwstr/>
      </vt:variant>
      <vt:variant>
        <vt:lpwstr>Link00000058</vt:lpwstr>
      </vt:variant>
      <vt:variant>
        <vt:i4>327687</vt:i4>
      </vt:variant>
      <vt:variant>
        <vt:i4>1008</vt:i4>
      </vt:variant>
      <vt:variant>
        <vt:i4>0</vt:i4>
      </vt:variant>
      <vt:variant>
        <vt:i4>5</vt:i4>
      </vt:variant>
      <vt:variant>
        <vt:lpwstr/>
      </vt:variant>
      <vt:variant>
        <vt:lpwstr>Link00000057</vt:lpwstr>
      </vt:variant>
      <vt:variant>
        <vt:i4>2</vt:i4>
      </vt:variant>
      <vt:variant>
        <vt:i4>1005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1002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262151</vt:i4>
      </vt:variant>
      <vt:variant>
        <vt:i4>981</vt:i4>
      </vt:variant>
      <vt:variant>
        <vt:i4>0</vt:i4>
      </vt:variant>
      <vt:variant>
        <vt:i4>5</vt:i4>
      </vt:variant>
      <vt:variant>
        <vt:lpwstr/>
      </vt:variant>
      <vt:variant>
        <vt:lpwstr>Link00000056</vt:lpwstr>
      </vt:variant>
      <vt:variant>
        <vt:i4>458759</vt:i4>
      </vt:variant>
      <vt:variant>
        <vt:i4>978</vt:i4>
      </vt:variant>
      <vt:variant>
        <vt:i4>0</vt:i4>
      </vt:variant>
      <vt:variant>
        <vt:i4>5</vt:i4>
      </vt:variant>
      <vt:variant>
        <vt:lpwstr/>
      </vt:variant>
      <vt:variant>
        <vt:lpwstr>Link00000055</vt:lpwstr>
      </vt:variant>
      <vt:variant>
        <vt:i4>393223</vt:i4>
      </vt:variant>
      <vt:variant>
        <vt:i4>975</vt:i4>
      </vt:variant>
      <vt:variant>
        <vt:i4>0</vt:i4>
      </vt:variant>
      <vt:variant>
        <vt:i4>5</vt:i4>
      </vt:variant>
      <vt:variant>
        <vt:lpwstr/>
      </vt:variant>
      <vt:variant>
        <vt:lpwstr>Link00000054</vt:lpwstr>
      </vt:variant>
      <vt:variant>
        <vt:i4>65543</vt:i4>
      </vt:variant>
      <vt:variant>
        <vt:i4>972</vt:i4>
      </vt:variant>
      <vt:variant>
        <vt:i4>0</vt:i4>
      </vt:variant>
      <vt:variant>
        <vt:i4>5</vt:i4>
      </vt:variant>
      <vt:variant>
        <vt:lpwstr/>
      </vt:variant>
      <vt:variant>
        <vt:lpwstr>Link00000053</vt:lpwstr>
      </vt:variant>
      <vt:variant>
        <vt:i4>2</vt:i4>
      </vt:variant>
      <vt:variant>
        <vt:i4>969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966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960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957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954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951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</vt:i4>
      </vt:variant>
      <vt:variant>
        <vt:i4>948</vt:i4>
      </vt:variant>
      <vt:variant>
        <vt:i4>0</vt:i4>
      </vt:variant>
      <vt:variant>
        <vt:i4>5</vt:i4>
      </vt:variant>
      <vt:variant>
        <vt:lpwstr/>
      </vt:variant>
      <vt:variant>
        <vt:lpwstr>Link00000052</vt:lpwstr>
      </vt:variant>
      <vt:variant>
        <vt:i4>196615</vt:i4>
      </vt:variant>
      <vt:variant>
        <vt:i4>945</vt:i4>
      </vt:variant>
      <vt:variant>
        <vt:i4>0</vt:i4>
      </vt:variant>
      <vt:variant>
        <vt:i4>5</vt:i4>
      </vt:variant>
      <vt:variant>
        <vt:lpwstr/>
      </vt:variant>
      <vt:variant>
        <vt:lpwstr>Link00000051</vt:lpwstr>
      </vt:variant>
      <vt:variant>
        <vt:i4>131079</vt:i4>
      </vt:variant>
      <vt:variant>
        <vt:i4>942</vt:i4>
      </vt:variant>
      <vt:variant>
        <vt:i4>0</vt:i4>
      </vt:variant>
      <vt:variant>
        <vt:i4>5</vt:i4>
      </vt:variant>
      <vt:variant>
        <vt:lpwstr/>
      </vt:variant>
      <vt:variant>
        <vt:lpwstr>Link00000050</vt:lpwstr>
      </vt:variant>
      <vt:variant>
        <vt:i4>2</vt:i4>
      </vt:variant>
      <vt:variant>
        <vt:i4>939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933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930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927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924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921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5505030</vt:i4>
      </vt:variant>
      <vt:variant>
        <vt:i4>918</vt:i4>
      </vt:variant>
      <vt:variant>
        <vt:i4>0</vt:i4>
      </vt:variant>
      <vt:variant>
        <vt:i4>5</vt:i4>
      </vt:variant>
      <vt:variant>
        <vt:lpwstr/>
      </vt:variant>
      <vt:variant>
        <vt:lpwstr>Link0000004F</vt:lpwstr>
      </vt:variant>
      <vt:variant>
        <vt:i4>5701638</vt:i4>
      </vt:variant>
      <vt:variant>
        <vt:i4>915</vt:i4>
      </vt:variant>
      <vt:variant>
        <vt:i4>0</vt:i4>
      </vt:variant>
      <vt:variant>
        <vt:i4>5</vt:i4>
      </vt:variant>
      <vt:variant>
        <vt:lpwstr/>
      </vt:variant>
      <vt:variant>
        <vt:lpwstr>Link0000004E</vt:lpwstr>
      </vt:variant>
      <vt:variant>
        <vt:i4>5636102</vt:i4>
      </vt:variant>
      <vt:variant>
        <vt:i4>912</vt:i4>
      </vt:variant>
      <vt:variant>
        <vt:i4>0</vt:i4>
      </vt:variant>
      <vt:variant>
        <vt:i4>5</vt:i4>
      </vt:variant>
      <vt:variant>
        <vt:lpwstr/>
      </vt:variant>
      <vt:variant>
        <vt:lpwstr>Link0000004D</vt:lpwstr>
      </vt:variant>
      <vt:variant>
        <vt:i4>2</vt:i4>
      </vt:variant>
      <vt:variant>
        <vt:i4>909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906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903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900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897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894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891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5308422</vt:i4>
      </vt:variant>
      <vt:variant>
        <vt:i4>888</vt:i4>
      </vt:variant>
      <vt:variant>
        <vt:i4>0</vt:i4>
      </vt:variant>
      <vt:variant>
        <vt:i4>5</vt:i4>
      </vt:variant>
      <vt:variant>
        <vt:lpwstr/>
      </vt:variant>
      <vt:variant>
        <vt:lpwstr>Link0000004C</vt:lpwstr>
      </vt:variant>
      <vt:variant>
        <vt:i4>5242886</vt:i4>
      </vt:variant>
      <vt:variant>
        <vt:i4>885</vt:i4>
      </vt:variant>
      <vt:variant>
        <vt:i4>0</vt:i4>
      </vt:variant>
      <vt:variant>
        <vt:i4>5</vt:i4>
      </vt:variant>
      <vt:variant>
        <vt:lpwstr/>
      </vt:variant>
      <vt:variant>
        <vt:lpwstr>Link0000004B</vt:lpwstr>
      </vt:variant>
      <vt:variant>
        <vt:i4>5439494</vt:i4>
      </vt:variant>
      <vt:variant>
        <vt:i4>882</vt:i4>
      </vt:variant>
      <vt:variant>
        <vt:i4>0</vt:i4>
      </vt:variant>
      <vt:variant>
        <vt:i4>5</vt:i4>
      </vt:variant>
      <vt:variant>
        <vt:lpwstr/>
      </vt:variant>
      <vt:variant>
        <vt:lpwstr>Link0000004A</vt:lpwstr>
      </vt:variant>
      <vt:variant>
        <vt:i4>720902</vt:i4>
      </vt:variant>
      <vt:variant>
        <vt:i4>879</vt:i4>
      </vt:variant>
      <vt:variant>
        <vt:i4>0</vt:i4>
      </vt:variant>
      <vt:variant>
        <vt:i4>5</vt:i4>
      </vt:variant>
      <vt:variant>
        <vt:lpwstr/>
      </vt:variant>
      <vt:variant>
        <vt:lpwstr>Link00000049</vt:lpwstr>
      </vt:variant>
      <vt:variant>
        <vt:i4>655366</vt:i4>
      </vt:variant>
      <vt:variant>
        <vt:i4>876</vt:i4>
      </vt:variant>
      <vt:variant>
        <vt:i4>0</vt:i4>
      </vt:variant>
      <vt:variant>
        <vt:i4>5</vt:i4>
      </vt:variant>
      <vt:variant>
        <vt:lpwstr/>
      </vt:variant>
      <vt:variant>
        <vt:lpwstr>Link00000048</vt:lpwstr>
      </vt:variant>
      <vt:variant>
        <vt:i4>327686</vt:i4>
      </vt:variant>
      <vt:variant>
        <vt:i4>873</vt:i4>
      </vt:variant>
      <vt:variant>
        <vt:i4>0</vt:i4>
      </vt:variant>
      <vt:variant>
        <vt:i4>5</vt:i4>
      </vt:variant>
      <vt:variant>
        <vt:lpwstr/>
      </vt:variant>
      <vt:variant>
        <vt:lpwstr>Link00000047</vt:lpwstr>
      </vt:variant>
      <vt:variant>
        <vt:i4>262150</vt:i4>
      </vt:variant>
      <vt:variant>
        <vt:i4>870</vt:i4>
      </vt:variant>
      <vt:variant>
        <vt:i4>0</vt:i4>
      </vt:variant>
      <vt:variant>
        <vt:i4>5</vt:i4>
      </vt:variant>
      <vt:variant>
        <vt:lpwstr/>
      </vt:variant>
      <vt:variant>
        <vt:lpwstr>Link00000046</vt:lpwstr>
      </vt:variant>
      <vt:variant>
        <vt:i4>458758</vt:i4>
      </vt:variant>
      <vt:variant>
        <vt:i4>867</vt:i4>
      </vt:variant>
      <vt:variant>
        <vt:i4>0</vt:i4>
      </vt:variant>
      <vt:variant>
        <vt:i4>5</vt:i4>
      </vt:variant>
      <vt:variant>
        <vt:lpwstr/>
      </vt:variant>
      <vt:variant>
        <vt:lpwstr>Link00000045</vt:lpwstr>
      </vt:variant>
      <vt:variant>
        <vt:i4>393222</vt:i4>
      </vt:variant>
      <vt:variant>
        <vt:i4>864</vt:i4>
      </vt:variant>
      <vt:variant>
        <vt:i4>0</vt:i4>
      </vt:variant>
      <vt:variant>
        <vt:i4>5</vt:i4>
      </vt:variant>
      <vt:variant>
        <vt:lpwstr/>
      </vt:variant>
      <vt:variant>
        <vt:lpwstr>Link00000044</vt:lpwstr>
      </vt:variant>
      <vt:variant>
        <vt:i4>65542</vt:i4>
      </vt:variant>
      <vt:variant>
        <vt:i4>861</vt:i4>
      </vt:variant>
      <vt:variant>
        <vt:i4>0</vt:i4>
      </vt:variant>
      <vt:variant>
        <vt:i4>5</vt:i4>
      </vt:variant>
      <vt:variant>
        <vt:lpwstr/>
      </vt:variant>
      <vt:variant>
        <vt:lpwstr>Link00000043</vt:lpwstr>
      </vt:variant>
      <vt:variant>
        <vt:i4>6</vt:i4>
      </vt:variant>
      <vt:variant>
        <vt:i4>858</vt:i4>
      </vt:variant>
      <vt:variant>
        <vt:i4>0</vt:i4>
      </vt:variant>
      <vt:variant>
        <vt:i4>5</vt:i4>
      </vt:variant>
      <vt:variant>
        <vt:lpwstr/>
      </vt:variant>
      <vt:variant>
        <vt:lpwstr>Link00000042</vt:lpwstr>
      </vt:variant>
      <vt:variant>
        <vt:i4>196614</vt:i4>
      </vt:variant>
      <vt:variant>
        <vt:i4>855</vt:i4>
      </vt:variant>
      <vt:variant>
        <vt:i4>0</vt:i4>
      </vt:variant>
      <vt:variant>
        <vt:i4>5</vt:i4>
      </vt:variant>
      <vt:variant>
        <vt:lpwstr/>
      </vt:variant>
      <vt:variant>
        <vt:lpwstr>Link00000041</vt:lpwstr>
      </vt:variant>
      <vt:variant>
        <vt:i4>131078</vt:i4>
      </vt:variant>
      <vt:variant>
        <vt:i4>852</vt:i4>
      </vt:variant>
      <vt:variant>
        <vt:i4>0</vt:i4>
      </vt:variant>
      <vt:variant>
        <vt:i4>5</vt:i4>
      </vt:variant>
      <vt:variant>
        <vt:lpwstr/>
      </vt:variant>
      <vt:variant>
        <vt:lpwstr>Link00000040</vt:lpwstr>
      </vt:variant>
      <vt:variant>
        <vt:i4>5505025</vt:i4>
      </vt:variant>
      <vt:variant>
        <vt:i4>849</vt:i4>
      </vt:variant>
      <vt:variant>
        <vt:i4>0</vt:i4>
      </vt:variant>
      <vt:variant>
        <vt:i4>5</vt:i4>
      </vt:variant>
      <vt:variant>
        <vt:lpwstr/>
      </vt:variant>
      <vt:variant>
        <vt:lpwstr>Link0000003F</vt:lpwstr>
      </vt:variant>
      <vt:variant>
        <vt:i4>5701633</vt:i4>
      </vt:variant>
      <vt:variant>
        <vt:i4>846</vt:i4>
      </vt:variant>
      <vt:variant>
        <vt:i4>0</vt:i4>
      </vt:variant>
      <vt:variant>
        <vt:i4>5</vt:i4>
      </vt:variant>
      <vt:variant>
        <vt:lpwstr/>
      </vt:variant>
      <vt:variant>
        <vt:lpwstr>Link0000003E</vt:lpwstr>
      </vt:variant>
      <vt:variant>
        <vt:i4>5636097</vt:i4>
      </vt:variant>
      <vt:variant>
        <vt:i4>843</vt:i4>
      </vt:variant>
      <vt:variant>
        <vt:i4>0</vt:i4>
      </vt:variant>
      <vt:variant>
        <vt:i4>5</vt:i4>
      </vt:variant>
      <vt:variant>
        <vt:lpwstr/>
      </vt:variant>
      <vt:variant>
        <vt:lpwstr>Link0000003D</vt:lpwstr>
      </vt:variant>
      <vt:variant>
        <vt:i4>5308417</vt:i4>
      </vt:variant>
      <vt:variant>
        <vt:i4>840</vt:i4>
      </vt:variant>
      <vt:variant>
        <vt:i4>0</vt:i4>
      </vt:variant>
      <vt:variant>
        <vt:i4>5</vt:i4>
      </vt:variant>
      <vt:variant>
        <vt:lpwstr/>
      </vt:variant>
      <vt:variant>
        <vt:lpwstr>Link0000003C</vt:lpwstr>
      </vt:variant>
      <vt:variant>
        <vt:i4>2</vt:i4>
      </vt:variant>
      <vt:variant>
        <vt:i4>837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834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831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828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825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822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819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5242881</vt:i4>
      </vt:variant>
      <vt:variant>
        <vt:i4>816</vt:i4>
      </vt:variant>
      <vt:variant>
        <vt:i4>0</vt:i4>
      </vt:variant>
      <vt:variant>
        <vt:i4>5</vt:i4>
      </vt:variant>
      <vt:variant>
        <vt:lpwstr/>
      </vt:variant>
      <vt:variant>
        <vt:lpwstr>Link0000003B</vt:lpwstr>
      </vt:variant>
      <vt:variant>
        <vt:i4>5439489</vt:i4>
      </vt:variant>
      <vt:variant>
        <vt:i4>813</vt:i4>
      </vt:variant>
      <vt:variant>
        <vt:i4>0</vt:i4>
      </vt:variant>
      <vt:variant>
        <vt:i4>5</vt:i4>
      </vt:variant>
      <vt:variant>
        <vt:lpwstr/>
      </vt:variant>
      <vt:variant>
        <vt:lpwstr>Link0000003A</vt:lpwstr>
      </vt:variant>
      <vt:variant>
        <vt:i4>720897</vt:i4>
      </vt:variant>
      <vt:variant>
        <vt:i4>810</vt:i4>
      </vt:variant>
      <vt:variant>
        <vt:i4>0</vt:i4>
      </vt:variant>
      <vt:variant>
        <vt:i4>5</vt:i4>
      </vt:variant>
      <vt:variant>
        <vt:lpwstr/>
      </vt:variant>
      <vt:variant>
        <vt:lpwstr>Link00000039</vt:lpwstr>
      </vt:variant>
      <vt:variant>
        <vt:i4>2</vt:i4>
      </vt:variant>
      <vt:variant>
        <vt:i4>807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804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801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798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795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792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786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783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655361</vt:i4>
      </vt:variant>
      <vt:variant>
        <vt:i4>780</vt:i4>
      </vt:variant>
      <vt:variant>
        <vt:i4>0</vt:i4>
      </vt:variant>
      <vt:variant>
        <vt:i4>5</vt:i4>
      </vt:variant>
      <vt:variant>
        <vt:lpwstr/>
      </vt:variant>
      <vt:variant>
        <vt:lpwstr>Link00000038</vt:lpwstr>
      </vt:variant>
      <vt:variant>
        <vt:i4>327681</vt:i4>
      </vt:variant>
      <vt:variant>
        <vt:i4>777</vt:i4>
      </vt:variant>
      <vt:variant>
        <vt:i4>0</vt:i4>
      </vt:variant>
      <vt:variant>
        <vt:i4>5</vt:i4>
      </vt:variant>
      <vt:variant>
        <vt:lpwstr/>
      </vt:variant>
      <vt:variant>
        <vt:lpwstr>Link00000037</vt:lpwstr>
      </vt:variant>
      <vt:variant>
        <vt:i4>262145</vt:i4>
      </vt:variant>
      <vt:variant>
        <vt:i4>774</vt:i4>
      </vt:variant>
      <vt:variant>
        <vt:i4>0</vt:i4>
      </vt:variant>
      <vt:variant>
        <vt:i4>5</vt:i4>
      </vt:variant>
      <vt:variant>
        <vt:lpwstr/>
      </vt:variant>
      <vt:variant>
        <vt:lpwstr>Link00000036</vt:lpwstr>
      </vt:variant>
      <vt:variant>
        <vt:i4>458753</vt:i4>
      </vt:variant>
      <vt:variant>
        <vt:i4>771</vt:i4>
      </vt:variant>
      <vt:variant>
        <vt:i4>0</vt:i4>
      </vt:variant>
      <vt:variant>
        <vt:i4>5</vt:i4>
      </vt:variant>
      <vt:variant>
        <vt:lpwstr/>
      </vt:variant>
      <vt:variant>
        <vt:lpwstr>Link00000035</vt:lpwstr>
      </vt:variant>
      <vt:variant>
        <vt:i4>393217</vt:i4>
      </vt:variant>
      <vt:variant>
        <vt:i4>768</vt:i4>
      </vt:variant>
      <vt:variant>
        <vt:i4>0</vt:i4>
      </vt:variant>
      <vt:variant>
        <vt:i4>5</vt:i4>
      </vt:variant>
      <vt:variant>
        <vt:lpwstr/>
      </vt:variant>
      <vt:variant>
        <vt:lpwstr>Link00000034</vt:lpwstr>
      </vt:variant>
      <vt:variant>
        <vt:i4>65537</vt:i4>
      </vt:variant>
      <vt:variant>
        <vt:i4>765</vt:i4>
      </vt:variant>
      <vt:variant>
        <vt:i4>0</vt:i4>
      </vt:variant>
      <vt:variant>
        <vt:i4>5</vt:i4>
      </vt:variant>
      <vt:variant>
        <vt:lpwstr/>
      </vt:variant>
      <vt:variant>
        <vt:lpwstr>Link00000033</vt:lpwstr>
      </vt:variant>
      <vt:variant>
        <vt:i4>1</vt:i4>
      </vt:variant>
      <vt:variant>
        <vt:i4>762</vt:i4>
      </vt:variant>
      <vt:variant>
        <vt:i4>0</vt:i4>
      </vt:variant>
      <vt:variant>
        <vt:i4>5</vt:i4>
      </vt:variant>
      <vt:variant>
        <vt:lpwstr/>
      </vt:variant>
      <vt:variant>
        <vt:lpwstr>Link00000032</vt:lpwstr>
      </vt:variant>
      <vt:variant>
        <vt:i4>196609</vt:i4>
      </vt:variant>
      <vt:variant>
        <vt:i4>759</vt:i4>
      </vt:variant>
      <vt:variant>
        <vt:i4>0</vt:i4>
      </vt:variant>
      <vt:variant>
        <vt:i4>5</vt:i4>
      </vt:variant>
      <vt:variant>
        <vt:lpwstr/>
      </vt:variant>
      <vt:variant>
        <vt:lpwstr>Link00000031</vt:lpwstr>
      </vt:variant>
      <vt:variant>
        <vt:i4>131073</vt:i4>
      </vt:variant>
      <vt:variant>
        <vt:i4>756</vt:i4>
      </vt:variant>
      <vt:variant>
        <vt:i4>0</vt:i4>
      </vt:variant>
      <vt:variant>
        <vt:i4>5</vt:i4>
      </vt:variant>
      <vt:variant>
        <vt:lpwstr/>
      </vt:variant>
      <vt:variant>
        <vt:lpwstr>Link00000030</vt:lpwstr>
      </vt:variant>
      <vt:variant>
        <vt:i4>5505024</vt:i4>
      </vt:variant>
      <vt:variant>
        <vt:i4>753</vt:i4>
      </vt:variant>
      <vt:variant>
        <vt:i4>0</vt:i4>
      </vt:variant>
      <vt:variant>
        <vt:i4>5</vt:i4>
      </vt:variant>
      <vt:variant>
        <vt:lpwstr/>
      </vt:variant>
      <vt:variant>
        <vt:lpwstr>Link0000002F</vt:lpwstr>
      </vt:variant>
      <vt:variant>
        <vt:i4>5701632</vt:i4>
      </vt:variant>
      <vt:variant>
        <vt:i4>750</vt:i4>
      </vt:variant>
      <vt:variant>
        <vt:i4>0</vt:i4>
      </vt:variant>
      <vt:variant>
        <vt:i4>5</vt:i4>
      </vt:variant>
      <vt:variant>
        <vt:lpwstr/>
      </vt:variant>
      <vt:variant>
        <vt:lpwstr>Link0000002E</vt:lpwstr>
      </vt:variant>
      <vt:variant>
        <vt:i4>5636096</vt:i4>
      </vt:variant>
      <vt:variant>
        <vt:i4>747</vt:i4>
      </vt:variant>
      <vt:variant>
        <vt:i4>0</vt:i4>
      </vt:variant>
      <vt:variant>
        <vt:i4>5</vt:i4>
      </vt:variant>
      <vt:variant>
        <vt:lpwstr/>
      </vt:variant>
      <vt:variant>
        <vt:lpwstr>Link0000002D</vt:lpwstr>
      </vt:variant>
      <vt:variant>
        <vt:i4>5308416</vt:i4>
      </vt:variant>
      <vt:variant>
        <vt:i4>744</vt:i4>
      </vt:variant>
      <vt:variant>
        <vt:i4>0</vt:i4>
      </vt:variant>
      <vt:variant>
        <vt:i4>5</vt:i4>
      </vt:variant>
      <vt:variant>
        <vt:lpwstr/>
      </vt:variant>
      <vt:variant>
        <vt:lpwstr>Link0000002C</vt:lpwstr>
      </vt:variant>
      <vt:variant>
        <vt:i4>5242880</vt:i4>
      </vt:variant>
      <vt:variant>
        <vt:i4>741</vt:i4>
      </vt:variant>
      <vt:variant>
        <vt:i4>0</vt:i4>
      </vt:variant>
      <vt:variant>
        <vt:i4>5</vt:i4>
      </vt:variant>
      <vt:variant>
        <vt:lpwstr/>
      </vt:variant>
      <vt:variant>
        <vt:lpwstr>Link0000002B</vt:lpwstr>
      </vt:variant>
      <vt:variant>
        <vt:i4>2</vt:i4>
      </vt:variant>
      <vt:variant>
        <vt:i4>738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735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729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726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723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5439488</vt:i4>
      </vt:variant>
      <vt:variant>
        <vt:i4>717</vt:i4>
      </vt:variant>
      <vt:variant>
        <vt:i4>0</vt:i4>
      </vt:variant>
      <vt:variant>
        <vt:i4>5</vt:i4>
      </vt:variant>
      <vt:variant>
        <vt:lpwstr/>
      </vt:variant>
      <vt:variant>
        <vt:lpwstr>Link0000002A</vt:lpwstr>
      </vt:variant>
      <vt:variant>
        <vt:i4>720896</vt:i4>
      </vt:variant>
      <vt:variant>
        <vt:i4>714</vt:i4>
      </vt:variant>
      <vt:variant>
        <vt:i4>0</vt:i4>
      </vt:variant>
      <vt:variant>
        <vt:i4>5</vt:i4>
      </vt:variant>
      <vt:variant>
        <vt:lpwstr/>
      </vt:variant>
      <vt:variant>
        <vt:lpwstr>Link00000029</vt:lpwstr>
      </vt:variant>
      <vt:variant>
        <vt:i4>655360</vt:i4>
      </vt:variant>
      <vt:variant>
        <vt:i4>711</vt:i4>
      </vt:variant>
      <vt:variant>
        <vt:i4>0</vt:i4>
      </vt:variant>
      <vt:variant>
        <vt:i4>5</vt:i4>
      </vt:variant>
      <vt:variant>
        <vt:lpwstr/>
      </vt:variant>
      <vt:variant>
        <vt:lpwstr>Link00000028</vt:lpwstr>
      </vt:variant>
      <vt:variant>
        <vt:i4>2</vt:i4>
      </vt:variant>
      <vt:variant>
        <vt:i4>708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705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699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696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693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687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327680</vt:i4>
      </vt:variant>
      <vt:variant>
        <vt:i4>681</vt:i4>
      </vt:variant>
      <vt:variant>
        <vt:i4>0</vt:i4>
      </vt:variant>
      <vt:variant>
        <vt:i4>5</vt:i4>
      </vt:variant>
      <vt:variant>
        <vt:lpwstr/>
      </vt:variant>
      <vt:variant>
        <vt:lpwstr>Link00000027</vt:lpwstr>
      </vt:variant>
      <vt:variant>
        <vt:i4>262144</vt:i4>
      </vt:variant>
      <vt:variant>
        <vt:i4>678</vt:i4>
      </vt:variant>
      <vt:variant>
        <vt:i4>0</vt:i4>
      </vt:variant>
      <vt:variant>
        <vt:i4>5</vt:i4>
      </vt:variant>
      <vt:variant>
        <vt:lpwstr/>
      </vt:variant>
      <vt:variant>
        <vt:lpwstr>Link00000026</vt:lpwstr>
      </vt:variant>
      <vt:variant>
        <vt:i4>458752</vt:i4>
      </vt:variant>
      <vt:variant>
        <vt:i4>675</vt:i4>
      </vt:variant>
      <vt:variant>
        <vt:i4>0</vt:i4>
      </vt:variant>
      <vt:variant>
        <vt:i4>5</vt:i4>
      </vt:variant>
      <vt:variant>
        <vt:lpwstr/>
      </vt:variant>
      <vt:variant>
        <vt:lpwstr>Link00000025</vt:lpwstr>
      </vt:variant>
      <vt:variant>
        <vt:i4>393216</vt:i4>
      </vt:variant>
      <vt:variant>
        <vt:i4>672</vt:i4>
      </vt:variant>
      <vt:variant>
        <vt:i4>0</vt:i4>
      </vt:variant>
      <vt:variant>
        <vt:i4>5</vt:i4>
      </vt:variant>
      <vt:variant>
        <vt:lpwstr/>
      </vt:variant>
      <vt:variant>
        <vt:lpwstr>Link00000024</vt:lpwstr>
      </vt:variant>
      <vt:variant>
        <vt:i4>65536</vt:i4>
      </vt:variant>
      <vt:variant>
        <vt:i4>669</vt:i4>
      </vt:variant>
      <vt:variant>
        <vt:i4>0</vt:i4>
      </vt:variant>
      <vt:variant>
        <vt:i4>5</vt:i4>
      </vt:variant>
      <vt:variant>
        <vt:lpwstr/>
      </vt:variant>
      <vt:variant>
        <vt:lpwstr>Link00000023</vt:lpwstr>
      </vt:variant>
      <vt:variant>
        <vt:i4>0</vt:i4>
      </vt:variant>
      <vt:variant>
        <vt:i4>666</vt:i4>
      </vt:variant>
      <vt:variant>
        <vt:i4>0</vt:i4>
      </vt:variant>
      <vt:variant>
        <vt:i4>5</vt:i4>
      </vt:variant>
      <vt:variant>
        <vt:lpwstr/>
      </vt:variant>
      <vt:variant>
        <vt:lpwstr>Link00000022</vt:lpwstr>
      </vt:variant>
      <vt:variant>
        <vt:i4>196608</vt:i4>
      </vt:variant>
      <vt:variant>
        <vt:i4>663</vt:i4>
      </vt:variant>
      <vt:variant>
        <vt:i4>0</vt:i4>
      </vt:variant>
      <vt:variant>
        <vt:i4>5</vt:i4>
      </vt:variant>
      <vt:variant>
        <vt:lpwstr/>
      </vt:variant>
      <vt:variant>
        <vt:lpwstr>Link00000021</vt:lpwstr>
      </vt:variant>
      <vt:variant>
        <vt:i4>131072</vt:i4>
      </vt:variant>
      <vt:variant>
        <vt:i4>660</vt:i4>
      </vt:variant>
      <vt:variant>
        <vt:i4>0</vt:i4>
      </vt:variant>
      <vt:variant>
        <vt:i4>5</vt:i4>
      </vt:variant>
      <vt:variant>
        <vt:lpwstr/>
      </vt:variant>
      <vt:variant>
        <vt:lpwstr>Link00000020</vt:lpwstr>
      </vt:variant>
      <vt:variant>
        <vt:i4>5505027</vt:i4>
      </vt:variant>
      <vt:variant>
        <vt:i4>657</vt:i4>
      </vt:variant>
      <vt:variant>
        <vt:i4>0</vt:i4>
      </vt:variant>
      <vt:variant>
        <vt:i4>5</vt:i4>
      </vt:variant>
      <vt:variant>
        <vt:lpwstr/>
      </vt:variant>
      <vt:variant>
        <vt:lpwstr>Link0000001F</vt:lpwstr>
      </vt:variant>
      <vt:variant>
        <vt:i4>5701635</vt:i4>
      </vt:variant>
      <vt:variant>
        <vt:i4>654</vt:i4>
      </vt:variant>
      <vt:variant>
        <vt:i4>0</vt:i4>
      </vt:variant>
      <vt:variant>
        <vt:i4>5</vt:i4>
      </vt:variant>
      <vt:variant>
        <vt:lpwstr/>
      </vt:variant>
      <vt:variant>
        <vt:lpwstr>Link0000001E</vt:lpwstr>
      </vt:variant>
      <vt:variant>
        <vt:i4>5636099</vt:i4>
      </vt:variant>
      <vt:variant>
        <vt:i4>651</vt:i4>
      </vt:variant>
      <vt:variant>
        <vt:i4>0</vt:i4>
      </vt:variant>
      <vt:variant>
        <vt:i4>5</vt:i4>
      </vt:variant>
      <vt:variant>
        <vt:lpwstr/>
      </vt:variant>
      <vt:variant>
        <vt:lpwstr>Link0000001D</vt:lpwstr>
      </vt:variant>
      <vt:variant>
        <vt:i4>5308419</vt:i4>
      </vt:variant>
      <vt:variant>
        <vt:i4>648</vt:i4>
      </vt:variant>
      <vt:variant>
        <vt:i4>0</vt:i4>
      </vt:variant>
      <vt:variant>
        <vt:i4>5</vt:i4>
      </vt:variant>
      <vt:variant>
        <vt:lpwstr/>
      </vt:variant>
      <vt:variant>
        <vt:lpwstr>Link0000001C</vt:lpwstr>
      </vt:variant>
      <vt:variant>
        <vt:i4>5242883</vt:i4>
      </vt:variant>
      <vt:variant>
        <vt:i4>645</vt:i4>
      </vt:variant>
      <vt:variant>
        <vt:i4>0</vt:i4>
      </vt:variant>
      <vt:variant>
        <vt:i4>5</vt:i4>
      </vt:variant>
      <vt:variant>
        <vt:lpwstr/>
      </vt:variant>
      <vt:variant>
        <vt:lpwstr>Link0000001B</vt:lpwstr>
      </vt:variant>
      <vt:variant>
        <vt:i4>5439491</vt:i4>
      </vt:variant>
      <vt:variant>
        <vt:i4>642</vt:i4>
      </vt:variant>
      <vt:variant>
        <vt:i4>0</vt:i4>
      </vt:variant>
      <vt:variant>
        <vt:i4>5</vt:i4>
      </vt:variant>
      <vt:variant>
        <vt:lpwstr/>
      </vt:variant>
      <vt:variant>
        <vt:lpwstr>Link0000001A</vt:lpwstr>
      </vt:variant>
      <vt:variant>
        <vt:i4>720899</vt:i4>
      </vt:variant>
      <vt:variant>
        <vt:i4>639</vt:i4>
      </vt:variant>
      <vt:variant>
        <vt:i4>0</vt:i4>
      </vt:variant>
      <vt:variant>
        <vt:i4>5</vt:i4>
      </vt:variant>
      <vt:variant>
        <vt:lpwstr/>
      </vt:variant>
      <vt:variant>
        <vt:lpwstr>Link00000019</vt:lpwstr>
      </vt:variant>
      <vt:variant>
        <vt:i4>655363</vt:i4>
      </vt:variant>
      <vt:variant>
        <vt:i4>636</vt:i4>
      </vt:variant>
      <vt:variant>
        <vt:i4>0</vt:i4>
      </vt:variant>
      <vt:variant>
        <vt:i4>5</vt:i4>
      </vt:variant>
      <vt:variant>
        <vt:lpwstr/>
      </vt:variant>
      <vt:variant>
        <vt:lpwstr>Link00000018</vt:lpwstr>
      </vt:variant>
      <vt:variant>
        <vt:i4>327683</vt:i4>
      </vt:variant>
      <vt:variant>
        <vt:i4>633</vt:i4>
      </vt:variant>
      <vt:variant>
        <vt:i4>0</vt:i4>
      </vt:variant>
      <vt:variant>
        <vt:i4>5</vt:i4>
      </vt:variant>
      <vt:variant>
        <vt:lpwstr/>
      </vt:variant>
      <vt:variant>
        <vt:lpwstr>Link00000017</vt:lpwstr>
      </vt:variant>
      <vt:variant>
        <vt:i4>262147</vt:i4>
      </vt:variant>
      <vt:variant>
        <vt:i4>630</vt:i4>
      </vt:variant>
      <vt:variant>
        <vt:i4>0</vt:i4>
      </vt:variant>
      <vt:variant>
        <vt:i4>5</vt:i4>
      </vt:variant>
      <vt:variant>
        <vt:lpwstr/>
      </vt:variant>
      <vt:variant>
        <vt:lpwstr>Link00000016</vt:lpwstr>
      </vt:variant>
      <vt:variant>
        <vt:i4>458755</vt:i4>
      </vt:variant>
      <vt:variant>
        <vt:i4>627</vt:i4>
      </vt:variant>
      <vt:variant>
        <vt:i4>0</vt:i4>
      </vt:variant>
      <vt:variant>
        <vt:i4>5</vt:i4>
      </vt:variant>
      <vt:variant>
        <vt:lpwstr/>
      </vt:variant>
      <vt:variant>
        <vt:lpwstr>Link00000015</vt:lpwstr>
      </vt:variant>
      <vt:variant>
        <vt:i4>393219</vt:i4>
      </vt:variant>
      <vt:variant>
        <vt:i4>624</vt:i4>
      </vt:variant>
      <vt:variant>
        <vt:i4>0</vt:i4>
      </vt:variant>
      <vt:variant>
        <vt:i4>5</vt:i4>
      </vt:variant>
      <vt:variant>
        <vt:lpwstr/>
      </vt:variant>
      <vt:variant>
        <vt:lpwstr>Link00000014</vt:lpwstr>
      </vt:variant>
      <vt:variant>
        <vt:i4>65539</vt:i4>
      </vt:variant>
      <vt:variant>
        <vt:i4>621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3</vt:i4>
      </vt:variant>
      <vt:variant>
        <vt:i4>618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615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612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609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606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603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600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597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594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591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588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585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582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579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576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573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570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567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564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458807</vt:i4>
      </vt:variant>
      <vt:variant>
        <vt:i4>561</vt:i4>
      </vt:variant>
      <vt:variant>
        <vt:i4>0</vt:i4>
      </vt:variant>
      <vt:variant>
        <vt:i4>5</vt:i4>
      </vt:variant>
      <vt:variant>
        <vt:lpwstr>XML/CDSIDIS/CDSIDIS_msg_code_126.xml</vt:lpwstr>
      </vt:variant>
      <vt:variant>
        <vt:lpwstr/>
      </vt:variant>
      <vt:variant>
        <vt:i4>131127</vt:i4>
      </vt:variant>
      <vt:variant>
        <vt:i4>558</vt:i4>
      </vt:variant>
      <vt:variant>
        <vt:i4>0</vt:i4>
      </vt:variant>
      <vt:variant>
        <vt:i4>5</vt:i4>
      </vt:variant>
      <vt:variant>
        <vt:lpwstr>XML/CDSIDIS/CDSIDIS_msg_code_123.xml</vt:lpwstr>
      </vt:variant>
      <vt:variant>
        <vt:lpwstr/>
      </vt:variant>
      <vt:variant>
        <vt:i4>2490464</vt:i4>
      </vt:variant>
      <vt:variant>
        <vt:i4>555</vt:i4>
      </vt:variant>
      <vt:variant>
        <vt:i4>0</vt:i4>
      </vt:variant>
      <vt:variant>
        <vt:i4>5</vt:i4>
      </vt:variant>
      <vt:variant>
        <vt:lpwstr>XML/CDSIDIS</vt:lpwstr>
      </vt:variant>
      <vt:variant>
        <vt:lpwstr/>
      </vt:variant>
      <vt:variant>
        <vt:i4>4259928</vt:i4>
      </vt:variant>
      <vt:variant>
        <vt:i4>552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549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546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543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458754</vt:i4>
      </vt:variant>
      <vt:variant>
        <vt:i4>540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262146</vt:i4>
      </vt:variant>
      <vt:variant>
        <vt:i4>537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534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528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525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513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510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486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483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477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474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471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438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435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432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429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65539</vt:i4>
      </vt:variant>
      <vt:variant>
        <vt:i4>426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458754</vt:i4>
      </vt:variant>
      <vt:variant>
        <vt:i4>423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196610</vt:i4>
      </vt:variant>
      <vt:variant>
        <vt:i4>420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458754</vt:i4>
      </vt:variant>
      <vt:variant>
        <vt:i4>417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399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396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393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390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</vt:i4>
      </vt:variant>
      <vt:variant>
        <vt:i4>387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384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381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378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375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372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369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366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363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360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357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354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351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348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345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342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339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336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333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7012422</vt:i4>
      </vt:variant>
      <vt:variant>
        <vt:i4>330</vt:i4>
      </vt:variant>
      <vt:variant>
        <vt:i4>0</vt:i4>
      </vt:variant>
      <vt:variant>
        <vt:i4>5</vt:i4>
      </vt:variant>
      <vt:variant>
        <vt:lpwstr>XML/CDSDATA/CDSDATA_msg_code_121_long_day.xml</vt:lpwstr>
      </vt:variant>
      <vt:variant>
        <vt:lpwstr/>
      </vt:variant>
      <vt:variant>
        <vt:i4>7667788</vt:i4>
      </vt:variant>
      <vt:variant>
        <vt:i4>327</vt:i4>
      </vt:variant>
      <vt:variant>
        <vt:i4>0</vt:i4>
      </vt:variant>
      <vt:variant>
        <vt:i4>5</vt:i4>
      </vt:variant>
      <vt:variant>
        <vt:lpwstr>XML/CDSDATA/CDSDATA_msg_code_121_short_day.xml</vt:lpwstr>
      </vt:variant>
      <vt:variant>
        <vt:lpwstr/>
      </vt:variant>
      <vt:variant>
        <vt:i4>196659</vt:i4>
      </vt:variant>
      <vt:variant>
        <vt:i4>324</vt:i4>
      </vt:variant>
      <vt:variant>
        <vt:i4>0</vt:i4>
      </vt:variant>
      <vt:variant>
        <vt:i4>5</vt:i4>
      </vt:variant>
      <vt:variant>
        <vt:lpwstr>XML/CDSDATA/CDSDATA_msg_code_162.xml</vt:lpwstr>
      </vt:variant>
      <vt:variant>
        <vt:lpwstr/>
      </vt:variant>
      <vt:variant>
        <vt:i4>51</vt:i4>
      </vt:variant>
      <vt:variant>
        <vt:i4>321</vt:i4>
      </vt:variant>
      <vt:variant>
        <vt:i4>0</vt:i4>
      </vt:variant>
      <vt:variant>
        <vt:i4>5</vt:i4>
      </vt:variant>
      <vt:variant>
        <vt:lpwstr>XML/CDSDATA/CDSDATA_msg_code_161.xml</vt:lpwstr>
      </vt:variant>
      <vt:variant>
        <vt:lpwstr/>
      </vt:variant>
      <vt:variant>
        <vt:i4>262199</vt:i4>
      </vt:variant>
      <vt:variant>
        <vt:i4>318</vt:i4>
      </vt:variant>
      <vt:variant>
        <vt:i4>0</vt:i4>
      </vt:variant>
      <vt:variant>
        <vt:i4>5</vt:i4>
      </vt:variant>
      <vt:variant>
        <vt:lpwstr>XML/CDSDATA/CDSDATA_msg_code_125.xml</vt:lpwstr>
      </vt:variant>
      <vt:variant>
        <vt:lpwstr/>
      </vt:variant>
      <vt:variant>
        <vt:i4>327735</vt:i4>
      </vt:variant>
      <vt:variant>
        <vt:i4>315</vt:i4>
      </vt:variant>
      <vt:variant>
        <vt:i4>0</vt:i4>
      </vt:variant>
      <vt:variant>
        <vt:i4>5</vt:i4>
      </vt:variant>
      <vt:variant>
        <vt:lpwstr>XML/CDSDATA/CDSDATA_msg_code_124.xml</vt:lpwstr>
      </vt:variant>
      <vt:variant>
        <vt:lpwstr/>
      </vt:variant>
      <vt:variant>
        <vt:i4>196663</vt:i4>
      </vt:variant>
      <vt:variant>
        <vt:i4>312</vt:i4>
      </vt:variant>
      <vt:variant>
        <vt:i4>0</vt:i4>
      </vt:variant>
      <vt:variant>
        <vt:i4>5</vt:i4>
      </vt:variant>
      <vt:variant>
        <vt:lpwstr>XML/CDSDATA/CDSDATA_msg_code_122.xml</vt:lpwstr>
      </vt:variant>
      <vt:variant>
        <vt:lpwstr/>
      </vt:variant>
      <vt:variant>
        <vt:i4>55</vt:i4>
      </vt:variant>
      <vt:variant>
        <vt:i4>309</vt:i4>
      </vt:variant>
      <vt:variant>
        <vt:i4>0</vt:i4>
      </vt:variant>
      <vt:variant>
        <vt:i4>5</vt:i4>
      </vt:variant>
      <vt:variant>
        <vt:lpwstr>XML/CDSDATA/CDSDATA_msg_code_121.xml</vt:lpwstr>
      </vt:variant>
      <vt:variant>
        <vt:lpwstr/>
      </vt:variant>
      <vt:variant>
        <vt:i4>3539045</vt:i4>
      </vt:variant>
      <vt:variant>
        <vt:i4>306</vt:i4>
      </vt:variant>
      <vt:variant>
        <vt:i4>0</vt:i4>
      </vt:variant>
      <vt:variant>
        <vt:i4>5</vt:i4>
      </vt:variant>
      <vt:variant>
        <vt:lpwstr>XML/CDSDATA</vt:lpwstr>
      </vt:variant>
      <vt:variant>
        <vt:lpwstr/>
      </vt:variant>
      <vt:variant>
        <vt:i4>4259928</vt:i4>
      </vt:variant>
      <vt:variant>
        <vt:i4>297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294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262146</vt:i4>
      </vt:variant>
      <vt:variant>
        <vt:i4>291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288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285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282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279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276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273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3473410</vt:i4>
      </vt:variant>
      <vt:variant>
        <vt:i4>270</vt:i4>
      </vt:variant>
      <vt:variant>
        <vt:i4>0</vt:i4>
      </vt:variant>
      <vt:variant>
        <vt:i4>5</vt:i4>
      </vt:variant>
      <vt:variant>
        <vt:lpwstr>XML/CDSCLAIM/CDSCLAIM_msg_code_165.xml</vt:lpwstr>
      </vt:variant>
      <vt:variant>
        <vt:lpwstr/>
      </vt:variant>
      <vt:variant>
        <vt:i4>4784129</vt:i4>
      </vt:variant>
      <vt:variant>
        <vt:i4>267</vt:i4>
      </vt:variant>
      <vt:variant>
        <vt:i4>0</vt:i4>
      </vt:variant>
      <vt:variant>
        <vt:i4>5</vt:i4>
      </vt:variant>
      <vt:variant>
        <vt:lpwstr>XML/CDSCLAIM</vt:lpwstr>
      </vt:variant>
      <vt:variant>
        <vt:lpwstr/>
      </vt:variant>
      <vt:variant>
        <vt:i4>4259928</vt:i4>
      </vt:variant>
      <vt:variant>
        <vt:i4>264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261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258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255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252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249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246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243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240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237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234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1441848</vt:i4>
      </vt:variant>
      <vt:variant>
        <vt:i4>221</vt:i4>
      </vt:variant>
      <vt:variant>
        <vt:i4>0</vt:i4>
      </vt:variant>
      <vt:variant>
        <vt:i4>5</vt:i4>
      </vt:variant>
      <vt:variant>
        <vt:lpwstr/>
      </vt:variant>
      <vt:variant>
        <vt:lpwstr>_Toc256586475</vt:lpwstr>
      </vt:variant>
      <vt:variant>
        <vt:i4>1441848</vt:i4>
      </vt:variant>
      <vt:variant>
        <vt:i4>215</vt:i4>
      </vt:variant>
      <vt:variant>
        <vt:i4>0</vt:i4>
      </vt:variant>
      <vt:variant>
        <vt:i4>5</vt:i4>
      </vt:variant>
      <vt:variant>
        <vt:lpwstr/>
      </vt:variant>
      <vt:variant>
        <vt:lpwstr>_Toc256586474</vt:lpwstr>
      </vt:variant>
      <vt:variant>
        <vt:i4>1507380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_Toc261779089</vt:lpwstr>
      </vt:variant>
      <vt:variant>
        <vt:i4>1507380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_Toc261779088</vt:lpwstr>
      </vt:variant>
      <vt:variant>
        <vt:i4>1507380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_Toc261779087</vt:lpwstr>
      </vt:variant>
      <vt:variant>
        <vt:i4>1507380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_Toc261779086</vt:lpwstr>
      </vt:variant>
      <vt:variant>
        <vt:i4>1507380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_Toc261779085</vt:lpwstr>
      </vt:variant>
      <vt:variant>
        <vt:i4>1507380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_Toc261779084</vt:lpwstr>
      </vt:variant>
      <vt:variant>
        <vt:i4>1507380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_Toc261779083</vt:lpwstr>
      </vt:variant>
      <vt:variant>
        <vt:i4>1507380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_Toc261779082</vt:lpwstr>
      </vt:variant>
      <vt:variant>
        <vt:i4>1507380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_Toc261779081</vt:lpwstr>
      </vt:variant>
      <vt:variant>
        <vt:i4>1507380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_Toc261779080</vt:lpwstr>
      </vt:variant>
      <vt:variant>
        <vt:i4>1572916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_Toc261779079</vt:lpwstr>
      </vt:variant>
      <vt:variant>
        <vt:i4>1572916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_Toc261779078</vt:lpwstr>
      </vt:variant>
      <vt:variant>
        <vt:i4>1572916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_Toc261779077</vt:lpwstr>
      </vt:variant>
      <vt:variant>
        <vt:i4>1572916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_Toc261779076</vt:lpwstr>
      </vt:variant>
      <vt:variant>
        <vt:i4>1572916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_Toc261779075</vt:lpwstr>
      </vt:variant>
      <vt:variant>
        <vt:i4>1572916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_Toc261779074</vt:lpwstr>
      </vt:variant>
      <vt:variant>
        <vt:i4>1572916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_Toc261779073</vt:lpwstr>
      </vt:variant>
      <vt:variant>
        <vt:i4>1572916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_Toc261779072</vt:lpwstr>
      </vt:variant>
      <vt:variant>
        <vt:i4>1572916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_Toc261779071</vt:lpwstr>
      </vt:variant>
      <vt:variant>
        <vt:i4>1572916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_Toc261779070</vt:lpwstr>
      </vt:variant>
      <vt:variant>
        <vt:i4>1638452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_Toc261779069</vt:lpwstr>
      </vt:variant>
      <vt:variant>
        <vt:i4>1638452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_Toc261779068</vt:lpwstr>
      </vt:variant>
      <vt:variant>
        <vt:i4>1638452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_Toc261779067</vt:lpwstr>
      </vt:variant>
      <vt:variant>
        <vt:i4>1638452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_Toc261779066</vt:lpwstr>
      </vt:variant>
      <vt:variant>
        <vt:i4>1638452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_Toc261779065</vt:lpwstr>
      </vt:variant>
      <vt:variant>
        <vt:i4>1638452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_Toc261779064</vt:lpwstr>
      </vt:variant>
      <vt:variant>
        <vt:i4>1638452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_Toc261779063</vt:lpwstr>
      </vt:variant>
      <vt:variant>
        <vt:i4>1638452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_Toc261779062</vt:lpwstr>
      </vt:variant>
      <vt:variant>
        <vt:i4>1638452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_Toc261779061</vt:lpwstr>
      </vt:variant>
      <vt:variant>
        <vt:i4>1638452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_Toc261779060</vt:lpwstr>
      </vt:variant>
      <vt:variant>
        <vt:i4>1703988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_Toc261779059</vt:lpwstr>
      </vt:variant>
      <vt:variant>
        <vt:i4>1703988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_Toc261779058</vt:lpwstr>
      </vt:variant>
      <vt:variant>
        <vt:i4>1703988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_Toc261779057</vt:lpwstr>
      </vt:variant>
      <vt:variant>
        <vt:i4>1703988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_Toc261779056</vt:lpwstr>
      </vt:variant>
      <vt:variant>
        <vt:i4>1703988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_Toc261779055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Externí rozhraní ECF0867.D1.4</dc:title>
  <dc:creator>Sedmihradsky, Martin</dc:creator>
  <cp:lastModifiedBy>Bissy, Miroslav</cp:lastModifiedBy>
  <cp:revision>4</cp:revision>
  <cp:lastPrinted>2003-01-06T17:44:00Z</cp:lastPrinted>
  <dcterms:created xsi:type="dcterms:W3CDTF">2026-06-25T07:26:00Z</dcterms:created>
  <dcterms:modified xsi:type="dcterms:W3CDTF">2026-06-25T10:57:00Z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d95c6853-cd34-478e-ba86-25b8433ff1d7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TaxKeyword">
    <vt:lpwstr/>
  </property>
  <property fmtid="{D5CDD505-2E9C-101B-9397-08002B2CF9AE}" pid="6" name="CountryRMJurisdiction">
    <vt:lpwstr/>
  </property>
  <property fmtid="{D5CDD505-2E9C-101B-9397-08002B2CF9AE}" pid="7" name="SBUBUContentOwner">
    <vt:lpwstr/>
  </property>
</Properties>
</file>