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9FCA60E" w14:textId="77777777" w:rsidR="00530719" w:rsidRDefault="00530719" w:rsidP="009F4FAD">
      <w:pPr>
        <w:pStyle w:val="N-Normln"/>
      </w:pPr>
    </w:p>
    <w:p w14:paraId="6C7B657D" w14:textId="77777777" w:rsidR="00530719" w:rsidRDefault="00530719" w:rsidP="009F4FAD">
      <w:pPr>
        <w:pStyle w:val="N-Normln"/>
      </w:pPr>
    </w:p>
    <w:p w14:paraId="54F156BC" w14:textId="77777777" w:rsidR="00530719" w:rsidRDefault="00530719" w:rsidP="00516BEF">
      <w:pPr>
        <w:pStyle w:val="N-NadpisPODN"/>
      </w:pPr>
      <w:r>
        <w:t xml:space="preserve">D1.4 Externí rozhraní </w:t>
      </w:r>
      <w:r w:rsidR="00682E87">
        <w:t>CS OTE</w:t>
      </w:r>
    </w:p>
    <w:p w14:paraId="49993A8B" w14:textId="77777777" w:rsidR="00530719" w:rsidRDefault="00530719" w:rsidP="009F4FAD">
      <w:pPr>
        <w:pStyle w:val="N-NadpisPODN"/>
      </w:pPr>
    </w:p>
    <w:p w14:paraId="1667D4F1" w14:textId="77777777" w:rsidR="00530719" w:rsidRDefault="00530719" w:rsidP="009F4FAD">
      <w:pPr>
        <w:pStyle w:val="N-NadpisPODN"/>
      </w:pPr>
    </w:p>
    <w:p w14:paraId="2860F15A" w14:textId="77777777" w:rsidR="00530719" w:rsidRDefault="00530719" w:rsidP="009F4FAD">
      <w:pPr>
        <w:pStyle w:val="N-NadpisPODN"/>
      </w:pPr>
      <w:r>
        <w:t>Část D1.4.2 Formáty zpráv XML</w:t>
      </w:r>
    </w:p>
    <w:p w14:paraId="2A17CE55" w14:textId="77777777" w:rsidR="00682E87" w:rsidRDefault="00682E87" w:rsidP="009F4FAD">
      <w:pPr>
        <w:pStyle w:val="N-NadpisPODN"/>
        <w:rPr>
          <w:noProof w:val="0"/>
          <w:szCs w:val="24"/>
          <w:lang w:eastAsia="en-US"/>
        </w:rPr>
      </w:pPr>
      <w:r>
        <w:t xml:space="preserve">Specifikace pro CS OTE </w:t>
      </w:r>
    </w:p>
    <w:p w14:paraId="6E53550A" w14:textId="77777777" w:rsidR="00530719" w:rsidRDefault="00530719"/>
    <w:p w14:paraId="0DF24963" w14:textId="77777777" w:rsidR="00530719" w:rsidRDefault="00530719"/>
    <w:p w14:paraId="22F60C0C" w14:textId="77777777" w:rsidR="00530719" w:rsidRDefault="00530719"/>
    <w:p w14:paraId="5438DADC" w14:textId="77777777" w:rsidR="00530719" w:rsidRDefault="00530719"/>
    <w:p w14:paraId="24311419" w14:textId="77777777" w:rsidR="00530719" w:rsidRDefault="00530719"/>
    <w:p w14:paraId="09DCC553" w14:textId="77777777" w:rsidR="00530719" w:rsidRDefault="00530719"/>
    <w:p w14:paraId="758AA424" w14:textId="77777777" w:rsidR="00530719" w:rsidRDefault="00530719"/>
    <w:p w14:paraId="62C7F29C" w14:textId="77777777" w:rsidR="00530719" w:rsidRDefault="00530719"/>
    <w:p w14:paraId="2BB33C7D" w14:textId="77777777" w:rsidR="00530719" w:rsidRDefault="00530719"/>
    <w:p w14:paraId="16245DE1" w14:textId="77777777" w:rsidR="00530719" w:rsidRDefault="00530719"/>
    <w:p w14:paraId="0C324BBF" w14:textId="77777777" w:rsidR="00530719" w:rsidRDefault="00530719"/>
    <w:p w14:paraId="00908B0C" w14:textId="77777777" w:rsidR="00530719" w:rsidRDefault="00530719"/>
    <w:p w14:paraId="443308BA" w14:textId="77777777" w:rsidR="00530719" w:rsidRDefault="00530719"/>
    <w:p w14:paraId="74E29857" w14:textId="77777777" w:rsidR="00530719" w:rsidRDefault="00530719"/>
    <w:p w14:paraId="33FB45EE" w14:textId="77777777" w:rsidR="00530719" w:rsidRDefault="00530719"/>
    <w:p w14:paraId="49B68CE8" w14:textId="77777777" w:rsidR="00530719" w:rsidRDefault="00530719"/>
    <w:p w14:paraId="7B488B20" w14:textId="77777777" w:rsidR="00530719" w:rsidRDefault="00530719"/>
    <w:p w14:paraId="290E4B94" w14:textId="77777777" w:rsidR="00530719" w:rsidRDefault="00530719"/>
    <w:p w14:paraId="24763779" w14:textId="77777777" w:rsidR="00530719" w:rsidRDefault="00530719"/>
    <w:p w14:paraId="663AD41A" w14:textId="77777777" w:rsidR="00530719" w:rsidRDefault="00530719"/>
    <w:p w14:paraId="79E7DDA8" w14:textId="77777777" w:rsidR="00530719" w:rsidRDefault="00530719"/>
    <w:p w14:paraId="4F2F6BAB" w14:textId="77777777" w:rsidR="00530719" w:rsidRDefault="00530719"/>
    <w:p w14:paraId="69425FDA" w14:textId="77777777" w:rsidR="00530719" w:rsidRDefault="00530719">
      <w:r>
        <w:t>Projekt číslo:</w:t>
      </w:r>
      <w:r>
        <w:tab/>
        <w:t>420/ECF</w:t>
      </w:r>
      <w:r w:rsidR="0028270F">
        <w:t>1854</w:t>
      </w:r>
    </w:p>
    <w:p w14:paraId="32641B24" w14:textId="77777777" w:rsidR="00530719" w:rsidRDefault="00530719">
      <w:r>
        <w:t>Dokument č.:</w:t>
      </w:r>
      <w:r>
        <w:tab/>
        <w:t>D1.4.2</w:t>
      </w:r>
    </w:p>
    <w:p w14:paraId="1D7534EF" w14:textId="2ED830C5" w:rsidR="00127252" w:rsidRPr="00127252" w:rsidRDefault="00530719" w:rsidP="00D411C3">
      <w:pPr>
        <w:pStyle w:val="Obsah1"/>
      </w:pPr>
      <w:r>
        <w:t>Verze dok.:</w:t>
      </w:r>
      <w:r>
        <w:tab/>
      </w:r>
      <w:r w:rsidR="00127252">
        <w:t>2.0</w:t>
      </w:r>
      <w:r w:rsidR="00CC1E98">
        <w:t>1</w:t>
      </w:r>
      <w:r w:rsidR="00943CF6">
        <w:t>8</w:t>
      </w:r>
    </w:p>
    <w:p w14:paraId="4427FB0F" w14:textId="71BC2717" w:rsidR="003B6464" w:rsidRDefault="0018159D" w:rsidP="004864D8">
      <w:pPr>
        <w:rPr>
          <w:lang w:val="en-GB"/>
        </w:rPr>
      </w:pPr>
      <w:r>
        <w:t xml:space="preserve">Datum vydání: </w:t>
      </w:r>
      <w:r w:rsidR="00022DAC">
        <w:rPr>
          <w:lang w:val="en-GB"/>
        </w:rPr>
        <w:t xml:space="preserve"> </w:t>
      </w:r>
      <w:r w:rsidR="002B1FF5">
        <w:rPr>
          <w:lang w:val="en-GB"/>
        </w:rPr>
        <w:t>2</w:t>
      </w:r>
      <w:r w:rsidR="00943CF6">
        <w:rPr>
          <w:lang w:val="en-GB"/>
        </w:rPr>
        <w:t>6</w:t>
      </w:r>
      <w:r w:rsidR="00127252">
        <w:rPr>
          <w:lang w:val="en-GB"/>
        </w:rPr>
        <w:t>.</w:t>
      </w:r>
      <w:r w:rsidR="00192BC1">
        <w:rPr>
          <w:lang w:val="en-GB"/>
        </w:rPr>
        <w:t>0</w:t>
      </w:r>
      <w:r w:rsidR="00CC1E98">
        <w:rPr>
          <w:lang w:val="en-GB"/>
        </w:rPr>
        <w:t>7</w:t>
      </w:r>
      <w:r w:rsidR="00127252">
        <w:rPr>
          <w:lang w:val="en-GB"/>
        </w:rPr>
        <w:t>.202</w:t>
      </w:r>
      <w:r w:rsidR="00192BC1">
        <w:rPr>
          <w:lang w:val="en-GB"/>
        </w:rPr>
        <w:t>6</w:t>
      </w:r>
    </w:p>
    <w:p w14:paraId="1FB1C36C" w14:textId="77777777" w:rsidR="00127252" w:rsidRDefault="00127252" w:rsidP="004864D8"/>
    <w:p w14:paraId="4CD74F7B" w14:textId="77777777" w:rsidR="00CA4902" w:rsidRDefault="00CA4902" w:rsidP="004864D8"/>
    <w:p w14:paraId="7B110423" w14:textId="77777777" w:rsidR="00530719" w:rsidRDefault="00530719">
      <w:r>
        <w:tab/>
      </w:r>
    </w:p>
    <w:p w14:paraId="56D8A67A" w14:textId="77777777" w:rsidR="00530719" w:rsidRDefault="00530719">
      <w:r>
        <w:lastRenderedPageBreak/>
        <w:br w:type="page"/>
      </w:r>
    </w:p>
    <w:p w14:paraId="50778896" w14:textId="77777777" w:rsidR="00530719" w:rsidRDefault="00530719">
      <w:pPr>
        <w:pStyle w:val="Nadpis9"/>
      </w:pPr>
      <w:r>
        <w:lastRenderedPageBreak/>
        <w:t>OBSAH</w:t>
      </w:r>
    </w:p>
    <w:p w14:paraId="14BFBC69" w14:textId="77777777" w:rsidR="00530719" w:rsidRDefault="00530719"/>
    <w:p w14:paraId="1AABBA6D" w14:textId="77777777" w:rsidR="004346E7" w:rsidRDefault="00E96CF5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r>
        <w:fldChar w:fldCharType="begin"/>
      </w:r>
      <w:r w:rsidR="00530719">
        <w:instrText xml:space="preserve"> TOC \o "1-3" \h \z </w:instrText>
      </w:r>
      <w:r>
        <w:fldChar w:fldCharType="separate"/>
      </w:r>
      <w:hyperlink w:anchor="_Toc457467673" w:history="1">
        <w:r w:rsidR="004346E7" w:rsidRPr="008C3544">
          <w:rPr>
            <w:rStyle w:val="Hypertextovodkaz"/>
            <w:noProof/>
          </w:rPr>
          <w:t>1.</w:t>
        </w:r>
        <w:r w:rsidR="004346E7"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="004346E7" w:rsidRPr="008C3544">
          <w:rPr>
            <w:rStyle w:val="Hypertextovodkaz"/>
            <w:noProof/>
          </w:rPr>
          <w:t>Úvod</w:t>
        </w:r>
        <w:r w:rsidR="004346E7">
          <w:rPr>
            <w:noProof/>
            <w:webHidden/>
          </w:rPr>
          <w:tab/>
        </w:r>
        <w:r w:rsidR="004346E7">
          <w:rPr>
            <w:noProof/>
            <w:webHidden/>
          </w:rPr>
          <w:fldChar w:fldCharType="begin"/>
        </w:r>
        <w:r w:rsidR="004346E7">
          <w:rPr>
            <w:noProof/>
            <w:webHidden/>
          </w:rPr>
          <w:instrText xml:space="preserve"> PAGEREF _Toc457467673 \h </w:instrText>
        </w:r>
        <w:r w:rsidR="004346E7">
          <w:rPr>
            <w:noProof/>
            <w:webHidden/>
          </w:rPr>
        </w:r>
        <w:r w:rsidR="004346E7">
          <w:rPr>
            <w:noProof/>
            <w:webHidden/>
          </w:rPr>
          <w:fldChar w:fldCharType="separate"/>
        </w:r>
        <w:r w:rsidR="004346E7">
          <w:rPr>
            <w:noProof/>
            <w:webHidden/>
          </w:rPr>
          <w:t>34</w:t>
        </w:r>
        <w:r w:rsidR="004346E7">
          <w:rPr>
            <w:noProof/>
            <w:webHidden/>
          </w:rPr>
          <w:fldChar w:fldCharType="end"/>
        </w:r>
      </w:hyperlink>
    </w:p>
    <w:p w14:paraId="491B9681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4" w:history="1">
        <w:r w:rsidRPr="008C3544">
          <w:rPr>
            <w:rStyle w:val="Hypertextovodkaz"/>
            <w:noProof/>
          </w:rPr>
          <w:t>1.1.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Datové toky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35</w:t>
        </w:r>
        <w:r>
          <w:rPr>
            <w:noProof/>
            <w:webHidden/>
          </w:rPr>
          <w:fldChar w:fldCharType="end"/>
        </w:r>
      </w:hyperlink>
    </w:p>
    <w:p w14:paraId="4269A177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5" w:history="1">
        <w:r w:rsidRPr="008C3544">
          <w:rPr>
            <w:rStyle w:val="Hypertextovodkaz"/>
            <w:noProof/>
          </w:rPr>
          <w:t>1.1.1.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Celkový kontext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35</w:t>
        </w:r>
        <w:r>
          <w:rPr>
            <w:noProof/>
            <w:webHidden/>
          </w:rPr>
          <w:fldChar w:fldCharType="end"/>
        </w:r>
      </w:hyperlink>
    </w:p>
    <w:p w14:paraId="69641A76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6" w:history="1">
        <w:r w:rsidRPr="008C3544">
          <w:rPr>
            <w:rStyle w:val="Hypertextovodkaz"/>
            <w:noProof/>
          </w:rPr>
          <w:t>1.1.2.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Komunikační kanály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36</w:t>
        </w:r>
        <w:r>
          <w:rPr>
            <w:noProof/>
            <w:webHidden/>
          </w:rPr>
          <w:fldChar w:fldCharType="end"/>
        </w:r>
      </w:hyperlink>
    </w:p>
    <w:p w14:paraId="4057FE9A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7" w:history="1">
        <w:r w:rsidRPr="008C3544">
          <w:rPr>
            <w:rStyle w:val="Hypertextovodkaz"/>
            <w:noProof/>
          </w:rPr>
          <w:t>1.1.3.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Formáty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</w:t>
        </w:r>
        <w:r>
          <w:rPr>
            <w:noProof/>
            <w:webHidden/>
          </w:rPr>
          <w:fldChar w:fldCharType="end"/>
        </w:r>
      </w:hyperlink>
    </w:p>
    <w:p w14:paraId="0ACF3CB4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8" w:history="1">
        <w:r w:rsidRPr="008C3544">
          <w:rPr>
            <w:rStyle w:val="Hypertextovodkaz"/>
            <w:noProof/>
          </w:rPr>
          <w:t>1.1.4.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Zabezpečení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</w:t>
        </w:r>
        <w:r>
          <w:rPr>
            <w:noProof/>
            <w:webHidden/>
          </w:rPr>
          <w:fldChar w:fldCharType="end"/>
        </w:r>
      </w:hyperlink>
    </w:p>
    <w:p w14:paraId="4B58884D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9" w:history="1">
        <w:r w:rsidRPr="008C3544">
          <w:rPr>
            <w:rStyle w:val="Hypertextovodkaz"/>
            <w:noProof/>
          </w:rPr>
          <w:t>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Principy komunikace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38</w:t>
        </w:r>
        <w:r>
          <w:rPr>
            <w:noProof/>
            <w:webHidden/>
          </w:rPr>
          <w:fldChar w:fldCharType="end"/>
        </w:r>
      </w:hyperlink>
    </w:p>
    <w:p w14:paraId="1E71D3AE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0" w:history="1">
        <w:r w:rsidRPr="008C3544">
          <w:rPr>
            <w:rStyle w:val="Hypertextovodkaz"/>
            <w:noProof/>
          </w:rPr>
          <w:t>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Obecné principy pro použití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40</w:t>
        </w:r>
        <w:r>
          <w:rPr>
            <w:noProof/>
            <w:webHidden/>
          </w:rPr>
          <w:fldChar w:fldCharType="end"/>
        </w:r>
      </w:hyperlink>
    </w:p>
    <w:p w14:paraId="0FD28EA9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1" w:history="1">
        <w:r w:rsidRPr="008C3544">
          <w:rPr>
            <w:rStyle w:val="Hypertextovodkaz"/>
            <w:noProof/>
          </w:rPr>
          <w:t>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Přehled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42</w:t>
        </w:r>
        <w:r>
          <w:rPr>
            <w:noProof/>
            <w:webHidden/>
          </w:rPr>
          <w:fldChar w:fldCharType="end"/>
        </w:r>
      </w:hyperlink>
    </w:p>
    <w:p w14:paraId="1BB791B5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2" w:history="1">
        <w:r w:rsidRPr="008C3544">
          <w:rPr>
            <w:rStyle w:val="Hypertextovodkaz"/>
            <w:noProof/>
          </w:rPr>
          <w:t>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Popis formátu dle specikace OTE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78</w:t>
        </w:r>
        <w:r>
          <w:rPr>
            <w:noProof/>
            <w:webHidden/>
          </w:rPr>
          <w:fldChar w:fldCharType="end"/>
        </w:r>
      </w:hyperlink>
    </w:p>
    <w:p w14:paraId="6C5D9BF3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3" w:history="1">
        <w:r w:rsidRPr="008C3544">
          <w:rPr>
            <w:rStyle w:val="Hypertextovodkaz"/>
            <w:noProof/>
          </w:rPr>
          <w:t>5.1.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CDSCLAIM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79</w:t>
        </w:r>
        <w:r>
          <w:rPr>
            <w:noProof/>
            <w:webHidden/>
          </w:rPr>
          <w:fldChar w:fldCharType="end"/>
        </w:r>
      </w:hyperlink>
    </w:p>
    <w:p w14:paraId="5E34B941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4" w:history="1">
        <w:r w:rsidRPr="008C3544">
          <w:rPr>
            <w:rStyle w:val="Hypertextovodkaz"/>
            <w:noProof/>
          </w:rPr>
          <w:t>5.2.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93</w:t>
        </w:r>
        <w:r>
          <w:rPr>
            <w:noProof/>
            <w:webHidden/>
          </w:rPr>
          <w:fldChar w:fldCharType="end"/>
        </w:r>
      </w:hyperlink>
    </w:p>
    <w:p w14:paraId="27B3D5BF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5" w:history="1">
        <w:r w:rsidRPr="008C3544">
          <w:rPr>
            <w:rStyle w:val="Hypertextovodkaz"/>
            <w:noProof/>
          </w:rPr>
          <w:t>5.3.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CDSIDIS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109</w:t>
        </w:r>
        <w:r>
          <w:rPr>
            <w:noProof/>
            <w:webHidden/>
          </w:rPr>
          <w:fldChar w:fldCharType="end"/>
        </w:r>
      </w:hyperlink>
    </w:p>
    <w:p w14:paraId="391BBFC7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6" w:history="1">
        <w:r w:rsidRPr="008C3544">
          <w:rPr>
            <w:rStyle w:val="Hypertextovodkaz"/>
            <w:noProof/>
          </w:rPr>
          <w:t>5.4.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CDSINVOICE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156</w:t>
        </w:r>
        <w:r>
          <w:rPr>
            <w:noProof/>
            <w:webHidden/>
          </w:rPr>
          <w:fldChar w:fldCharType="end"/>
        </w:r>
      </w:hyperlink>
    </w:p>
    <w:p w14:paraId="78990264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7" w:history="1">
        <w:r w:rsidRPr="008C3544">
          <w:rPr>
            <w:rStyle w:val="Hypertextovodkaz"/>
            <w:noProof/>
          </w:rPr>
          <w:t>5.5.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CDSLDSREPORT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237</w:t>
        </w:r>
        <w:r>
          <w:rPr>
            <w:noProof/>
            <w:webHidden/>
          </w:rPr>
          <w:fldChar w:fldCharType="end"/>
        </w:r>
      </w:hyperlink>
    </w:p>
    <w:p w14:paraId="20FDB303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8" w:history="1">
        <w:r w:rsidRPr="008C3544">
          <w:rPr>
            <w:rStyle w:val="Hypertextovodkaz"/>
            <w:noProof/>
          </w:rPr>
          <w:t>5.6.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250</w:t>
        </w:r>
        <w:r>
          <w:rPr>
            <w:noProof/>
            <w:webHidden/>
          </w:rPr>
          <w:fldChar w:fldCharType="end"/>
        </w:r>
      </w:hyperlink>
    </w:p>
    <w:p w14:paraId="3FC93728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9" w:history="1">
        <w:r w:rsidRPr="008C3544">
          <w:rPr>
            <w:rStyle w:val="Hypertextovodkaz"/>
            <w:noProof/>
          </w:rPr>
          <w:t>5.7.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CDSSYSTSERVREPORT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267</w:t>
        </w:r>
        <w:r>
          <w:rPr>
            <w:noProof/>
            <w:webHidden/>
          </w:rPr>
          <w:fldChar w:fldCharType="end"/>
        </w:r>
      </w:hyperlink>
    </w:p>
    <w:p w14:paraId="2555D4CC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0" w:history="1">
        <w:r w:rsidRPr="008C3544">
          <w:rPr>
            <w:rStyle w:val="Hypertextovodkaz"/>
            <w:noProof/>
          </w:rPr>
          <w:t>5.8.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COMMONREQ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274</w:t>
        </w:r>
        <w:r>
          <w:rPr>
            <w:noProof/>
            <w:webHidden/>
          </w:rPr>
          <w:fldChar w:fldCharType="end"/>
        </w:r>
      </w:hyperlink>
    </w:p>
    <w:p w14:paraId="68D152B9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1" w:history="1">
        <w:r w:rsidRPr="008C3544">
          <w:rPr>
            <w:rStyle w:val="Hypertextovodkaz"/>
            <w:noProof/>
          </w:rPr>
          <w:t>5.9.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COMMONMARKETREQ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280</w:t>
        </w:r>
        <w:r>
          <w:rPr>
            <w:noProof/>
            <w:webHidden/>
          </w:rPr>
          <w:fldChar w:fldCharType="end"/>
        </w:r>
      </w:hyperlink>
    </w:p>
    <w:p w14:paraId="415F8163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2" w:history="1">
        <w:r w:rsidRPr="008C3544">
          <w:rPr>
            <w:rStyle w:val="Hypertextovodkaz"/>
            <w:noProof/>
          </w:rPr>
          <w:t>5.10.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284</w:t>
        </w:r>
        <w:r>
          <w:rPr>
            <w:noProof/>
            <w:webHidden/>
          </w:rPr>
          <w:fldChar w:fldCharType="end"/>
        </w:r>
      </w:hyperlink>
    </w:p>
    <w:p w14:paraId="07F3885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3" w:history="1">
        <w:r w:rsidRPr="008C3544">
          <w:rPr>
            <w:rStyle w:val="Hypertextovodkaz"/>
            <w:noProof/>
          </w:rPr>
          <w:t>5.11.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ISOTEMASTERDATA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324</w:t>
        </w:r>
        <w:r>
          <w:rPr>
            <w:noProof/>
            <w:webHidden/>
          </w:rPr>
          <w:fldChar w:fldCharType="end"/>
        </w:r>
      </w:hyperlink>
    </w:p>
    <w:p w14:paraId="24C1144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4" w:history="1">
        <w:r w:rsidRPr="008C3544">
          <w:rPr>
            <w:rStyle w:val="Hypertextovodkaz"/>
            <w:noProof/>
          </w:rPr>
          <w:t>5.12.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335</w:t>
        </w:r>
        <w:r>
          <w:rPr>
            <w:noProof/>
            <w:webHidden/>
          </w:rPr>
          <w:fldChar w:fldCharType="end"/>
        </w:r>
      </w:hyperlink>
    </w:p>
    <w:p w14:paraId="1E335F2E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5" w:history="1">
        <w:r w:rsidRPr="008C3544">
          <w:rPr>
            <w:rStyle w:val="Hypertextovodkaz"/>
            <w:noProof/>
          </w:rPr>
          <w:t>5.13.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MASTERDATA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344</w:t>
        </w:r>
        <w:r>
          <w:rPr>
            <w:noProof/>
            <w:webHidden/>
          </w:rPr>
          <w:fldChar w:fldCharType="end"/>
        </w:r>
      </w:hyperlink>
    </w:p>
    <w:p w14:paraId="33D71F7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6" w:history="1">
        <w:r w:rsidRPr="008C3544">
          <w:rPr>
            <w:rStyle w:val="Hypertextovodkaz"/>
            <w:noProof/>
          </w:rPr>
          <w:t>5.14.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RESPONSE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378</w:t>
        </w:r>
        <w:r>
          <w:rPr>
            <w:noProof/>
            <w:webHidden/>
          </w:rPr>
          <w:fldChar w:fldCharType="end"/>
        </w:r>
      </w:hyperlink>
    </w:p>
    <w:p w14:paraId="5EDEAABC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7" w:history="1">
        <w:r w:rsidRPr="008C3544">
          <w:rPr>
            <w:rStyle w:val="Hypertextovodkaz"/>
            <w:noProof/>
          </w:rPr>
          <w:t>5.15.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TDD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393</w:t>
        </w:r>
        <w:r>
          <w:rPr>
            <w:noProof/>
            <w:webHidden/>
          </w:rPr>
          <w:fldChar w:fldCharType="end"/>
        </w:r>
      </w:hyperlink>
    </w:p>
    <w:p w14:paraId="1F48E95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8" w:history="1">
        <w:r w:rsidRPr="008C3544">
          <w:rPr>
            <w:rStyle w:val="Hypertextovodkaz"/>
            <w:noProof/>
          </w:rPr>
          <w:t>5.16.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TEMPERATURE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399</w:t>
        </w:r>
        <w:r>
          <w:rPr>
            <w:noProof/>
            <w:webHidden/>
          </w:rPr>
          <w:fldChar w:fldCharType="end"/>
        </w:r>
      </w:hyperlink>
    </w:p>
    <w:p w14:paraId="4B2C1F18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9" w:history="1">
        <w:r w:rsidRPr="008C3544">
          <w:rPr>
            <w:rStyle w:val="Hypertextovodkaz"/>
            <w:noProof/>
          </w:rPr>
          <w:t>5.17.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407</w:t>
        </w:r>
        <w:r>
          <w:rPr>
            <w:noProof/>
            <w:webHidden/>
          </w:rPr>
          <w:fldChar w:fldCharType="end"/>
        </w:r>
      </w:hyperlink>
    </w:p>
    <w:p w14:paraId="76B1C4EA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0" w:history="1">
        <w:r w:rsidRPr="008C3544">
          <w:rPr>
            <w:rStyle w:val="Hypertextovodkaz"/>
            <w:noProof/>
          </w:rPr>
          <w:t>5.18.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SFVOTBILLINGEMO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431</w:t>
        </w:r>
        <w:r>
          <w:rPr>
            <w:noProof/>
            <w:webHidden/>
          </w:rPr>
          <w:fldChar w:fldCharType="end"/>
        </w:r>
      </w:hyperlink>
    </w:p>
    <w:p w14:paraId="1CDC461D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1" w:history="1">
        <w:r w:rsidRPr="008C3544">
          <w:rPr>
            <w:rStyle w:val="Hypertextovodkaz"/>
            <w:noProof/>
          </w:rPr>
          <w:t>5.19.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SFVOTBILLINGSUM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442</w:t>
        </w:r>
        <w:r>
          <w:rPr>
            <w:noProof/>
            <w:webHidden/>
          </w:rPr>
          <w:fldChar w:fldCharType="end"/>
        </w:r>
      </w:hyperlink>
    </w:p>
    <w:p w14:paraId="497A78D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2" w:history="1">
        <w:r w:rsidRPr="008C3544">
          <w:rPr>
            <w:rStyle w:val="Hypertextovodkaz"/>
            <w:noProof/>
          </w:rPr>
          <w:t>5.20.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SFVOTCLAIM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461</w:t>
        </w:r>
        <w:r>
          <w:rPr>
            <w:noProof/>
            <w:webHidden/>
          </w:rPr>
          <w:fldChar w:fldCharType="end"/>
        </w:r>
      </w:hyperlink>
    </w:p>
    <w:p w14:paraId="7A7998D4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3" w:history="1">
        <w:r w:rsidRPr="008C3544">
          <w:rPr>
            <w:rStyle w:val="Hypertextovodkaz"/>
            <w:noProof/>
          </w:rPr>
          <w:t>5.21.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SFVOTCLAIMSUM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481</w:t>
        </w:r>
        <w:r>
          <w:rPr>
            <w:noProof/>
            <w:webHidden/>
          </w:rPr>
          <w:fldChar w:fldCharType="end"/>
        </w:r>
      </w:hyperlink>
    </w:p>
    <w:p w14:paraId="25E8F1FB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4" w:history="1">
        <w:r w:rsidRPr="008C3544">
          <w:rPr>
            <w:rStyle w:val="Hypertextovodkaz"/>
            <w:noProof/>
          </w:rPr>
          <w:t>5.22.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SFVOTTDD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499</w:t>
        </w:r>
        <w:r>
          <w:rPr>
            <w:noProof/>
            <w:webHidden/>
          </w:rPr>
          <w:fldChar w:fldCharType="end"/>
        </w:r>
      </w:hyperlink>
    </w:p>
    <w:p w14:paraId="7497F27D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5" w:history="1">
        <w:r w:rsidRPr="008C3544">
          <w:rPr>
            <w:rStyle w:val="Hypertextovodkaz"/>
            <w:noProof/>
          </w:rPr>
          <w:t>5.23.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SFVOTDTEXPIMP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513</w:t>
        </w:r>
        <w:r>
          <w:rPr>
            <w:noProof/>
            <w:webHidden/>
          </w:rPr>
          <w:fldChar w:fldCharType="end"/>
        </w:r>
      </w:hyperlink>
    </w:p>
    <w:p w14:paraId="043E8A1E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6" w:history="1">
        <w:r w:rsidRPr="008C3544">
          <w:rPr>
            <w:rStyle w:val="Hypertextovodkaz"/>
            <w:noProof/>
          </w:rPr>
          <w:t>5.24.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SFVOTCONFDATA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524</w:t>
        </w:r>
        <w:r>
          <w:rPr>
            <w:noProof/>
            <w:webHidden/>
          </w:rPr>
          <w:fldChar w:fldCharType="end"/>
        </w:r>
      </w:hyperlink>
    </w:p>
    <w:p w14:paraId="6E45592B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7" w:history="1">
        <w:r w:rsidRPr="008C3544">
          <w:rPr>
            <w:rStyle w:val="Hypertextovodkaz"/>
            <w:noProof/>
          </w:rPr>
          <w:t>5.25.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bCs/>
            <w:noProof/>
          </w:rPr>
          <w:t>SFVOTEXCHRATE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545</w:t>
        </w:r>
        <w:r>
          <w:rPr>
            <w:noProof/>
            <w:webHidden/>
          </w:rPr>
          <w:fldChar w:fldCharType="end"/>
        </w:r>
      </w:hyperlink>
    </w:p>
    <w:p w14:paraId="757AB044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8" w:history="1">
        <w:r w:rsidRPr="008C3544">
          <w:rPr>
            <w:rStyle w:val="Hypertextovodkaz"/>
            <w:noProof/>
          </w:rPr>
          <w:t>5.26.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SFVOTLIMITCHANGE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550</w:t>
        </w:r>
        <w:r>
          <w:rPr>
            <w:noProof/>
            <w:webHidden/>
          </w:rPr>
          <w:fldChar w:fldCharType="end"/>
        </w:r>
      </w:hyperlink>
    </w:p>
    <w:p w14:paraId="7EC9256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9" w:history="1">
        <w:r w:rsidRPr="008C3544">
          <w:rPr>
            <w:rStyle w:val="Hypertextovodkaz"/>
            <w:noProof/>
          </w:rPr>
          <w:t>5.27.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bCs/>
            <w:noProof/>
          </w:rPr>
          <w:t>SFVOTLIMITS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557</w:t>
        </w:r>
        <w:r>
          <w:rPr>
            <w:noProof/>
            <w:webHidden/>
          </w:rPr>
          <w:fldChar w:fldCharType="end"/>
        </w:r>
      </w:hyperlink>
    </w:p>
    <w:p w14:paraId="05ACAE4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0" w:history="1">
        <w:r w:rsidRPr="008C3544">
          <w:rPr>
            <w:rStyle w:val="Hypertextovodkaz"/>
            <w:noProof/>
          </w:rPr>
          <w:t>5.28.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SFVOTTDDNETT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611</w:t>
        </w:r>
        <w:r>
          <w:rPr>
            <w:noProof/>
            <w:webHidden/>
          </w:rPr>
          <w:fldChar w:fldCharType="end"/>
        </w:r>
      </w:hyperlink>
    </w:p>
    <w:p w14:paraId="4CA65C6A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1" w:history="1">
        <w:r w:rsidRPr="008C3544">
          <w:rPr>
            <w:rStyle w:val="Hypertextovodkaz"/>
            <w:noProof/>
          </w:rPr>
          <w:t>5.29.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SFVOTPSK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625</w:t>
        </w:r>
        <w:r>
          <w:rPr>
            <w:noProof/>
            <w:webHidden/>
          </w:rPr>
          <w:fldChar w:fldCharType="end"/>
        </w:r>
      </w:hyperlink>
    </w:p>
    <w:p w14:paraId="2534361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2" w:history="1">
        <w:r w:rsidRPr="008C3544">
          <w:rPr>
            <w:rStyle w:val="Hypertextovodkaz"/>
            <w:noProof/>
          </w:rPr>
          <w:t>5.30.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639</w:t>
        </w:r>
        <w:r>
          <w:rPr>
            <w:noProof/>
            <w:webHidden/>
          </w:rPr>
          <w:fldChar w:fldCharType="end"/>
        </w:r>
      </w:hyperlink>
    </w:p>
    <w:p w14:paraId="5F0AB85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3" w:history="1">
        <w:r w:rsidRPr="008C3544">
          <w:rPr>
            <w:rStyle w:val="Hypertextovodkaz"/>
            <w:noProof/>
          </w:rPr>
          <w:t>5.31.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SFVOTSETTINGS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644</w:t>
        </w:r>
        <w:r>
          <w:rPr>
            <w:noProof/>
            <w:webHidden/>
          </w:rPr>
          <w:fldChar w:fldCharType="end"/>
        </w:r>
      </w:hyperlink>
    </w:p>
    <w:p w14:paraId="394EA1BF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4" w:history="1">
        <w:r w:rsidRPr="008C3544">
          <w:rPr>
            <w:rStyle w:val="Hypertextovodkaz"/>
            <w:noProof/>
          </w:rPr>
          <w:t>5.32.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Globální XSD šablony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672</w:t>
        </w:r>
        <w:r>
          <w:rPr>
            <w:noProof/>
            <w:webHidden/>
          </w:rPr>
          <w:fldChar w:fldCharType="end"/>
        </w:r>
      </w:hyperlink>
    </w:p>
    <w:p w14:paraId="189FE273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5" w:history="1">
        <w:r w:rsidRPr="008C3544">
          <w:rPr>
            <w:rStyle w:val="Hypertextovodkaz"/>
            <w:noProof/>
          </w:rPr>
          <w:t>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Formáty dle specikace ETSO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699</w:t>
        </w:r>
        <w:r>
          <w:rPr>
            <w:noProof/>
            <w:webHidden/>
          </w:rPr>
          <w:fldChar w:fldCharType="end"/>
        </w:r>
      </w:hyperlink>
    </w:p>
    <w:p w14:paraId="48BF02E2" w14:textId="77777777" w:rsidR="00530719" w:rsidRDefault="00E96CF5">
      <w:r>
        <w:fldChar w:fldCharType="end"/>
      </w:r>
    </w:p>
    <w:p w14:paraId="62DE7F47" w14:textId="77777777" w:rsidR="00530719" w:rsidRDefault="00BB3878">
      <w:r>
        <w:br w:type="page"/>
      </w:r>
    </w:p>
    <w:p w14:paraId="0CC5A535" w14:textId="77777777" w:rsidR="00530719" w:rsidRDefault="00530719">
      <w:pPr>
        <w:pStyle w:val="Nadpis5"/>
      </w:pPr>
      <w:r>
        <w:lastRenderedPageBreak/>
        <w:t>Seznam obrázků</w:t>
      </w:r>
    </w:p>
    <w:p w14:paraId="155F90A3" w14:textId="77777777" w:rsidR="00530719" w:rsidRDefault="00530719">
      <w:pPr>
        <w:pStyle w:val="Seznamobrzk"/>
        <w:tabs>
          <w:tab w:val="right" w:leader="dot" w:pos="9062"/>
        </w:tabs>
      </w:pPr>
    </w:p>
    <w:p w14:paraId="0E3C8167" w14:textId="77777777" w:rsidR="00ED46ED" w:rsidRPr="00102BC8" w:rsidRDefault="00E96CF5">
      <w:pPr>
        <w:pStyle w:val="Seznamobrzk"/>
        <w:tabs>
          <w:tab w:val="right" w:leader="dot" w:pos="9736"/>
        </w:tabs>
        <w:rPr>
          <w:rFonts w:ascii="Calibri" w:hAnsi="Calibri"/>
          <w:noProof/>
          <w:szCs w:val="22"/>
          <w:lang w:eastAsia="cs-CZ"/>
        </w:rPr>
      </w:pPr>
      <w:r>
        <w:fldChar w:fldCharType="begin"/>
      </w:r>
      <w:r w:rsidR="00530719">
        <w:instrText xml:space="preserve"> TOC \h \z \c "Obr." </w:instrText>
      </w:r>
      <w:r>
        <w:fldChar w:fldCharType="separate"/>
      </w:r>
      <w:hyperlink w:anchor="_Toc353278396" w:history="1">
        <w:r w:rsidR="00ED46ED" w:rsidRPr="00610EE3">
          <w:rPr>
            <w:rStyle w:val="Hypertextovodkaz"/>
            <w:noProof/>
          </w:rPr>
          <w:t>Obr. 1 – Celkový kontext výměny dat CDS-WAS</w:t>
        </w:r>
        <w:r w:rsidR="00ED46ED">
          <w:rPr>
            <w:noProof/>
            <w:webHidden/>
          </w:rPr>
          <w:tab/>
        </w:r>
        <w:r w:rsidR="00ED46ED">
          <w:rPr>
            <w:noProof/>
            <w:webHidden/>
          </w:rPr>
          <w:fldChar w:fldCharType="begin"/>
        </w:r>
        <w:r w:rsidR="00ED46ED">
          <w:rPr>
            <w:noProof/>
            <w:webHidden/>
          </w:rPr>
          <w:instrText xml:space="preserve"> PAGEREF _Toc353278396 \h </w:instrText>
        </w:r>
        <w:r w:rsidR="00ED46ED">
          <w:rPr>
            <w:noProof/>
            <w:webHidden/>
          </w:rPr>
        </w:r>
        <w:r w:rsidR="00ED46ED">
          <w:rPr>
            <w:noProof/>
            <w:webHidden/>
          </w:rPr>
          <w:fldChar w:fldCharType="separate"/>
        </w:r>
        <w:r w:rsidR="00ED46ED">
          <w:rPr>
            <w:noProof/>
            <w:webHidden/>
          </w:rPr>
          <w:t>29</w:t>
        </w:r>
        <w:r w:rsidR="00ED46ED">
          <w:rPr>
            <w:noProof/>
            <w:webHidden/>
          </w:rPr>
          <w:fldChar w:fldCharType="end"/>
        </w:r>
      </w:hyperlink>
    </w:p>
    <w:p w14:paraId="423D0B22" w14:textId="77777777" w:rsidR="00ED46ED" w:rsidRPr="00102BC8" w:rsidRDefault="00ED46ED">
      <w:pPr>
        <w:pStyle w:val="Seznamobrzk"/>
        <w:tabs>
          <w:tab w:val="right" w:leader="dot" w:pos="9736"/>
        </w:tabs>
        <w:rPr>
          <w:rFonts w:ascii="Calibri" w:hAnsi="Calibri"/>
          <w:noProof/>
          <w:szCs w:val="22"/>
          <w:lang w:eastAsia="cs-CZ"/>
        </w:rPr>
      </w:pPr>
      <w:hyperlink w:anchor="_Toc353278397" w:history="1">
        <w:r w:rsidRPr="00610EE3">
          <w:rPr>
            <w:rStyle w:val="Hypertextovodkaz"/>
            <w:noProof/>
          </w:rPr>
          <w:t>Obr. 2 – Základní princip výměny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_Toc353278397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32</w:t>
        </w:r>
        <w:r>
          <w:rPr>
            <w:noProof/>
            <w:webHidden/>
          </w:rPr>
          <w:fldChar w:fldCharType="end"/>
        </w:r>
      </w:hyperlink>
    </w:p>
    <w:p w14:paraId="3AE0F277" w14:textId="77777777" w:rsidR="00530719" w:rsidRDefault="00E96CF5">
      <w:r>
        <w:fldChar w:fldCharType="end"/>
      </w:r>
      <w:r w:rsidR="00530719">
        <w:br w:type="page"/>
      </w:r>
    </w:p>
    <w:p w14:paraId="62C29446" w14:textId="77777777" w:rsidR="00530719" w:rsidRDefault="00530719">
      <w:pPr>
        <w:pStyle w:val="Nadpis5"/>
      </w:pPr>
      <w:r>
        <w:lastRenderedPageBreak/>
        <w:t>Použité zkratky</w:t>
      </w:r>
    </w:p>
    <w:p w14:paraId="5DBF217C" w14:textId="77777777" w:rsidR="00530719" w:rsidRDefault="00530719"/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418"/>
        <w:gridCol w:w="7654"/>
      </w:tblGrid>
      <w:tr w:rsidR="00530719" w14:paraId="3FD3ACC7" w14:textId="77777777" w:rsidTr="00BB3878">
        <w:trPr>
          <w:trHeight w:val="255"/>
          <w:tblHeader/>
        </w:trPr>
        <w:tc>
          <w:tcPr>
            <w:tcW w:w="1418" w:type="dxa"/>
          </w:tcPr>
          <w:p w14:paraId="08748D02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Zkratka</w:t>
            </w:r>
          </w:p>
        </w:tc>
        <w:tc>
          <w:tcPr>
            <w:tcW w:w="7654" w:type="dxa"/>
          </w:tcPr>
          <w:p w14:paraId="7A523BF9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Význam</w:t>
            </w:r>
          </w:p>
        </w:tc>
      </w:tr>
      <w:tr w:rsidR="00530719" w14:paraId="52002BBB" w14:textId="77777777" w:rsidTr="00BB3878">
        <w:trPr>
          <w:trHeight w:val="255"/>
        </w:trPr>
        <w:tc>
          <w:tcPr>
            <w:tcW w:w="1418" w:type="dxa"/>
          </w:tcPr>
          <w:p w14:paraId="0CE915E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CCS</w:t>
            </w:r>
          </w:p>
        </w:tc>
        <w:tc>
          <w:tcPr>
            <w:tcW w:w="7654" w:type="dxa"/>
          </w:tcPr>
          <w:p w14:paraId="64F97B6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Systém řízení péče o zákazníky (Customer Care System)</w:t>
            </w:r>
          </w:p>
        </w:tc>
      </w:tr>
      <w:tr w:rsidR="00530719" w14:paraId="7A51E030" w14:textId="77777777" w:rsidTr="00BB3878">
        <w:trPr>
          <w:trHeight w:val="255"/>
        </w:trPr>
        <w:tc>
          <w:tcPr>
            <w:tcW w:w="1418" w:type="dxa"/>
          </w:tcPr>
          <w:p w14:paraId="6B9A94C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CDS</w:t>
            </w:r>
          </w:p>
        </w:tc>
        <w:tc>
          <w:tcPr>
            <w:tcW w:w="7654" w:type="dxa"/>
          </w:tcPr>
          <w:p w14:paraId="244B5D95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Centrum datových služeb</w:t>
            </w:r>
          </w:p>
        </w:tc>
      </w:tr>
      <w:tr w:rsidR="00530719" w14:paraId="0687508C" w14:textId="77777777" w:rsidTr="00BB3878">
        <w:trPr>
          <w:trHeight w:val="255"/>
        </w:trPr>
        <w:tc>
          <w:tcPr>
            <w:tcW w:w="1418" w:type="dxa"/>
          </w:tcPr>
          <w:p w14:paraId="3212811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ČHMÚ</w:t>
            </w:r>
          </w:p>
        </w:tc>
        <w:tc>
          <w:tcPr>
            <w:tcW w:w="7654" w:type="dxa"/>
          </w:tcPr>
          <w:p w14:paraId="0AEECEFC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Český hydrometeorologický ústav</w:t>
            </w:r>
          </w:p>
        </w:tc>
      </w:tr>
      <w:tr w:rsidR="00530719" w14:paraId="09F32640" w14:textId="77777777" w:rsidTr="00BB3878">
        <w:trPr>
          <w:trHeight w:val="255"/>
        </w:trPr>
        <w:tc>
          <w:tcPr>
            <w:tcW w:w="1418" w:type="dxa"/>
          </w:tcPr>
          <w:p w14:paraId="1029CAC7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DFD</w:t>
            </w:r>
          </w:p>
        </w:tc>
        <w:tc>
          <w:tcPr>
            <w:tcW w:w="7654" w:type="dxa"/>
          </w:tcPr>
          <w:p w14:paraId="2E54E573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diagram datových toků (Data Flow Diagram)</w:t>
            </w:r>
          </w:p>
        </w:tc>
      </w:tr>
      <w:tr w:rsidR="00541B0F" w14:paraId="228BB518" w14:textId="77777777" w:rsidTr="00BB3878">
        <w:trPr>
          <w:trHeight w:val="255"/>
        </w:trPr>
        <w:tc>
          <w:tcPr>
            <w:tcW w:w="1418" w:type="dxa"/>
          </w:tcPr>
          <w:p w14:paraId="500F24F0" w14:textId="77777777" w:rsidR="00541B0F" w:rsidRDefault="00541B0F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DS</w:t>
            </w:r>
          </w:p>
        </w:tc>
        <w:tc>
          <w:tcPr>
            <w:tcW w:w="7654" w:type="dxa"/>
          </w:tcPr>
          <w:p w14:paraId="7008F429" w14:textId="77777777" w:rsidR="00541B0F" w:rsidRDefault="00541B0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Distibuční soustava</w:t>
            </w:r>
          </w:p>
        </w:tc>
      </w:tr>
      <w:tr w:rsidR="00541B0F" w14:paraId="33070AF3" w14:textId="77777777" w:rsidTr="00BB3878">
        <w:trPr>
          <w:trHeight w:val="255"/>
        </w:trPr>
        <w:tc>
          <w:tcPr>
            <w:tcW w:w="1418" w:type="dxa"/>
          </w:tcPr>
          <w:p w14:paraId="64AF1848" w14:textId="77777777" w:rsidR="00541B0F" w:rsidRDefault="00541B0F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DT</w:t>
            </w:r>
          </w:p>
        </w:tc>
        <w:tc>
          <w:tcPr>
            <w:tcW w:w="7654" w:type="dxa"/>
          </w:tcPr>
          <w:p w14:paraId="2C4375B2" w14:textId="77777777" w:rsidR="00541B0F" w:rsidRDefault="00541B0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Denní trh</w:t>
            </w:r>
          </w:p>
        </w:tc>
      </w:tr>
      <w:tr w:rsidR="007F474B" w14:paraId="26369273" w14:textId="77777777" w:rsidTr="00BB3878">
        <w:trPr>
          <w:trHeight w:val="255"/>
        </w:trPr>
        <w:tc>
          <w:tcPr>
            <w:tcW w:w="1418" w:type="dxa"/>
          </w:tcPr>
          <w:p w14:paraId="303BEB96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DUF</w:t>
            </w:r>
          </w:p>
        </w:tc>
        <w:tc>
          <w:tcPr>
            <w:tcW w:w="7654" w:type="dxa"/>
          </w:tcPr>
          <w:p w14:paraId="05C9B522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Doplňkové údaje fakturace</w:t>
            </w:r>
          </w:p>
        </w:tc>
      </w:tr>
      <w:tr w:rsidR="007F474B" w14:paraId="2D5B1AF3" w14:textId="77777777" w:rsidTr="00BB3878">
        <w:trPr>
          <w:trHeight w:val="255"/>
        </w:trPr>
        <w:tc>
          <w:tcPr>
            <w:tcW w:w="1418" w:type="dxa"/>
          </w:tcPr>
          <w:p w14:paraId="169D08FE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DVS</w:t>
            </w:r>
          </w:p>
        </w:tc>
        <w:tc>
          <w:tcPr>
            <w:tcW w:w="7654" w:type="dxa"/>
          </w:tcPr>
          <w:p w14:paraId="216EA921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Dvoustranná smlouva</w:t>
            </w:r>
          </w:p>
        </w:tc>
      </w:tr>
      <w:tr w:rsidR="00530719" w14:paraId="62CB5488" w14:textId="77777777" w:rsidTr="00BB3878">
        <w:trPr>
          <w:trHeight w:val="255"/>
        </w:trPr>
        <w:tc>
          <w:tcPr>
            <w:tcW w:w="1418" w:type="dxa"/>
          </w:tcPr>
          <w:p w14:paraId="1B25AC7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E&amp;U</w:t>
            </w:r>
          </w:p>
        </w:tc>
        <w:tc>
          <w:tcPr>
            <w:tcW w:w="7654" w:type="dxa"/>
          </w:tcPr>
          <w:p w14:paraId="0F559F42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Energetika a utility (síťová odvětví průmyslu)</w:t>
            </w:r>
          </w:p>
        </w:tc>
      </w:tr>
      <w:tr w:rsidR="00530719" w14:paraId="1BDFDFDA" w14:textId="77777777" w:rsidTr="00BB3878">
        <w:trPr>
          <w:trHeight w:val="255"/>
        </w:trPr>
        <w:tc>
          <w:tcPr>
            <w:tcW w:w="1418" w:type="dxa"/>
          </w:tcPr>
          <w:p w14:paraId="2D76D008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EAN</w:t>
            </w:r>
          </w:p>
        </w:tc>
        <w:tc>
          <w:tcPr>
            <w:tcW w:w="7654" w:type="dxa"/>
          </w:tcPr>
          <w:p w14:paraId="42178897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celosvětový systém kódování a identifikace zboží, služeb a organizací</w:t>
            </w:r>
          </w:p>
        </w:tc>
      </w:tr>
      <w:tr w:rsidR="00530719" w14:paraId="7E09D171" w14:textId="77777777" w:rsidTr="00BB3878">
        <w:trPr>
          <w:trHeight w:val="255"/>
        </w:trPr>
        <w:tc>
          <w:tcPr>
            <w:tcW w:w="1418" w:type="dxa"/>
          </w:tcPr>
          <w:p w14:paraId="769B5D3F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EDI</w:t>
            </w:r>
          </w:p>
        </w:tc>
        <w:tc>
          <w:tcPr>
            <w:tcW w:w="7654" w:type="dxa"/>
          </w:tcPr>
          <w:p w14:paraId="41553CC9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mezinárodní formát pro elektronickou výměnu dat (Electronic Data Interchange)</w:t>
            </w:r>
          </w:p>
        </w:tc>
      </w:tr>
      <w:tr w:rsidR="00530719" w14:paraId="299855B4" w14:textId="77777777" w:rsidTr="00BB3878">
        <w:trPr>
          <w:trHeight w:val="255"/>
        </w:trPr>
        <w:tc>
          <w:tcPr>
            <w:tcW w:w="1418" w:type="dxa"/>
          </w:tcPr>
          <w:p w14:paraId="59B4E7D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EDM</w:t>
            </w:r>
          </w:p>
        </w:tc>
        <w:tc>
          <w:tcPr>
            <w:tcW w:w="7654" w:type="dxa"/>
          </w:tcPr>
          <w:p w14:paraId="0C300765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Správa energetických dat (Energy Data Management)</w:t>
            </w:r>
          </w:p>
        </w:tc>
      </w:tr>
      <w:tr w:rsidR="00EA7EC9" w14:paraId="53E5CA6A" w14:textId="77777777" w:rsidTr="00BB3878">
        <w:trPr>
          <w:trHeight w:val="255"/>
        </w:trPr>
        <w:tc>
          <w:tcPr>
            <w:tcW w:w="1418" w:type="dxa"/>
          </w:tcPr>
          <w:p w14:paraId="541CB414" w14:textId="77777777" w:rsidR="00EA7EC9" w:rsidRDefault="00EA7EC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EOT</w:t>
            </w:r>
          </w:p>
        </w:tc>
        <w:tc>
          <w:tcPr>
            <w:tcW w:w="7654" w:type="dxa"/>
          </w:tcPr>
          <w:p w14:paraId="6C354D5D" w14:textId="77777777" w:rsidR="00EA7EC9" w:rsidRDefault="00EA7EC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Externí organizátor trhu (například PXE)</w:t>
            </w:r>
          </w:p>
        </w:tc>
      </w:tr>
      <w:tr w:rsidR="00D411C3" w14:paraId="48377EEA" w14:textId="77777777" w:rsidTr="00BB3878">
        <w:trPr>
          <w:trHeight w:val="255"/>
        </w:trPr>
        <w:tc>
          <w:tcPr>
            <w:tcW w:w="1418" w:type="dxa"/>
          </w:tcPr>
          <w:p w14:paraId="18CC65BC" w14:textId="57140880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ERD</w:t>
            </w:r>
          </w:p>
        </w:tc>
        <w:tc>
          <w:tcPr>
            <w:tcW w:w="7654" w:type="dxa"/>
          </w:tcPr>
          <w:p w14:paraId="7467ABD2" w14:textId="5F35F585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Evidence realizačních diagramů</w:t>
            </w:r>
          </w:p>
        </w:tc>
      </w:tr>
      <w:tr w:rsidR="00530719" w14:paraId="28DE07B5" w14:textId="77777777" w:rsidTr="00BB3878">
        <w:trPr>
          <w:trHeight w:val="255"/>
        </w:trPr>
        <w:tc>
          <w:tcPr>
            <w:tcW w:w="1418" w:type="dxa"/>
          </w:tcPr>
          <w:p w14:paraId="3193386C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GUI</w:t>
            </w:r>
          </w:p>
        </w:tc>
        <w:tc>
          <w:tcPr>
            <w:tcW w:w="7654" w:type="dxa"/>
          </w:tcPr>
          <w:p w14:paraId="77E860FF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grafické uživatelské rozhraní (graphical user interface)</w:t>
            </w:r>
          </w:p>
        </w:tc>
      </w:tr>
      <w:tr w:rsidR="00530719" w14:paraId="5F9FC6BB" w14:textId="77777777" w:rsidTr="00BB3878">
        <w:trPr>
          <w:trHeight w:val="255"/>
        </w:trPr>
        <w:tc>
          <w:tcPr>
            <w:tcW w:w="1418" w:type="dxa"/>
          </w:tcPr>
          <w:p w14:paraId="68DA61F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HW</w:t>
            </w:r>
          </w:p>
        </w:tc>
        <w:tc>
          <w:tcPr>
            <w:tcW w:w="7654" w:type="dxa"/>
          </w:tcPr>
          <w:p w14:paraId="1CED88A4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Hardware</w:t>
            </w:r>
          </w:p>
        </w:tc>
      </w:tr>
      <w:tr w:rsidR="00530719" w14:paraId="77CB96F2" w14:textId="77777777" w:rsidTr="00BB3878">
        <w:trPr>
          <w:trHeight w:val="255"/>
        </w:trPr>
        <w:tc>
          <w:tcPr>
            <w:tcW w:w="1418" w:type="dxa"/>
          </w:tcPr>
          <w:p w14:paraId="0F97D4E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IČ</w:t>
            </w:r>
          </w:p>
        </w:tc>
        <w:tc>
          <w:tcPr>
            <w:tcW w:w="7654" w:type="dxa"/>
          </w:tcPr>
          <w:p w14:paraId="4ECF0A51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identifikační číslo</w:t>
            </w:r>
          </w:p>
        </w:tc>
      </w:tr>
      <w:tr w:rsidR="00530719" w14:paraId="488C914B" w14:textId="77777777" w:rsidTr="00BB3878">
        <w:trPr>
          <w:trHeight w:val="255"/>
        </w:trPr>
        <w:tc>
          <w:tcPr>
            <w:tcW w:w="1418" w:type="dxa"/>
          </w:tcPr>
          <w:p w14:paraId="586AB3BB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</w:t>
            </w:r>
          </w:p>
        </w:tc>
        <w:tc>
          <w:tcPr>
            <w:tcW w:w="7654" w:type="dxa"/>
          </w:tcPr>
          <w:p w14:paraId="107DE37B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identifikátor, všeobecně</w:t>
            </w:r>
          </w:p>
        </w:tc>
      </w:tr>
      <w:tr w:rsidR="00D411C3" w14:paraId="4D407BEA" w14:textId="77777777" w:rsidTr="00BB3878">
        <w:trPr>
          <w:trHeight w:val="255"/>
        </w:trPr>
        <w:tc>
          <w:tcPr>
            <w:tcW w:w="1418" w:type="dxa"/>
          </w:tcPr>
          <w:p w14:paraId="7D0182BA" w14:textId="70396F88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IDA</w:t>
            </w:r>
          </w:p>
        </w:tc>
        <w:tc>
          <w:tcPr>
            <w:tcW w:w="7654" w:type="dxa"/>
          </w:tcPr>
          <w:p w14:paraId="3E0126F6" w14:textId="708EC2BC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Vnitrodenní aukce </w:t>
            </w:r>
          </w:p>
        </w:tc>
      </w:tr>
      <w:tr w:rsidR="00530719" w14:paraId="67125C1C" w14:textId="77777777" w:rsidTr="00BB3878">
        <w:trPr>
          <w:trHeight w:val="255"/>
        </w:trPr>
        <w:tc>
          <w:tcPr>
            <w:tcW w:w="1418" w:type="dxa"/>
          </w:tcPr>
          <w:p w14:paraId="53AEB92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IDE</w:t>
            </w:r>
          </w:p>
        </w:tc>
        <w:tc>
          <w:tcPr>
            <w:tcW w:w="7654" w:type="dxa"/>
          </w:tcPr>
          <w:p w14:paraId="7101A48B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Poskytování dat nad rámec podniku (Intercompany Data Exchange)</w:t>
            </w:r>
          </w:p>
        </w:tc>
      </w:tr>
      <w:tr w:rsidR="00530719" w14:paraId="2F0FE6EC" w14:textId="77777777" w:rsidTr="00BB3878">
        <w:trPr>
          <w:trHeight w:val="255"/>
        </w:trPr>
        <w:tc>
          <w:tcPr>
            <w:tcW w:w="1418" w:type="dxa"/>
          </w:tcPr>
          <w:p w14:paraId="4664828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 OTE</w:t>
            </w:r>
          </w:p>
        </w:tc>
        <w:tc>
          <w:tcPr>
            <w:tcW w:w="7654" w:type="dxa"/>
          </w:tcPr>
          <w:p w14:paraId="18EF4AA9" w14:textId="77777777" w:rsidR="00530719" w:rsidRDefault="00530719" w:rsidP="004D033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Infrastruktura operátora trhu </w:t>
            </w:r>
          </w:p>
        </w:tc>
      </w:tr>
      <w:tr w:rsidR="00530719" w14:paraId="3D77DAAF" w14:textId="77777777" w:rsidTr="00BB3878">
        <w:trPr>
          <w:trHeight w:val="255"/>
        </w:trPr>
        <w:tc>
          <w:tcPr>
            <w:tcW w:w="1418" w:type="dxa"/>
          </w:tcPr>
          <w:p w14:paraId="101AC80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ISO</w:t>
            </w:r>
          </w:p>
        </w:tc>
        <w:tc>
          <w:tcPr>
            <w:tcW w:w="7654" w:type="dxa"/>
          </w:tcPr>
          <w:p w14:paraId="6E7945CE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Organizace pro mezinárodní standardizaci</w:t>
            </w:r>
          </w:p>
        </w:tc>
      </w:tr>
      <w:tr w:rsidR="00530719" w14:paraId="3DE245CA" w14:textId="77777777" w:rsidTr="00BB3878">
        <w:trPr>
          <w:trHeight w:val="255"/>
        </w:trPr>
        <w:tc>
          <w:tcPr>
            <w:tcW w:w="1418" w:type="dxa"/>
          </w:tcPr>
          <w:p w14:paraId="3A0D465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IS-U</w:t>
            </w:r>
          </w:p>
        </w:tc>
        <w:tc>
          <w:tcPr>
            <w:tcW w:w="7654" w:type="dxa"/>
          </w:tcPr>
          <w:p w14:paraId="2A4F43A1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Odvětvové řešení informačního systému SAP pro utility</w:t>
            </w:r>
          </w:p>
        </w:tc>
      </w:tr>
      <w:tr w:rsidR="00530719" w14:paraId="57763303" w14:textId="77777777" w:rsidTr="00BB3878">
        <w:trPr>
          <w:trHeight w:val="255"/>
        </w:trPr>
        <w:tc>
          <w:tcPr>
            <w:tcW w:w="1418" w:type="dxa"/>
          </w:tcPr>
          <w:p w14:paraId="2C9C291B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IT</w:t>
            </w:r>
          </w:p>
        </w:tc>
        <w:tc>
          <w:tcPr>
            <w:tcW w:w="7654" w:type="dxa"/>
          </w:tcPr>
          <w:p w14:paraId="7DE1B8A9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>nformační technologie</w:t>
            </w:r>
          </w:p>
        </w:tc>
      </w:tr>
      <w:tr w:rsidR="007F474B" w14:paraId="1BB67599" w14:textId="77777777" w:rsidTr="00BB3878">
        <w:trPr>
          <w:trHeight w:val="255"/>
        </w:trPr>
        <w:tc>
          <w:tcPr>
            <w:tcW w:w="1418" w:type="dxa"/>
          </w:tcPr>
          <w:p w14:paraId="6C8FF199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MO</w:t>
            </w:r>
          </w:p>
        </w:tc>
        <w:tc>
          <w:tcPr>
            <w:tcW w:w="7654" w:type="dxa"/>
          </w:tcPr>
          <w:p w14:paraId="69346FEB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Maloodběr</w:t>
            </w:r>
          </w:p>
        </w:tc>
      </w:tr>
      <w:tr w:rsidR="00530719" w14:paraId="7CB20FB1" w14:textId="77777777" w:rsidTr="00BB3878">
        <w:trPr>
          <w:trHeight w:val="255"/>
        </w:trPr>
        <w:tc>
          <w:tcPr>
            <w:tcW w:w="1418" w:type="dxa"/>
          </w:tcPr>
          <w:p w14:paraId="41CA1F4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MS</w:t>
            </w:r>
          </w:p>
        </w:tc>
        <w:tc>
          <w:tcPr>
            <w:tcW w:w="7654" w:type="dxa"/>
          </w:tcPr>
          <w:p w14:paraId="021F0FE9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Microsoft</w:t>
            </w:r>
          </w:p>
        </w:tc>
      </w:tr>
      <w:tr w:rsidR="007F474B" w14:paraId="385D4DA7" w14:textId="77777777" w:rsidTr="00BB3878">
        <w:trPr>
          <w:trHeight w:val="255"/>
        </w:trPr>
        <w:tc>
          <w:tcPr>
            <w:tcW w:w="1418" w:type="dxa"/>
          </w:tcPr>
          <w:p w14:paraId="56110664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MV</w:t>
            </w:r>
          </w:p>
        </w:tc>
        <w:tc>
          <w:tcPr>
            <w:tcW w:w="7654" w:type="dxa"/>
          </w:tcPr>
          <w:p w14:paraId="662F1C4B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Měsíční vyúčtování</w:t>
            </w:r>
          </w:p>
        </w:tc>
      </w:tr>
      <w:tr w:rsidR="00530719" w14:paraId="7092E7C4" w14:textId="77777777" w:rsidTr="00BB3878">
        <w:trPr>
          <w:trHeight w:val="255"/>
        </w:trPr>
        <w:tc>
          <w:tcPr>
            <w:tcW w:w="1418" w:type="dxa"/>
          </w:tcPr>
          <w:p w14:paraId="6E78C26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OPM</w:t>
            </w:r>
          </w:p>
        </w:tc>
        <w:tc>
          <w:tcPr>
            <w:tcW w:w="7654" w:type="dxa"/>
          </w:tcPr>
          <w:p w14:paraId="29C7C9BC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</w:t>
            </w:r>
            <w:r w:rsidR="00530719">
              <w:rPr>
                <w:sz w:val="22"/>
                <w:lang w:val="cs-CZ"/>
              </w:rPr>
              <w:t>dběrné / předací místo</w:t>
            </w:r>
          </w:p>
        </w:tc>
      </w:tr>
      <w:tr w:rsidR="00530719" w14:paraId="26EAAB52" w14:textId="77777777" w:rsidTr="00BB3878">
        <w:trPr>
          <w:trHeight w:val="255"/>
        </w:trPr>
        <w:tc>
          <w:tcPr>
            <w:tcW w:w="1418" w:type="dxa"/>
          </w:tcPr>
          <w:p w14:paraId="4ED24C6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OTE</w:t>
            </w:r>
          </w:p>
        </w:tc>
        <w:tc>
          <w:tcPr>
            <w:tcW w:w="7654" w:type="dxa"/>
          </w:tcPr>
          <w:p w14:paraId="74CAE61C" w14:textId="77777777" w:rsidR="00530719" w:rsidRDefault="00530719" w:rsidP="004D033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Společnost </w:t>
            </w:r>
            <w:r w:rsidR="004D033F">
              <w:rPr>
                <w:sz w:val="22"/>
                <w:lang w:val="cs-CZ"/>
              </w:rPr>
              <w:t>OTE</w:t>
            </w:r>
            <w:r>
              <w:rPr>
                <w:sz w:val="22"/>
                <w:lang w:val="cs-CZ"/>
              </w:rPr>
              <w:t>, a.s.</w:t>
            </w:r>
          </w:p>
        </w:tc>
      </w:tr>
      <w:tr w:rsidR="00530719" w14:paraId="4BF6C847" w14:textId="77777777" w:rsidTr="00BB3878">
        <w:trPr>
          <w:trHeight w:val="255"/>
        </w:trPr>
        <w:tc>
          <w:tcPr>
            <w:tcW w:w="1418" w:type="dxa"/>
          </w:tcPr>
          <w:p w14:paraId="13BB390A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PDS</w:t>
            </w:r>
          </w:p>
        </w:tc>
        <w:tc>
          <w:tcPr>
            <w:tcW w:w="7654" w:type="dxa"/>
          </w:tcPr>
          <w:p w14:paraId="1087FCB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>rovozovatel distribuční soustavy</w:t>
            </w:r>
          </w:p>
        </w:tc>
      </w:tr>
      <w:tr w:rsidR="00530719" w14:paraId="1DF36C09" w14:textId="77777777" w:rsidTr="00BB3878">
        <w:trPr>
          <w:trHeight w:val="255"/>
        </w:trPr>
        <w:tc>
          <w:tcPr>
            <w:tcW w:w="1418" w:type="dxa"/>
          </w:tcPr>
          <w:p w14:paraId="556E36CA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PKI</w:t>
            </w:r>
          </w:p>
        </w:tc>
        <w:tc>
          <w:tcPr>
            <w:tcW w:w="7654" w:type="dxa"/>
          </w:tcPr>
          <w:p w14:paraId="0038CBE9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>nfrastruktura veřejného klíče (Public Key Infrastructure)</w:t>
            </w:r>
          </w:p>
        </w:tc>
      </w:tr>
      <w:tr w:rsidR="00530719" w14:paraId="53B584BA" w14:textId="77777777" w:rsidTr="00BB3878">
        <w:trPr>
          <w:trHeight w:val="255"/>
        </w:trPr>
        <w:tc>
          <w:tcPr>
            <w:tcW w:w="1418" w:type="dxa"/>
          </w:tcPr>
          <w:p w14:paraId="1E84463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PPS</w:t>
            </w:r>
          </w:p>
        </w:tc>
        <w:tc>
          <w:tcPr>
            <w:tcW w:w="7654" w:type="dxa"/>
          </w:tcPr>
          <w:p w14:paraId="5385EBD7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>rovozovatel přenosové soustavy</w:t>
            </w:r>
          </w:p>
        </w:tc>
      </w:tr>
      <w:tr w:rsidR="00530719" w14:paraId="0F1E35EF" w14:textId="77777777" w:rsidTr="00BB3878">
        <w:trPr>
          <w:trHeight w:val="255"/>
        </w:trPr>
        <w:tc>
          <w:tcPr>
            <w:tcW w:w="1418" w:type="dxa"/>
          </w:tcPr>
          <w:p w14:paraId="75B1A371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ROZ</w:t>
            </w:r>
          </w:p>
        </w:tc>
        <w:tc>
          <w:tcPr>
            <w:tcW w:w="7654" w:type="dxa"/>
          </w:tcPr>
          <w:p w14:paraId="3AD81804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oprávněný zákazník</w:t>
            </w:r>
          </w:p>
        </w:tc>
      </w:tr>
      <w:tr w:rsidR="00530719" w14:paraId="3ABC28DC" w14:textId="77777777" w:rsidTr="00BB3878">
        <w:trPr>
          <w:trHeight w:val="255"/>
        </w:trPr>
        <w:tc>
          <w:tcPr>
            <w:tcW w:w="1418" w:type="dxa"/>
          </w:tcPr>
          <w:p w14:paraId="1507DB8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RÚT</w:t>
            </w:r>
          </w:p>
        </w:tc>
        <w:tc>
          <w:tcPr>
            <w:tcW w:w="7654" w:type="dxa"/>
          </w:tcPr>
          <w:p w14:paraId="697EA63C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účastník trhu</w:t>
            </w:r>
          </w:p>
        </w:tc>
      </w:tr>
      <w:tr w:rsidR="00530719" w14:paraId="306BC881" w14:textId="77777777" w:rsidTr="00BB3878">
        <w:trPr>
          <w:trHeight w:val="255"/>
        </w:trPr>
        <w:tc>
          <w:tcPr>
            <w:tcW w:w="1418" w:type="dxa"/>
          </w:tcPr>
          <w:p w14:paraId="5F784A53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RÚT(BR)</w:t>
            </w:r>
          </w:p>
        </w:tc>
        <w:tc>
          <w:tcPr>
            <w:tcW w:w="7654" w:type="dxa"/>
          </w:tcPr>
          <w:p w14:paraId="24C83A2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účastník trhu, který převzal odpovědnost za odchylku jiného účastníka trhu</w:t>
            </w:r>
          </w:p>
        </w:tc>
      </w:tr>
      <w:tr w:rsidR="00530719" w14:paraId="64F26BCE" w14:textId="77777777" w:rsidTr="00BB3878">
        <w:trPr>
          <w:trHeight w:val="255"/>
        </w:trPr>
        <w:tc>
          <w:tcPr>
            <w:tcW w:w="1418" w:type="dxa"/>
          </w:tcPr>
          <w:p w14:paraId="31F7CAA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SAP</w:t>
            </w:r>
          </w:p>
        </w:tc>
        <w:tc>
          <w:tcPr>
            <w:tcW w:w="7654" w:type="dxa"/>
          </w:tcPr>
          <w:p w14:paraId="0A25BDE3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Společnost SAP ČR, spol. s r.o. a zároveň rodina softwarových produktů firmy SAP, všeobecně</w:t>
            </w:r>
          </w:p>
        </w:tc>
      </w:tr>
      <w:tr w:rsidR="00AC626C" w14:paraId="3B81D5B5" w14:textId="77777777" w:rsidTr="00BB3878">
        <w:trPr>
          <w:trHeight w:val="255"/>
        </w:trPr>
        <w:tc>
          <w:tcPr>
            <w:tcW w:w="1418" w:type="dxa"/>
          </w:tcPr>
          <w:p w14:paraId="431E9C78" w14:textId="77777777" w:rsidR="00AC626C" w:rsidRDefault="00845185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SZ</w:t>
            </w:r>
          </w:p>
        </w:tc>
        <w:tc>
          <w:tcPr>
            <w:tcW w:w="7654" w:type="dxa"/>
          </w:tcPr>
          <w:p w14:paraId="0865913F" w14:textId="77777777" w:rsidR="00AC626C" w:rsidRDefault="00845185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Subjekt zúčtování</w:t>
            </w:r>
          </w:p>
        </w:tc>
      </w:tr>
      <w:tr w:rsidR="00530719" w14:paraId="16382641" w14:textId="77777777" w:rsidTr="00BB3878">
        <w:trPr>
          <w:trHeight w:val="255"/>
        </w:trPr>
        <w:tc>
          <w:tcPr>
            <w:tcW w:w="1418" w:type="dxa"/>
          </w:tcPr>
          <w:p w14:paraId="7EF066F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SW</w:t>
            </w:r>
          </w:p>
        </w:tc>
        <w:tc>
          <w:tcPr>
            <w:tcW w:w="7654" w:type="dxa"/>
          </w:tcPr>
          <w:p w14:paraId="67AA958D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Software</w:t>
            </w:r>
          </w:p>
        </w:tc>
      </w:tr>
      <w:tr w:rsidR="00530719" w14:paraId="3CECE37E" w14:textId="77777777" w:rsidTr="00BB3878">
        <w:trPr>
          <w:trHeight w:val="255"/>
        </w:trPr>
        <w:tc>
          <w:tcPr>
            <w:tcW w:w="1418" w:type="dxa"/>
          </w:tcPr>
          <w:p w14:paraId="032051E6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TDD</w:t>
            </w:r>
          </w:p>
        </w:tc>
        <w:tc>
          <w:tcPr>
            <w:tcW w:w="7654" w:type="dxa"/>
          </w:tcPr>
          <w:p w14:paraId="09F2A692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T</w:t>
            </w:r>
            <w:r w:rsidR="00530719">
              <w:rPr>
                <w:sz w:val="22"/>
                <w:lang w:val="cs-CZ"/>
              </w:rPr>
              <w:t>ypové diagramy dodávek</w:t>
            </w:r>
          </w:p>
        </w:tc>
      </w:tr>
      <w:tr w:rsidR="00530719" w14:paraId="5617F60F" w14:textId="77777777" w:rsidTr="00BB3878">
        <w:trPr>
          <w:trHeight w:val="255"/>
        </w:trPr>
        <w:tc>
          <w:tcPr>
            <w:tcW w:w="1418" w:type="dxa"/>
          </w:tcPr>
          <w:p w14:paraId="66E028EF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TI</w:t>
            </w:r>
          </w:p>
        </w:tc>
        <w:tc>
          <w:tcPr>
            <w:tcW w:w="7654" w:type="dxa"/>
          </w:tcPr>
          <w:p w14:paraId="408F5761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T</w:t>
            </w:r>
            <w:r w:rsidR="00530719">
              <w:rPr>
                <w:sz w:val="22"/>
                <w:lang w:val="cs-CZ"/>
              </w:rPr>
              <w:t>echnická infrastruktura</w:t>
            </w:r>
          </w:p>
        </w:tc>
      </w:tr>
      <w:tr w:rsidR="00530719" w14:paraId="3CBB4C72" w14:textId="77777777" w:rsidTr="00BB3878">
        <w:trPr>
          <w:trHeight w:val="255"/>
        </w:trPr>
        <w:tc>
          <w:tcPr>
            <w:tcW w:w="1418" w:type="dxa"/>
          </w:tcPr>
          <w:p w14:paraId="704784C6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lastRenderedPageBreak/>
              <w:t>UI</w:t>
            </w:r>
          </w:p>
        </w:tc>
        <w:tc>
          <w:tcPr>
            <w:tcW w:w="7654" w:type="dxa"/>
          </w:tcPr>
          <w:p w14:paraId="02BD8C4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U</w:t>
            </w:r>
            <w:r w:rsidR="00530719">
              <w:rPr>
                <w:sz w:val="22"/>
                <w:lang w:val="cs-CZ"/>
              </w:rPr>
              <w:t>živatelské rozhraní (user interface)</w:t>
            </w:r>
          </w:p>
        </w:tc>
      </w:tr>
      <w:tr w:rsidR="00530719" w14:paraId="1B5DE060" w14:textId="77777777" w:rsidTr="00BB3878">
        <w:trPr>
          <w:trHeight w:val="255"/>
        </w:trPr>
        <w:tc>
          <w:tcPr>
            <w:tcW w:w="1418" w:type="dxa"/>
          </w:tcPr>
          <w:p w14:paraId="7870844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ÚOB</w:t>
            </w:r>
          </w:p>
        </w:tc>
        <w:tc>
          <w:tcPr>
            <w:tcW w:w="7654" w:type="dxa"/>
          </w:tcPr>
          <w:p w14:paraId="0F8FD152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Ú</w:t>
            </w:r>
            <w:r w:rsidR="00530719">
              <w:rPr>
                <w:sz w:val="22"/>
                <w:lang w:val="cs-CZ"/>
              </w:rPr>
              <w:t>plná obchodní bilance</w:t>
            </w:r>
          </w:p>
        </w:tc>
      </w:tr>
      <w:tr w:rsidR="007F474B" w14:paraId="50BA943D" w14:textId="77777777" w:rsidTr="00BB3878">
        <w:trPr>
          <w:trHeight w:val="255"/>
        </w:trPr>
        <w:tc>
          <w:tcPr>
            <w:tcW w:w="1418" w:type="dxa"/>
          </w:tcPr>
          <w:p w14:paraId="7B759571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VO</w:t>
            </w:r>
          </w:p>
        </w:tc>
        <w:tc>
          <w:tcPr>
            <w:tcW w:w="7654" w:type="dxa"/>
          </w:tcPr>
          <w:p w14:paraId="68F316B2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Velkoodběr</w:t>
            </w:r>
          </w:p>
        </w:tc>
      </w:tr>
      <w:tr w:rsidR="00530719" w14:paraId="33BD6948" w14:textId="77777777" w:rsidTr="00BB3878">
        <w:trPr>
          <w:trHeight w:val="255"/>
        </w:trPr>
        <w:tc>
          <w:tcPr>
            <w:tcW w:w="1418" w:type="dxa"/>
          </w:tcPr>
          <w:p w14:paraId="6C7B0E8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WAS</w:t>
            </w:r>
          </w:p>
        </w:tc>
        <w:tc>
          <w:tcPr>
            <w:tcW w:w="7654" w:type="dxa"/>
          </w:tcPr>
          <w:p w14:paraId="47E83EC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webový aplikační server (Web Application Server)</w:t>
            </w:r>
          </w:p>
        </w:tc>
      </w:tr>
      <w:tr w:rsidR="007F474B" w14:paraId="0D765B81" w14:textId="77777777" w:rsidTr="00BB3878">
        <w:trPr>
          <w:trHeight w:val="255"/>
        </w:trPr>
        <w:tc>
          <w:tcPr>
            <w:tcW w:w="1418" w:type="dxa"/>
          </w:tcPr>
          <w:p w14:paraId="047CB4D8" w14:textId="77777777" w:rsidR="007F474B" w:rsidRDefault="007F474B" w:rsidP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XML</w:t>
            </w:r>
          </w:p>
        </w:tc>
        <w:tc>
          <w:tcPr>
            <w:tcW w:w="7654" w:type="dxa"/>
          </w:tcPr>
          <w:p w14:paraId="3F327319" w14:textId="77777777" w:rsidR="007F474B" w:rsidRDefault="007F474B" w:rsidP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Protokol pro výměnu dat (Extensible Markup Language) </w:t>
            </w:r>
          </w:p>
        </w:tc>
      </w:tr>
      <w:tr w:rsidR="007F474B" w14:paraId="715AFF3E" w14:textId="77777777" w:rsidTr="00BB3878">
        <w:trPr>
          <w:trHeight w:val="255"/>
        </w:trPr>
        <w:tc>
          <w:tcPr>
            <w:tcW w:w="1418" w:type="dxa"/>
          </w:tcPr>
          <w:p w14:paraId="10A11A0A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ZMV</w:t>
            </w:r>
          </w:p>
        </w:tc>
        <w:tc>
          <w:tcPr>
            <w:tcW w:w="7654" w:type="dxa"/>
          </w:tcPr>
          <w:p w14:paraId="0F70B1A0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Závěrečné měsíční vyúčtování</w:t>
            </w:r>
          </w:p>
        </w:tc>
      </w:tr>
      <w:tr w:rsidR="00D411C3" w14:paraId="1205754A" w14:textId="77777777" w:rsidTr="00BB3878">
        <w:trPr>
          <w:trHeight w:val="255"/>
        </w:trPr>
        <w:tc>
          <w:tcPr>
            <w:tcW w:w="1418" w:type="dxa"/>
          </w:tcPr>
          <w:p w14:paraId="6E5DF3C4" w14:textId="24EFA097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ZO</w:t>
            </w:r>
          </w:p>
        </w:tc>
        <w:tc>
          <w:tcPr>
            <w:tcW w:w="7654" w:type="dxa"/>
          </w:tcPr>
          <w:p w14:paraId="255D940D" w14:textId="7BB765DA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Zúčtování odchylek</w:t>
            </w:r>
          </w:p>
        </w:tc>
      </w:tr>
    </w:tbl>
    <w:p w14:paraId="4AFEEF99" w14:textId="77777777" w:rsidR="00023F6C" w:rsidRDefault="00023F6C"/>
    <w:p w14:paraId="313AA703" w14:textId="77777777" w:rsidR="00530719" w:rsidRDefault="00023F6C">
      <w:r>
        <w:br w:type="page"/>
      </w:r>
    </w:p>
    <w:p w14:paraId="3225DD2E" w14:textId="77777777" w:rsidR="00530719" w:rsidRDefault="00530719">
      <w:pPr>
        <w:pStyle w:val="Nadpis5"/>
      </w:pPr>
      <w:r>
        <w:lastRenderedPageBreak/>
        <w:t>Historie změn</w:t>
      </w:r>
    </w:p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93"/>
        <w:gridCol w:w="7292"/>
        <w:gridCol w:w="787"/>
      </w:tblGrid>
      <w:tr w:rsidR="00530719" w14:paraId="5E882345" w14:textId="77777777" w:rsidTr="00840727">
        <w:trPr>
          <w:trHeight w:val="255"/>
          <w:tblHeader/>
        </w:trPr>
        <w:tc>
          <w:tcPr>
            <w:tcW w:w="993" w:type="dxa"/>
          </w:tcPr>
          <w:p w14:paraId="71A3054D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Datum</w:t>
            </w:r>
          </w:p>
        </w:tc>
        <w:tc>
          <w:tcPr>
            <w:tcW w:w="7292" w:type="dxa"/>
          </w:tcPr>
          <w:p w14:paraId="160F41C7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Předmět</w:t>
            </w:r>
          </w:p>
        </w:tc>
        <w:tc>
          <w:tcPr>
            <w:tcW w:w="787" w:type="dxa"/>
          </w:tcPr>
          <w:p w14:paraId="625B2ADC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Revize</w:t>
            </w:r>
          </w:p>
        </w:tc>
      </w:tr>
      <w:tr w:rsidR="008B1268" w14:paraId="0B4E0B48" w14:textId="77777777" w:rsidTr="00840727">
        <w:trPr>
          <w:trHeight w:val="255"/>
        </w:trPr>
        <w:tc>
          <w:tcPr>
            <w:tcW w:w="993" w:type="dxa"/>
          </w:tcPr>
          <w:p w14:paraId="27BDF6BE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DAFA759" w14:textId="77777777" w:rsidR="008B1268" w:rsidRPr="00395D86" w:rsidRDefault="008B1268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Byla dokončena revize stávající dokumentace (verze Z)</w:t>
            </w:r>
          </w:p>
        </w:tc>
        <w:tc>
          <w:tcPr>
            <w:tcW w:w="787" w:type="dxa"/>
          </w:tcPr>
          <w:p w14:paraId="16B3D062" w14:textId="77777777" w:rsidR="008B1268" w:rsidRDefault="008B126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8B1268" w14:paraId="61348A36" w14:textId="77777777" w:rsidTr="00840727">
        <w:trPr>
          <w:trHeight w:val="255"/>
        </w:trPr>
        <w:tc>
          <w:tcPr>
            <w:tcW w:w="993" w:type="dxa"/>
          </w:tcPr>
          <w:p w14:paraId="4C138E2A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541C643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Změna názvu šablony globálních proměnných z cds_globals.xsd na ote_globals.xsd. </w:t>
            </w:r>
          </w:p>
        </w:tc>
        <w:tc>
          <w:tcPr>
            <w:tcW w:w="787" w:type="dxa"/>
          </w:tcPr>
          <w:p w14:paraId="675FCC7B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8B1268" w14:paraId="7A5374B3" w14:textId="77777777" w:rsidTr="00840727">
        <w:trPr>
          <w:trHeight w:val="255"/>
        </w:trPr>
        <w:tc>
          <w:tcPr>
            <w:tcW w:w="993" w:type="dxa"/>
          </w:tcPr>
          <w:p w14:paraId="37A7194D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0827717" w14:textId="77777777" w:rsidR="008B1268" w:rsidRPr="00395D86" w:rsidRDefault="008B1268" w:rsidP="001C142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Lokální datový typ </w:t>
            </w:r>
            <w:r w:rsidRPr="00395D86">
              <w:rPr>
                <w:i/>
                <w:sz w:val="20"/>
                <w:szCs w:val="20"/>
              </w:rPr>
              <w:t>language</w:t>
            </w:r>
            <w:r w:rsidRPr="00395D86">
              <w:rPr>
                <w:sz w:val="20"/>
                <w:szCs w:val="20"/>
              </w:rPr>
              <w:t xml:space="preserve"> vyčleněn do globálních datových typů ote_globals.xsd</w:t>
            </w:r>
          </w:p>
        </w:tc>
        <w:tc>
          <w:tcPr>
            <w:tcW w:w="787" w:type="dxa"/>
          </w:tcPr>
          <w:p w14:paraId="481F7835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8B1268" w14:paraId="3E35DAC4" w14:textId="77777777" w:rsidTr="00840727">
        <w:trPr>
          <w:trHeight w:val="255"/>
        </w:trPr>
        <w:tc>
          <w:tcPr>
            <w:tcW w:w="993" w:type="dxa"/>
          </w:tcPr>
          <w:p w14:paraId="6EB0E2FF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1301471A" w14:textId="77777777" w:rsidR="008B1268" w:rsidRPr="00395D86" w:rsidRDefault="008B1268" w:rsidP="001C142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Lokální datový typ </w:t>
            </w:r>
            <w:r w:rsidRPr="00395D86">
              <w:rPr>
                <w:i/>
                <w:sz w:val="20"/>
                <w:szCs w:val="20"/>
              </w:rPr>
              <w:t>voltage-level</w:t>
            </w:r>
            <w:r w:rsidRPr="00395D86">
              <w:rPr>
                <w:sz w:val="20"/>
                <w:szCs w:val="20"/>
              </w:rPr>
              <w:t xml:space="preserve"> vyčleněn do globálních datových typů ote_globals.xsd</w:t>
            </w:r>
          </w:p>
        </w:tc>
        <w:tc>
          <w:tcPr>
            <w:tcW w:w="787" w:type="dxa"/>
          </w:tcPr>
          <w:p w14:paraId="33116AAA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B3442C" w14:paraId="34324C25" w14:textId="77777777" w:rsidTr="00840727">
        <w:trPr>
          <w:trHeight w:val="255"/>
        </w:trPr>
        <w:tc>
          <w:tcPr>
            <w:tcW w:w="993" w:type="dxa"/>
          </w:tcPr>
          <w:p w14:paraId="33167755" w14:textId="77777777" w:rsidR="00B3442C" w:rsidRPr="008B1268" w:rsidRDefault="00B3442C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FECC174" w14:textId="77777777" w:rsidR="00B3442C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Z definice zprávy CDSREQ byly vyčleněny zprávy pro dílčí oblasti zpracování CS OTE; staly se součástí nově definovaných zpráv (ISOTEREQ, COMMONREQ, SFVOTREPORTREQ). Viz příslušné kapitoly. </w:t>
            </w:r>
          </w:p>
        </w:tc>
        <w:tc>
          <w:tcPr>
            <w:tcW w:w="787" w:type="dxa"/>
          </w:tcPr>
          <w:p w14:paraId="38C68D94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B3442C" w14:paraId="5AFAF937" w14:textId="77777777" w:rsidTr="00840727">
        <w:trPr>
          <w:trHeight w:val="255"/>
        </w:trPr>
        <w:tc>
          <w:tcPr>
            <w:tcW w:w="993" w:type="dxa"/>
          </w:tcPr>
          <w:p w14:paraId="089FF811" w14:textId="77777777" w:rsidR="00B3442C" w:rsidRPr="00395D86" w:rsidRDefault="00B3442C" w:rsidP="00864A6B">
            <w:pPr>
              <w:pStyle w:val="TableNormal1"/>
              <w:rPr>
                <w:iCs/>
              </w:rPr>
            </w:pPr>
            <w:r>
              <w:rPr>
                <w:iCs/>
              </w:rPr>
              <w:t>23.6.2009</w:t>
            </w:r>
          </w:p>
        </w:tc>
        <w:tc>
          <w:tcPr>
            <w:tcW w:w="7292" w:type="dxa"/>
          </w:tcPr>
          <w:p w14:paraId="7BFC68BB" w14:textId="77777777" w:rsidR="00B3442C" w:rsidRPr="00395D86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Byly vyčleněny globální datové typy </w:t>
            </w:r>
            <w:r w:rsidRPr="00124A58">
              <w:rPr>
                <w:i/>
                <w:iCs/>
                <w:sz w:val="20"/>
                <w:szCs w:val="20"/>
              </w:rPr>
              <w:t>ReceiverIdentification</w:t>
            </w:r>
            <w:r>
              <w:rPr>
                <w:iCs/>
                <w:sz w:val="20"/>
                <w:szCs w:val="20"/>
              </w:rPr>
              <w:t xml:space="preserve">, </w:t>
            </w:r>
            <w:r w:rsidRPr="00124A58">
              <w:rPr>
                <w:i/>
                <w:iCs/>
                <w:sz w:val="20"/>
                <w:szCs w:val="20"/>
              </w:rPr>
              <w:t>SenderIdentification</w:t>
            </w:r>
            <w:r>
              <w:rPr>
                <w:iCs/>
                <w:sz w:val="20"/>
                <w:szCs w:val="20"/>
              </w:rPr>
              <w:t xml:space="preserve">, </w:t>
            </w:r>
            <w:r w:rsidRPr="00124A58">
              <w:rPr>
                <w:i/>
                <w:iCs/>
                <w:sz w:val="20"/>
                <w:szCs w:val="20"/>
              </w:rPr>
              <w:t>DataProvider</w:t>
            </w:r>
            <w:r>
              <w:rPr>
                <w:iCs/>
                <w:sz w:val="20"/>
                <w:szCs w:val="20"/>
              </w:rPr>
              <w:t xml:space="preserve"> a </w:t>
            </w:r>
            <w:r w:rsidRPr="00124A58">
              <w:rPr>
                <w:i/>
                <w:iCs/>
                <w:sz w:val="20"/>
                <w:szCs w:val="20"/>
              </w:rPr>
              <w:t>Reference</w:t>
            </w:r>
            <w:r>
              <w:rPr>
                <w:iCs/>
                <w:sz w:val="20"/>
                <w:szCs w:val="20"/>
              </w:rPr>
              <w:t xml:space="preserve">. Tyto datové typy jsou součástí cds_globals.xsd a v původních zprávách se na ně odkazuje. Z hlediska použití nedošlo ke změnám. </w:t>
            </w:r>
          </w:p>
        </w:tc>
        <w:tc>
          <w:tcPr>
            <w:tcW w:w="787" w:type="dxa"/>
          </w:tcPr>
          <w:p w14:paraId="1D4AD5DB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B3442C" w14:paraId="182F1983" w14:textId="77777777" w:rsidTr="00840727">
        <w:trPr>
          <w:trHeight w:val="255"/>
        </w:trPr>
        <w:tc>
          <w:tcPr>
            <w:tcW w:w="993" w:type="dxa"/>
          </w:tcPr>
          <w:p w14:paraId="693797D5" w14:textId="77777777" w:rsidR="00B3442C" w:rsidRPr="008B1268" w:rsidRDefault="00B3442C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14C8B2F4" w14:textId="77777777" w:rsidR="00B3442C" w:rsidRPr="00395D86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Pro všechny formáty zpráv (kromě zpráv formátu RESPONSE a *REQ) byla zavedena možnost elektornického podpisu. Pro tyto účely slouží globální formát zpráv </w:t>
            </w:r>
            <w:r w:rsidRPr="00124A58">
              <w:rPr>
                <w:i/>
                <w:iCs/>
                <w:sz w:val="20"/>
                <w:szCs w:val="20"/>
              </w:rPr>
              <w:t>xmldsig-code-schema</w:t>
            </w:r>
            <w:r>
              <w:rPr>
                <w:iCs/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285F5AE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8B1268" w14:paraId="55FD7401" w14:textId="77777777" w:rsidTr="00840727">
        <w:trPr>
          <w:trHeight w:val="255"/>
        </w:trPr>
        <w:tc>
          <w:tcPr>
            <w:tcW w:w="993" w:type="dxa"/>
          </w:tcPr>
          <w:p w14:paraId="61F26F75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CAAD68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doplněna restrikce u atributu </w:t>
            </w:r>
            <w:r w:rsidRPr="00395D86">
              <w:rPr>
                <w:i/>
                <w:iCs/>
                <w:sz w:val="20"/>
                <w:szCs w:val="20"/>
              </w:rPr>
              <w:t>role</w:t>
            </w:r>
            <w:r w:rsidRPr="00395D86">
              <w:rPr>
                <w:sz w:val="20"/>
                <w:szCs w:val="20"/>
              </w:rPr>
              <w:t xml:space="preserve"> </w:t>
            </w:r>
            <w:r w:rsidRPr="00877E91">
              <w:rPr>
                <w:i/>
                <w:sz w:val="20"/>
                <w:szCs w:val="20"/>
              </w:rPr>
              <w:t>(Data-&gt;Party-&gt;Role)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>o hodnoty:</w:t>
            </w:r>
          </w:p>
          <w:p w14:paraId="30F5295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SST - </w:t>
            </w:r>
            <w:r w:rsidR="00B7085D">
              <w:rPr>
                <w:sz w:val="20"/>
                <w:szCs w:val="20"/>
              </w:rPr>
              <w:t>Subjekt</w:t>
            </w:r>
            <w:r w:rsidRPr="00395D86">
              <w:rPr>
                <w:sz w:val="20"/>
                <w:szCs w:val="20"/>
              </w:rPr>
              <w:t xml:space="preserve"> zúčtování</w:t>
            </w:r>
          </w:p>
          <w:p w14:paraId="48402488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OBS - Pozorovatel </w:t>
            </w:r>
          </w:p>
        </w:tc>
        <w:tc>
          <w:tcPr>
            <w:tcW w:w="787" w:type="dxa"/>
          </w:tcPr>
          <w:p w14:paraId="5FC65025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AC2B934" w14:textId="77777777" w:rsidTr="00840727">
        <w:trPr>
          <w:trHeight w:val="255"/>
        </w:trPr>
        <w:tc>
          <w:tcPr>
            <w:tcW w:w="993" w:type="dxa"/>
          </w:tcPr>
          <w:p w14:paraId="77583F06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0F76C244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změněna povinnost atributu </w:t>
            </w:r>
            <w:r w:rsidRPr="00877E91">
              <w:rPr>
                <w:i/>
                <w:iCs/>
                <w:sz w:val="20"/>
                <w:szCs w:val="20"/>
              </w:rPr>
              <w:t>opm-id</w:t>
            </w:r>
            <w:r w:rsidRPr="00395D86">
              <w:rPr>
                <w:iCs/>
                <w:sz w:val="20"/>
                <w:szCs w:val="20"/>
              </w:rPr>
              <w:t xml:space="preserve"> v elemetu </w:t>
            </w:r>
            <w:r w:rsidRPr="00877E91">
              <w:rPr>
                <w:i/>
                <w:iCs/>
                <w:sz w:val="20"/>
                <w:szCs w:val="20"/>
              </w:rPr>
              <w:t>Data</w:t>
            </w:r>
            <w:r w:rsidRPr="00395D86">
              <w:rPr>
                <w:iCs/>
                <w:sz w:val="20"/>
                <w:szCs w:val="20"/>
              </w:rPr>
              <w:t xml:space="preserve"> na nepovinný (souvisí s předáním odpovědnosti za odchylku)</w:t>
            </w:r>
          </w:p>
        </w:tc>
        <w:tc>
          <w:tcPr>
            <w:tcW w:w="787" w:type="dxa"/>
          </w:tcPr>
          <w:p w14:paraId="5A07728F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3D430425" w14:textId="77777777" w:rsidTr="00840727">
        <w:trPr>
          <w:trHeight w:val="255"/>
        </w:trPr>
        <w:tc>
          <w:tcPr>
            <w:tcW w:w="993" w:type="dxa"/>
          </w:tcPr>
          <w:p w14:paraId="4B47F740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2E539A7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změněna povinnost elementu </w:t>
            </w:r>
            <w:r w:rsidRPr="00877E91">
              <w:rPr>
                <w:i/>
                <w:iCs/>
                <w:sz w:val="20"/>
                <w:szCs w:val="20"/>
              </w:rPr>
              <w:t>Party</w:t>
            </w:r>
            <w:r w:rsidRPr="00395D86">
              <w:rPr>
                <w:iCs/>
                <w:sz w:val="20"/>
                <w:szCs w:val="20"/>
              </w:rPr>
              <w:t xml:space="preserve"> na nepovinný (souvisí se zrušením přiřazení SZ a Pozorovatele na OPM).</w:t>
            </w:r>
          </w:p>
        </w:tc>
        <w:tc>
          <w:tcPr>
            <w:tcW w:w="787" w:type="dxa"/>
          </w:tcPr>
          <w:p w14:paraId="4EE1889E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2722F493" w14:textId="77777777" w:rsidTr="00840727">
        <w:trPr>
          <w:trHeight w:val="255"/>
        </w:trPr>
        <w:tc>
          <w:tcPr>
            <w:tcW w:w="993" w:type="dxa"/>
          </w:tcPr>
          <w:p w14:paraId="4F02C4C0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842D444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MASTERDATA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identifikátor:</w:t>
            </w:r>
          </w:p>
          <w:p w14:paraId="76D5F85C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254 - Žádost o přiřazení subjektu zúčtování k OPM</w:t>
            </w:r>
          </w:p>
          <w:p w14:paraId="09A5E274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256 - Informace o přiřazení subjketu zúčtování k OPM</w:t>
            </w:r>
          </w:p>
          <w:p w14:paraId="3BED2786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257 - Žádost o přiřazení pozorovatele na OPM</w:t>
            </w:r>
          </w:p>
          <w:p w14:paraId="1412200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258 - Informace o přiřazení pozorovatele na OPM</w:t>
            </w:r>
          </w:p>
          <w:p w14:paraId="1663E9BD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356 - Zjednodušený výpis OPM</w:t>
            </w:r>
          </w:p>
          <w:p w14:paraId="120AC3C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450 - Žádost o registraci předání odpovědnosti za odchylku</w:t>
            </w:r>
          </w:p>
          <w:p w14:paraId="4205E4D7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452 - Informace o registraci předání odpovědnosti za odchylku</w:t>
            </w:r>
          </w:p>
          <w:p w14:paraId="7728D861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453 - Schválení / odmítnutí předání odpovědnosti za odchylku</w:t>
            </w:r>
          </w:p>
          <w:p w14:paraId="7501FDFE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457 - Informace o předání odpovědnosti za odchylku (na dotaz 455)</w:t>
            </w:r>
          </w:p>
        </w:tc>
        <w:tc>
          <w:tcPr>
            <w:tcW w:w="787" w:type="dxa"/>
          </w:tcPr>
          <w:p w14:paraId="6879E3BF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1435E3D" w14:textId="77777777" w:rsidTr="00840727">
        <w:trPr>
          <w:trHeight w:val="255"/>
        </w:trPr>
        <w:tc>
          <w:tcPr>
            <w:tcW w:w="993" w:type="dxa"/>
          </w:tcPr>
          <w:p w14:paraId="030D6B3F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4D7FA13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5CA1687F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128 - Potvrzení / chyba ve zprávě elektronické faktury</w:t>
            </w:r>
          </w:p>
          <w:p w14:paraId="3732A674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130 - Potvrzení / chyba v dotazu na elektronickou fakturu</w:t>
            </w:r>
          </w:p>
          <w:p w14:paraId="2D289392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255 - Přijetí / chyba v zádosti o přiřazení subjektu zúčtování k OPM</w:t>
            </w:r>
          </w:p>
          <w:p w14:paraId="08B2234E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258 - Přijetí / chyba v žádosti o přiřazení pozorovatele na OPM</w:t>
            </w:r>
          </w:p>
          <w:p w14:paraId="350123F4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355 - Chyba v požadavku na zjednodušený výpis OPM</w:t>
            </w:r>
          </w:p>
          <w:p w14:paraId="07CD1F76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451 - Přijetí / chyba žádosti o registraci předání odpovědnosti za odchylku</w:t>
            </w:r>
          </w:p>
          <w:p w14:paraId="633CA0D8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lastRenderedPageBreak/>
              <w:t>454 - Přijetí / chyba ve schválení / odmítnutí předání odpovědnosti za odchylku</w:t>
            </w:r>
          </w:p>
          <w:p w14:paraId="27F37A6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456 - Přijetí / chyba v dotazu na předání odpovědnosti za odchylku</w:t>
            </w:r>
          </w:p>
          <w:p w14:paraId="42AB858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512 - Potvrzení/chyba přijetí teploty</w:t>
            </w:r>
          </w:p>
          <w:p w14:paraId="492E6A2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522 - Potvrzení/chyba přijetí TDD</w:t>
            </w:r>
          </w:p>
          <w:p w14:paraId="14AB3968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855 - Potvrzení / chyba při zadání objednávky BT</w:t>
            </w:r>
          </w:p>
          <w:p w14:paraId="07C5F91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865 - Chyba / Potvrzení dotazu na vlastní objednávky BT</w:t>
            </w:r>
          </w:p>
        </w:tc>
        <w:tc>
          <w:tcPr>
            <w:tcW w:w="787" w:type="dxa"/>
          </w:tcPr>
          <w:p w14:paraId="50F1A492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lastRenderedPageBreak/>
              <w:t>V1.0</w:t>
            </w:r>
          </w:p>
        </w:tc>
      </w:tr>
      <w:tr w:rsidR="008B1268" w14:paraId="3F688D1D" w14:textId="77777777" w:rsidTr="00840727">
        <w:trPr>
          <w:trHeight w:val="255"/>
        </w:trPr>
        <w:tc>
          <w:tcPr>
            <w:tcW w:w="993" w:type="dxa"/>
          </w:tcPr>
          <w:p w14:paraId="708324E5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22B641E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odebrána restrikce na přípustné identifikátory zpráv o následující identifikátory:</w:t>
            </w:r>
          </w:p>
          <w:p w14:paraId="05ACC7B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280 - Potvrzení / chyba ve zprávě elektronické faktury</w:t>
            </w:r>
          </w:p>
          <w:p w14:paraId="507671D9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281 - Chyba ve zprávě elektronické faktury - detail</w:t>
            </w:r>
          </w:p>
          <w:p w14:paraId="6AFA7EC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Je používána zpráva s msg_code 128 - Potvrzení / chyba ve zprávě elektronické faktury.</w:t>
            </w:r>
          </w:p>
        </w:tc>
        <w:tc>
          <w:tcPr>
            <w:tcW w:w="787" w:type="dxa"/>
          </w:tcPr>
          <w:p w14:paraId="26DE762E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56B898D0" w14:textId="77777777" w:rsidTr="00840727">
        <w:trPr>
          <w:trHeight w:val="255"/>
        </w:trPr>
        <w:tc>
          <w:tcPr>
            <w:tcW w:w="993" w:type="dxa"/>
          </w:tcPr>
          <w:p w14:paraId="28FA798A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C155B1B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změněna restrikce na přípustné identifikátory zpráv o u následujícího identifikátoru:</w:t>
            </w:r>
          </w:p>
          <w:p w14:paraId="4A54E895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421 -&gt; 423 - Přijetí/Chyba v dotazu na report vypořádání PXE-OTE</w:t>
            </w:r>
          </w:p>
        </w:tc>
        <w:tc>
          <w:tcPr>
            <w:tcW w:w="787" w:type="dxa"/>
          </w:tcPr>
          <w:p w14:paraId="366B8ACD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FA207C0" w14:textId="77777777" w:rsidTr="00840727">
        <w:trPr>
          <w:trHeight w:val="255"/>
        </w:trPr>
        <w:tc>
          <w:tcPr>
            <w:tcW w:w="993" w:type="dxa"/>
          </w:tcPr>
          <w:p w14:paraId="02CB4233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4AB761D0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CDSREQ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783046BF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354 - Požadavek na zjednodušený výpis OPM</w:t>
            </w:r>
          </w:p>
          <w:p w14:paraId="6F170A97" w14:textId="77777777" w:rsidR="008B1268" w:rsidRPr="00395D86" w:rsidRDefault="008B1268" w:rsidP="006170F4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455 - Dotaz na předání odpovědnosti za odchylku </w:t>
            </w:r>
          </w:p>
        </w:tc>
        <w:tc>
          <w:tcPr>
            <w:tcW w:w="787" w:type="dxa"/>
          </w:tcPr>
          <w:p w14:paraId="61FE30C6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1E26826A" w14:textId="77777777" w:rsidTr="00840727">
        <w:trPr>
          <w:trHeight w:val="255"/>
        </w:trPr>
        <w:tc>
          <w:tcPr>
            <w:tcW w:w="993" w:type="dxa"/>
          </w:tcPr>
          <w:p w14:paraId="36103933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76F3B76" w14:textId="77777777" w:rsidR="008B1268" w:rsidRPr="00395D86" w:rsidRDefault="008B1268" w:rsidP="00535BE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CDSDATA – pro atribut </w:t>
            </w:r>
            <w:r w:rsidRPr="00395D86">
              <w:rPr>
                <w:i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dolněna restrikce na přípustné hodnoty role profilu o následující:</w:t>
            </w:r>
          </w:p>
          <w:p w14:paraId="7148E0DA" w14:textId="77777777" w:rsidR="008B1268" w:rsidRPr="00395D86" w:rsidRDefault="008B1268" w:rsidP="00535BE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A71 - Agregovaný profil, výroba</w:t>
            </w:r>
          </w:p>
        </w:tc>
        <w:tc>
          <w:tcPr>
            <w:tcW w:w="787" w:type="dxa"/>
          </w:tcPr>
          <w:p w14:paraId="13E6F3E0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5527312E" w14:textId="77777777" w:rsidTr="00840727">
        <w:trPr>
          <w:trHeight w:val="255"/>
        </w:trPr>
        <w:tc>
          <w:tcPr>
            <w:tcW w:w="993" w:type="dxa"/>
          </w:tcPr>
          <w:p w14:paraId="4665CC2A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4A562ED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Byly provedeny níže uvedené změny ve zprávě CDSINVOICE. Formát je nyní možné použít pro elektronickou fakturu i SD fakturu.</w:t>
            </w:r>
          </w:p>
        </w:tc>
        <w:tc>
          <w:tcPr>
            <w:tcW w:w="787" w:type="dxa"/>
          </w:tcPr>
          <w:p w14:paraId="674ECD4F" w14:textId="77777777" w:rsidR="001027AD" w:rsidRPr="00212C35" w:rsidRDefault="001027AD" w:rsidP="001027A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1027AD" w14:paraId="71598DFF" w14:textId="77777777" w:rsidTr="00840727">
        <w:trPr>
          <w:trHeight w:val="255"/>
        </w:trPr>
        <w:tc>
          <w:tcPr>
            <w:tcW w:w="993" w:type="dxa"/>
          </w:tcPr>
          <w:p w14:paraId="5B96979D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B433D1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DocumentTotal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 xml:space="preserve">(DocumentEnvelope -&gt; Document -&gt; DocSummary -&gt; DocumentTotal) </w:t>
            </w:r>
            <w:r w:rsidRPr="00395D86">
              <w:rPr>
                <w:sz w:val="20"/>
                <w:szCs w:val="20"/>
              </w:rPr>
              <w:t>změněna vlastnost maxOcc. z 1 na 2</w:t>
            </w:r>
          </w:p>
        </w:tc>
        <w:tc>
          <w:tcPr>
            <w:tcW w:w="787" w:type="dxa"/>
          </w:tcPr>
          <w:p w14:paraId="1D8ACFFB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62B5E397" w14:textId="77777777" w:rsidTr="00840727">
        <w:trPr>
          <w:trHeight w:val="255"/>
        </w:trPr>
        <w:tc>
          <w:tcPr>
            <w:tcW w:w="993" w:type="dxa"/>
          </w:tcPr>
          <w:p w14:paraId="13A96A39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655CC67A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PaymentSummary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>(DocumentEnvelope -&gt; Document -&gt; DocSummary -&gt; PaymentSummary)</w:t>
            </w:r>
            <w:r w:rsidRPr="00395D86">
              <w:rPr>
                <w:sz w:val="20"/>
                <w:szCs w:val="20"/>
              </w:rPr>
              <w:t xml:space="preserve"> změněna vlastnost maxOcc. z 1 na 2.</w:t>
            </w:r>
          </w:p>
        </w:tc>
        <w:tc>
          <w:tcPr>
            <w:tcW w:w="787" w:type="dxa"/>
          </w:tcPr>
          <w:p w14:paraId="333711E2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1D44E9AF" w14:textId="77777777" w:rsidTr="00840727">
        <w:trPr>
          <w:trHeight w:val="255"/>
        </w:trPr>
        <w:tc>
          <w:tcPr>
            <w:tcW w:w="993" w:type="dxa"/>
          </w:tcPr>
          <w:p w14:paraId="76E9058C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6486C91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BankAccount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>(DocumentEnveloppe -&gt; Document -&gt; DocHeader -&gt; Party -&gt; BankAccount)</w:t>
            </w:r>
            <w:r w:rsidRPr="00395D86">
              <w:rPr>
                <w:sz w:val="20"/>
                <w:szCs w:val="20"/>
              </w:rPr>
              <w:t xml:space="preserve"> doplněn atribut </w:t>
            </w:r>
            <w:r w:rsidRPr="00395D86">
              <w:rPr>
                <w:i/>
                <w:sz w:val="20"/>
                <w:szCs w:val="20"/>
              </w:rPr>
              <w:t xml:space="preserve">iban </w:t>
            </w:r>
            <w:r w:rsidRPr="00395D86">
              <w:rPr>
                <w:sz w:val="20"/>
                <w:szCs w:val="20"/>
              </w:rPr>
              <w:t>s povinností optional.</w:t>
            </w:r>
          </w:p>
        </w:tc>
        <w:tc>
          <w:tcPr>
            <w:tcW w:w="787" w:type="dxa"/>
          </w:tcPr>
          <w:p w14:paraId="21DC58BC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5442329C" w14:textId="77777777" w:rsidTr="00840727">
        <w:trPr>
          <w:trHeight w:val="255"/>
        </w:trPr>
        <w:tc>
          <w:tcPr>
            <w:tcW w:w="993" w:type="dxa"/>
          </w:tcPr>
          <w:p w14:paraId="77C599B1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2A6013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elementu </w:t>
            </w:r>
            <w:r w:rsidRPr="00395D86">
              <w:rPr>
                <w:i/>
                <w:sz w:val="20"/>
                <w:szCs w:val="20"/>
              </w:rPr>
              <w:t>PaymentSummary</w:t>
            </w:r>
            <w:r w:rsidRPr="00395D86">
              <w:rPr>
                <w:sz w:val="20"/>
                <w:szCs w:val="20"/>
              </w:rPr>
              <w:t xml:space="preserve"> přidán subelement </w:t>
            </w:r>
            <w:r w:rsidRPr="00395D86">
              <w:rPr>
                <w:i/>
                <w:sz w:val="20"/>
                <w:szCs w:val="20"/>
              </w:rPr>
              <w:t>Rounding</w:t>
            </w:r>
            <w:r w:rsidRPr="00395D86">
              <w:rPr>
                <w:sz w:val="20"/>
                <w:szCs w:val="20"/>
              </w:rPr>
              <w:t xml:space="preserve"> s povinností optional.</w:t>
            </w:r>
            <w:r w:rsidRPr="00395D86">
              <w:rPr>
                <w:i/>
                <w:sz w:val="20"/>
                <w:szCs w:val="20"/>
              </w:rPr>
              <w:t xml:space="preserve"> (DocumentEnvelope -&gt; Document -&gt; DocSummary -&gt; PaymentSummary)</w:t>
            </w:r>
          </w:p>
        </w:tc>
        <w:tc>
          <w:tcPr>
            <w:tcW w:w="787" w:type="dxa"/>
          </w:tcPr>
          <w:p w14:paraId="658902ED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:rsidRPr="00C86416" w14:paraId="7F9D4FD5" w14:textId="77777777" w:rsidTr="00840727">
        <w:trPr>
          <w:trHeight w:val="255"/>
        </w:trPr>
        <w:tc>
          <w:tcPr>
            <w:tcW w:w="993" w:type="dxa"/>
          </w:tcPr>
          <w:p w14:paraId="0A9C75D3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F60C964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elementu </w:t>
            </w:r>
            <w:r w:rsidRPr="00395D86">
              <w:rPr>
                <w:i/>
                <w:sz w:val="20"/>
                <w:szCs w:val="20"/>
              </w:rPr>
              <w:t>Document</w:t>
            </w:r>
            <w:r w:rsidRPr="00395D86">
              <w:rPr>
                <w:sz w:val="20"/>
                <w:szCs w:val="20"/>
              </w:rPr>
              <w:t xml:space="preserve"> přidán subelement </w:t>
            </w:r>
            <w:r w:rsidRPr="00395D86">
              <w:rPr>
                <w:i/>
                <w:sz w:val="20"/>
                <w:szCs w:val="20"/>
              </w:rPr>
              <w:t xml:space="preserve">Attachement </w:t>
            </w:r>
            <w:r w:rsidRPr="00395D86">
              <w:rPr>
                <w:sz w:val="20"/>
                <w:szCs w:val="20"/>
              </w:rPr>
              <w:t>s povinností optional.</w:t>
            </w:r>
            <w:r w:rsidRPr="00395D86">
              <w:rPr>
                <w:i/>
                <w:sz w:val="20"/>
                <w:szCs w:val="20"/>
              </w:rPr>
              <w:t xml:space="preserve"> (DocumentEnvelope -&gt; Document) </w:t>
            </w:r>
            <w:r w:rsidRPr="00395D86">
              <w:rPr>
                <w:sz w:val="20"/>
                <w:szCs w:val="20"/>
              </w:rPr>
              <w:t xml:space="preserve"> Subelement má tuto strukturu:</w:t>
            </w:r>
          </w:p>
          <w:p w14:paraId="2F1ABB79" w14:textId="77777777" w:rsidR="001027AD" w:rsidRPr="00395D86" w:rsidRDefault="001B2A62" w:rsidP="001027AD">
            <w:pPr>
              <w:rPr>
                <w:sz w:val="20"/>
                <w:szCs w:val="20"/>
              </w:rPr>
            </w:pPr>
            <w:r>
              <w:rPr>
                <w:noProof/>
                <w:sz w:val="20"/>
                <w:szCs w:val="20"/>
                <w:lang w:eastAsia="cs-CZ"/>
              </w:rPr>
              <w:drawing>
                <wp:inline distT="0" distB="0" distL="0" distR="0" wp14:anchorId="21350925" wp14:editId="0AACA39E">
                  <wp:extent cx="2855595" cy="940435"/>
                  <wp:effectExtent l="0" t="0" r="1905" b="0"/>
                  <wp:docPr id="1" name="obrázek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5545" t="42163" r="25314" b="4078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55595" cy="94043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2F96E90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Element </w:t>
            </w:r>
            <w:r w:rsidRPr="00395D86">
              <w:rPr>
                <w:i/>
                <w:sz w:val="20"/>
                <w:szCs w:val="20"/>
              </w:rPr>
              <w:t>AttachmentHeader</w:t>
            </w:r>
            <w:r w:rsidRPr="00395D86">
              <w:rPr>
                <w:sz w:val="20"/>
                <w:szCs w:val="20"/>
              </w:rPr>
              <w:t xml:space="preserve"> má tyto atributy (povinnost):</w:t>
            </w:r>
          </w:p>
          <w:p w14:paraId="4B7568E2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DelivaryDate</w:t>
            </w:r>
            <w:r w:rsidRPr="00395D86">
              <w:rPr>
                <w:sz w:val="20"/>
                <w:szCs w:val="20"/>
              </w:rPr>
              <w:t xml:space="preserve"> - Den dodávky (required)</w:t>
            </w:r>
          </w:p>
          <w:p w14:paraId="724595A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lastRenderedPageBreak/>
              <w:t>ExchangeRate</w:t>
            </w:r>
            <w:r w:rsidRPr="00395D86">
              <w:rPr>
                <w:sz w:val="20"/>
                <w:szCs w:val="20"/>
              </w:rPr>
              <w:t xml:space="preserve"> - Kurz (required)</w:t>
            </w:r>
          </w:p>
          <w:p w14:paraId="728BACB7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PaymentReceived</w:t>
            </w:r>
            <w:r w:rsidRPr="00395D86">
              <w:rPr>
                <w:sz w:val="20"/>
                <w:szCs w:val="20"/>
              </w:rPr>
              <w:t xml:space="preserve"> - Datum platby (optional)</w:t>
            </w:r>
          </w:p>
          <w:p w14:paraId="736DE26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InvoiceNo</w:t>
            </w:r>
            <w:r w:rsidRPr="00395D86">
              <w:rPr>
                <w:sz w:val="20"/>
                <w:szCs w:val="20"/>
              </w:rPr>
              <w:t xml:space="preserve"> - Číslo faktury (optional)</w:t>
            </w:r>
          </w:p>
          <w:p w14:paraId="5992DE2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TypeOfTrade</w:t>
            </w:r>
            <w:r w:rsidRPr="00395D86">
              <w:rPr>
                <w:sz w:val="20"/>
                <w:szCs w:val="20"/>
              </w:rPr>
              <w:t xml:space="preserve"> - Druh obchodu (required)</w:t>
            </w:r>
          </w:p>
          <w:p w14:paraId="72629267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IdRut</w:t>
            </w:r>
            <w:r w:rsidRPr="00395D86">
              <w:rPr>
                <w:sz w:val="20"/>
                <w:szCs w:val="20"/>
              </w:rPr>
              <w:t xml:space="preserve"> - Číslo RUT (optional)</w:t>
            </w:r>
          </w:p>
          <w:p w14:paraId="4A9777B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ReferenceNo</w:t>
            </w:r>
            <w:r w:rsidRPr="00395D86">
              <w:rPr>
                <w:sz w:val="20"/>
                <w:szCs w:val="20"/>
              </w:rPr>
              <w:t xml:space="preserve"> - Variabilní symbol (optional)</w:t>
            </w:r>
          </w:p>
          <w:p w14:paraId="2FD9BDD1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Quantity</w:t>
            </w:r>
            <w:r w:rsidRPr="00395D86">
              <w:rPr>
                <w:sz w:val="20"/>
                <w:szCs w:val="20"/>
              </w:rPr>
              <w:t xml:space="preserve"> - Množství (required)</w:t>
            </w:r>
          </w:p>
          <w:p w14:paraId="4F53D63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UnitPrice</w:t>
            </w:r>
            <w:r w:rsidRPr="00395D86">
              <w:rPr>
                <w:sz w:val="20"/>
                <w:szCs w:val="20"/>
              </w:rPr>
              <w:t xml:space="preserve"> - Jednotková cena (required)</w:t>
            </w:r>
          </w:p>
          <w:p w14:paraId="5E4CD26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BeforeTax</w:t>
            </w:r>
            <w:r w:rsidRPr="00395D86">
              <w:rPr>
                <w:sz w:val="20"/>
                <w:szCs w:val="20"/>
              </w:rPr>
              <w:t xml:space="preserve"> - Cena bez DPH (required)</w:t>
            </w:r>
          </w:p>
          <w:p w14:paraId="44312AB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ElectricityTax</w:t>
            </w:r>
            <w:r w:rsidRPr="00395D86">
              <w:rPr>
                <w:sz w:val="20"/>
                <w:szCs w:val="20"/>
              </w:rPr>
              <w:t xml:space="preserve"> - Daň z elektřiny (optional)</w:t>
            </w:r>
          </w:p>
          <w:p w14:paraId="2D3F7748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BaseTax</w:t>
            </w:r>
            <w:r w:rsidRPr="00395D86">
              <w:rPr>
                <w:sz w:val="20"/>
                <w:szCs w:val="20"/>
              </w:rPr>
              <w:t xml:space="preserve"> - Základ DPH (optional)</w:t>
            </w:r>
          </w:p>
          <w:p w14:paraId="76CFDAB9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VAT</w:t>
            </w:r>
            <w:r w:rsidRPr="00395D86">
              <w:rPr>
                <w:sz w:val="20"/>
                <w:szCs w:val="20"/>
              </w:rPr>
              <w:t xml:space="preserve"> - DPH (required)</w:t>
            </w:r>
          </w:p>
          <w:p w14:paraId="1F06D5A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- Měna (required)</w:t>
            </w:r>
          </w:p>
          <w:p w14:paraId="64405265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Total</w:t>
            </w:r>
            <w:r w:rsidRPr="00395D86">
              <w:rPr>
                <w:sz w:val="20"/>
                <w:szCs w:val="20"/>
              </w:rPr>
              <w:t xml:space="preserve"> - Celkem (required)</w:t>
            </w:r>
          </w:p>
          <w:p w14:paraId="12A5D2E6" w14:textId="77777777" w:rsidR="001027AD" w:rsidRPr="00395D86" w:rsidRDefault="001027AD" w:rsidP="001027AD">
            <w:pPr>
              <w:rPr>
                <w:sz w:val="20"/>
                <w:szCs w:val="20"/>
              </w:rPr>
            </w:pPr>
          </w:p>
          <w:p w14:paraId="7E986BBC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Element </w:t>
            </w:r>
            <w:r w:rsidRPr="00395D86">
              <w:rPr>
                <w:i/>
                <w:sz w:val="20"/>
                <w:szCs w:val="20"/>
              </w:rPr>
              <w:t>AttachmentSum</w:t>
            </w:r>
            <w:r w:rsidRPr="00395D86">
              <w:rPr>
                <w:sz w:val="20"/>
                <w:szCs w:val="20"/>
              </w:rPr>
              <w:t xml:space="preserve"> má tyto atributy (povinnost):</w:t>
            </w:r>
          </w:p>
          <w:p w14:paraId="386A159E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BeforeTax</w:t>
            </w:r>
            <w:r w:rsidRPr="00395D86">
              <w:rPr>
                <w:sz w:val="20"/>
                <w:szCs w:val="20"/>
              </w:rPr>
              <w:t xml:space="preserve"> - Cena bez DPH (required)</w:t>
            </w:r>
          </w:p>
          <w:p w14:paraId="58CC0DDD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ElectricityTax</w:t>
            </w:r>
            <w:r w:rsidRPr="00395D86">
              <w:rPr>
                <w:sz w:val="20"/>
                <w:szCs w:val="20"/>
              </w:rPr>
              <w:t xml:space="preserve"> - Daň z elektřiny (optional)</w:t>
            </w:r>
          </w:p>
          <w:p w14:paraId="273CAB5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BaseTax</w:t>
            </w:r>
            <w:r w:rsidRPr="00395D86">
              <w:rPr>
                <w:sz w:val="20"/>
                <w:szCs w:val="20"/>
              </w:rPr>
              <w:t xml:space="preserve"> - Základ DPH (optional)</w:t>
            </w:r>
          </w:p>
          <w:p w14:paraId="5D869441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VAT</w:t>
            </w:r>
            <w:r w:rsidRPr="00395D86">
              <w:rPr>
                <w:sz w:val="20"/>
                <w:szCs w:val="20"/>
              </w:rPr>
              <w:t xml:space="preserve"> - DPH (required)</w:t>
            </w:r>
          </w:p>
          <w:p w14:paraId="0EF2656C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- Měna (required)</w:t>
            </w:r>
          </w:p>
          <w:p w14:paraId="0429919E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Total</w:t>
            </w:r>
            <w:r w:rsidRPr="00395D86">
              <w:rPr>
                <w:sz w:val="20"/>
                <w:szCs w:val="20"/>
              </w:rPr>
              <w:t xml:space="preserve"> - Celkem (required)</w:t>
            </w:r>
          </w:p>
        </w:tc>
        <w:tc>
          <w:tcPr>
            <w:tcW w:w="787" w:type="dxa"/>
          </w:tcPr>
          <w:p w14:paraId="49C40269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lastRenderedPageBreak/>
              <w:t>V1.0</w:t>
            </w:r>
          </w:p>
        </w:tc>
      </w:tr>
      <w:tr w:rsidR="001027AD" w14:paraId="5AF1F76A" w14:textId="77777777" w:rsidTr="00840727">
        <w:trPr>
          <w:trHeight w:val="255"/>
        </w:trPr>
        <w:tc>
          <w:tcPr>
            <w:tcW w:w="993" w:type="dxa"/>
          </w:tcPr>
          <w:p w14:paraId="510C887A" w14:textId="77777777" w:rsidR="001027AD" w:rsidRPr="008B1268" w:rsidRDefault="001027AD" w:rsidP="008B1268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68DC91F3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CDSREQ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70D80B1D" w14:textId="77777777" w:rsidR="001027AD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151 - </w:t>
            </w:r>
            <w:r w:rsidRPr="001027AD">
              <w:rPr>
                <w:sz w:val="20"/>
                <w:szCs w:val="20"/>
              </w:rPr>
              <w:t xml:space="preserve">Dotaz na data o přiřazených pozorovatelích </w:t>
            </w:r>
          </w:p>
          <w:p w14:paraId="2B2F50B2" w14:textId="77777777" w:rsidR="001027AD" w:rsidRPr="001027AD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154 -</w:t>
            </w:r>
            <w:r w:rsidRPr="00395D86">
              <w:rPr>
                <w:sz w:val="20"/>
                <w:szCs w:val="20"/>
              </w:rPr>
              <w:t xml:space="preserve"> </w:t>
            </w:r>
            <w:r w:rsidRPr="001027AD">
              <w:rPr>
                <w:sz w:val="20"/>
                <w:szCs w:val="20"/>
              </w:rPr>
              <w:t>Dotaz na data o explicitně přiřazených subjektech zúčtování</w:t>
            </w:r>
          </w:p>
        </w:tc>
        <w:tc>
          <w:tcPr>
            <w:tcW w:w="787" w:type="dxa"/>
          </w:tcPr>
          <w:p w14:paraId="51378B90" w14:textId="77777777" w:rsidR="001027AD" w:rsidRDefault="001027AD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4580B637" w14:textId="77777777" w:rsidTr="00840727">
        <w:trPr>
          <w:trHeight w:val="255"/>
        </w:trPr>
        <w:tc>
          <w:tcPr>
            <w:tcW w:w="993" w:type="dxa"/>
          </w:tcPr>
          <w:p w14:paraId="0FAD9120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10A53685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2D294124" w14:textId="77777777" w:rsid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152 - </w:t>
            </w:r>
            <w:r w:rsidRPr="001027AD">
              <w:rPr>
                <w:sz w:val="20"/>
                <w:szCs w:val="20"/>
              </w:rPr>
              <w:t>Potvrzení / chyba v dotazu na data o přiřazených provozovatelích</w:t>
            </w:r>
          </w:p>
          <w:p w14:paraId="22B4DE18" w14:textId="77777777" w:rsidR="001027AD" w:rsidRP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155 - </w:t>
            </w:r>
            <w:r w:rsidRPr="001027AD">
              <w:rPr>
                <w:sz w:val="20"/>
                <w:szCs w:val="20"/>
              </w:rPr>
              <w:t>Potvrzení / chyba v dotazu na data o explicitně přiřazených subjektech zúčtování</w:t>
            </w:r>
          </w:p>
        </w:tc>
        <w:tc>
          <w:tcPr>
            <w:tcW w:w="787" w:type="dxa"/>
          </w:tcPr>
          <w:p w14:paraId="0FB8F44C" w14:textId="77777777" w:rsidR="001027AD" w:rsidRPr="00212C35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75D6CD64" w14:textId="77777777" w:rsidTr="00840727">
        <w:trPr>
          <w:trHeight w:val="255"/>
        </w:trPr>
        <w:tc>
          <w:tcPr>
            <w:tcW w:w="993" w:type="dxa"/>
          </w:tcPr>
          <w:p w14:paraId="75DB3511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758FCC40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289BB5DA" w14:textId="77777777" w:rsid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153 - </w:t>
            </w:r>
            <w:r w:rsidRPr="001027AD">
              <w:rPr>
                <w:sz w:val="20"/>
                <w:szCs w:val="20"/>
              </w:rPr>
              <w:t>Data o přiřazených pozorovatelích</w:t>
            </w:r>
          </w:p>
          <w:p w14:paraId="789C36BF" w14:textId="77777777" w:rsidR="001027AD" w:rsidRP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156 - </w:t>
            </w:r>
            <w:r w:rsidRPr="001027AD">
              <w:rPr>
                <w:sz w:val="20"/>
                <w:szCs w:val="20"/>
              </w:rPr>
              <w:t>Data o explicitně přiřazených subjektech zúčtování</w:t>
            </w:r>
          </w:p>
        </w:tc>
        <w:tc>
          <w:tcPr>
            <w:tcW w:w="787" w:type="dxa"/>
          </w:tcPr>
          <w:p w14:paraId="1BED3354" w14:textId="77777777" w:rsidR="001027AD" w:rsidRPr="00C86416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0CEB7E9A" w14:textId="77777777" w:rsidTr="00840727">
        <w:trPr>
          <w:trHeight w:val="255"/>
        </w:trPr>
        <w:tc>
          <w:tcPr>
            <w:tcW w:w="993" w:type="dxa"/>
          </w:tcPr>
          <w:p w14:paraId="4C927827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2A184FB4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provedena změna</w:t>
            </w:r>
            <w:r w:rsidRPr="00395D86">
              <w:rPr>
                <w:sz w:val="20"/>
                <w:szCs w:val="20"/>
              </w:rPr>
              <w:t xml:space="preserve"> restrikce na </w:t>
            </w:r>
            <w:r>
              <w:rPr>
                <w:sz w:val="20"/>
                <w:szCs w:val="20"/>
              </w:rPr>
              <w:t>přípustné identifikátory zpráv u</w:t>
            </w:r>
            <w:r w:rsidRPr="00395D86">
              <w:rPr>
                <w:sz w:val="20"/>
                <w:szCs w:val="20"/>
              </w:rPr>
              <w:t xml:space="preserve"> následující</w:t>
            </w:r>
            <w:r>
              <w:rPr>
                <w:sz w:val="20"/>
                <w:szCs w:val="20"/>
              </w:rPr>
              <w:t>ch identifikátorů</w:t>
            </w:r>
            <w:r w:rsidRPr="00395D86">
              <w:rPr>
                <w:sz w:val="20"/>
                <w:szCs w:val="20"/>
              </w:rPr>
              <w:t>:</w:t>
            </w:r>
          </w:p>
          <w:p w14:paraId="01B67693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Zrušeno:</w:t>
            </w:r>
          </w:p>
          <w:p w14:paraId="4FEF9222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SST - </w:t>
            </w:r>
            <w:r w:rsidRPr="005A7F37">
              <w:rPr>
                <w:sz w:val="20"/>
                <w:szCs w:val="20"/>
              </w:rPr>
              <w:t>Subjekt zúčtování přiřazený na dané OPM</w:t>
            </w:r>
            <w:r>
              <w:rPr>
                <w:sz w:val="20"/>
                <w:szCs w:val="20"/>
              </w:rPr>
              <w:t xml:space="preserve"> - nahrazen identifikátorem ST</w:t>
            </w:r>
          </w:p>
          <w:p w14:paraId="34C60D0E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Přidáno:</w:t>
            </w:r>
          </w:p>
          <w:p w14:paraId="2CEF8F61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ST - </w:t>
            </w:r>
            <w:r w:rsidRPr="005A7F37">
              <w:rPr>
                <w:sz w:val="20"/>
                <w:szCs w:val="20"/>
              </w:rPr>
              <w:t>Subjekt zúčtování přiřazený na dané OPM</w:t>
            </w:r>
          </w:p>
          <w:p w14:paraId="7D5C460A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DST - </w:t>
            </w:r>
            <w:r w:rsidRPr="005A7F37">
              <w:rPr>
                <w:sz w:val="20"/>
                <w:szCs w:val="20"/>
              </w:rPr>
              <w:t>Subjekt zúčtování v roli defaultní</w:t>
            </w:r>
          </w:p>
          <w:p w14:paraId="57F7EA9D" w14:textId="77777777" w:rsidR="001027AD" w:rsidRPr="00395D86" w:rsidRDefault="005A7F37" w:rsidP="001C14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SST - </w:t>
            </w:r>
            <w:r w:rsidRPr="005A7F37">
              <w:rPr>
                <w:sz w:val="20"/>
                <w:szCs w:val="20"/>
              </w:rPr>
              <w:t>Subjekt zúčtování v roli sekundární</w:t>
            </w:r>
          </w:p>
        </w:tc>
        <w:tc>
          <w:tcPr>
            <w:tcW w:w="787" w:type="dxa"/>
          </w:tcPr>
          <w:p w14:paraId="5CF061F9" w14:textId="77777777" w:rsidR="001027AD" w:rsidRPr="00C86416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</w:t>
            </w:r>
          </w:p>
        </w:tc>
      </w:tr>
      <w:tr w:rsidR="00DD4CF1" w14:paraId="1FF8DB81" w14:textId="77777777" w:rsidTr="00840727">
        <w:trPr>
          <w:trHeight w:val="255"/>
        </w:trPr>
        <w:tc>
          <w:tcPr>
            <w:tcW w:w="993" w:type="dxa"/>
          </w:tcPr>
          <w:p w14:paraId="41649810" w14:textId="77777777" w:rsidR="00DD4CF1" w:rsidRPr="008B1268" w:rsidRDefault="00DD4CF1" w:rsidP="00504AB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4B2A678B" w14:textId="77777777" w:rsidR="00DD4CF1" w:rsidRPr="00395D86" w:rsidRDefault="00DD4CF1" w:rsidP="00504AB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z elementu </w:t>
            </w:r>
            <w:r w:rsidRPr="005A7F37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odstraněn atribut </w:t>
            </w:r>
            <w:r w:rsidRPr="005A7F37">
              <w:rPr>
                <w:i/>
                <w:sz w:val="20"/>
                <w:szCs w:val="20"/>
              </w:rPr>
              <w:t>ps-nd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5A7F37">
              <w:rPr>
                <w:sz w:val="20"/>
                <w:szCs w:val="20"/>
              </w:rPr>
              <w:t>s</w:t>
            </w:r>
            <w:r>
              <w:rPr>
                <w:sz w:val="20"/>
                <w:szCs w:val="20"/>
              </w:rPr>
              <w:t xml:space="preserve"> povinností optional. 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34D30F25" w14:textId="77777777" w:rsidR="00DD4CF1" w:rsidRDefault="00DD4CF1" w:rsidP="00815B4F">
            <w:pPr>
              <w:pStyle w:val="TableNormal1"/>
              <w:jc w:val="center"/>
              <w:rPr>
                <w:iCs/>
              </w:rPr>
            </w:pPr>
          </w:p>
        </w:tc>
      </w:tr>
      <w:tr w:rsidR="00215CD4" w14:paraId="3C1A5F75" w14:textId="77777777" w:rsidTr="00840727">
        <w:trPr>
          <w:trHeight w:val="255"/>
        </w:trPr>
        <w:tc>
          <w:tcPr>
            <w:tcW w:w="993" w:type="dxa"/>
          </w:tcPr>
          <w:p w14:paraId="2909AE45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736F4EB3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102B2DBB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6386066B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27B12C83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530557CF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0F067F3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074AFA63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62744B2E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22750BCA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261 - </w:t>
            </w:r>
            <w:r w:rsidRPr="0091565F">
              <w:rPr>
                <w:sz w:val="20"/>
                <w:szCs w:val="20"/>
              </w:rPr>
              <w:t>Chyba při zaslání sjednaných diagramů ÚOB</w:t>
            </w:r>
          </w:p>
          <w:p w14:paraId="7F520352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262 - </w:t>
            </w:r>
            <w:r w:rsidRPr="0091565F">
              <w:rPr>
                <w:sz w:val="20"/>
                <w:szCs w:val="20"/>
              </w:rPr>
              <w:t>Potvrzení přijetí sjednaných diagramů ÚOB</w:t>
            </w:r>
          </w:p>
          <w:p w14:paraId="085650D0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264 - </w:t>
            </w:r>
            <w:r w:rsidRPr="0091565F">
              <w:rPr>
                <w:sz w:val="20"/>
                <w:szCs w:val="20"/>
              </w:rPr>
              <w:t>Potvrzení přijetí/Chyba při zaslání sjednaných hodnot ÚOB</w:t>
            </w:r>
          </w:p>
          <w:p w14:paraId="7266DDF4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265 - </w:t>
            </w:r>
            <w:r w:rsidRPr="00346731">
              <w:rPr>
                <w:sz w:val="20"/>
                <w:szCs w:val="20"/>
              </w:rPr>
              <w:t>Chyba v požadavku na zaslání ÚOB</w:t>
            </w:r>
          </w:p>
          <w:p w14:paraId="6F5DC1CA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266 - </w:t>
            </w:r>
            <w:r w:rsidRPr="00346731">
              <w:rPr>
                <w:sz w:val="20"/>
                <w:szCs w:val="20"/>
              </w:rPr>
              <w:t>Plánované hodnoty výroby A, B a C</w:t>
            </w:r>
          </w:p>
          <w:p w14:paraId="7AE04ECD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</w:t>
            </w:r>
          </w:p>
        </w:tc>
        <w:tc>
          <w:tcPr>
            <w:tcW w:w="787" w:type="dxa"/>
          </w:tcPr>
          <w:p w14:paraId="0A3C0862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225C3991" w14:textId="77777777" w:rsidTr="00840727">
        <w:trPr>
          <w:trHeight w:val="255"/>
        </w:trPr>
        <w:tc>
          <w:tcPr>
            <w:tcW w:w="993" w:type="dxa"/>
          </w:tcPr>
          <w:p w14:paraId="5ACCECC2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02A3C5D7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FE98A2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1D657A6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59155413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22473F83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3ED65525" w14:textId="77777777" w:rsidTr="00840727">
        <w:trPr>
          <w:trHeight w:val="255"/>
        </w:trPr>
        <w:tc>
          <w:tcPr>
            <w:tcW w:w="993" w:type="dxa"/>
          </w:tcPr>
          <w:p w14:paraId="471933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2CD06509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1C0DFFD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6F5DBEF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7A7392DE" w14:textId="77777777" w:rsidR="00215CD4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0F575FE0" w14:textId="77777777" w:rsidTr="00840727">
        <w:trPr>
          <w:trHeight w:val="255"/>
        </w:trPr>
        <w:tc>
          <w:tcPr>
            <w:tcW w:w="993" w:type="dxa"/>
          </w:tcPr>
          <w:p w14:paraId="3F8D481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2A1306BA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období do 31.12.2009 (msg_codes 163, 164, 243, 244, 251, 252)</w:t>
            </w:r>
          </w:p>
        </w:tc>
        <w:tc>
          <w:tcPr>
            <w:tcW w:w="787" w:type="dxa"/>
          </w:tcPr>
          <w:p w14:paraId="36F5D0C8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535671CB" w14:textId="77777777" w:rsidTr="00840727">
        <w:trPr>
          <w:trHeight w:val="255"/>
        </w:trPr>
        <w:tc>
          <w:tcPr>
            <w:tcW w:w="993" w:type="dxa"/>
          </w:tcPr>
          <w:p w14:paraId="2605D856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49492B6A" w14:textId="77777777" w:rsidR="00DD4CF1" w:rsidRPr="00395D86" w:rsidRDefault="00DD4CF1" w:rsidP="0091565F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171368FD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5EAF5F77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08EE42DB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3787913E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66DBCE83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198E7360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08ECE00D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025C12B7" w14:textId="77777777" w:rsidR="007F46E7" w:rsidRPr="00346731" w:rsidRDefault="007F46E7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2146AE9B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</w:t>
            </w:r>
            <w:r w:rsidR="00730E8C">
              <w:rPr>
                <w:sz w:val="20"/>
                <w:szCs w:val="20"/>
              </w:rPr>
              <w:t xml:space="preserve"> Tyto msg_codes byly přejmenovány:</w:t>
            </w:r>
          </w:p>
          <w:p w14:paraId="2FA525A9" w14:textId="77777777" w:rsid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215 - </w:t>
            </w:r>
            <w:r w:rsidRPr="00730E8C">
              <w:rPr>
                <w:sz w:val="20"/>
                <w:szCs w:val="20"/>
              </w:rPr>
              <w:t>Potvrzení/chyba při aktualizaci OPM</w:t>
            </w:r>
          </w:p>
          <w:p w14:paraId="6DA29B75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222 - </w:t>
            </w:r>
            <w:r w:rsidRPr="00730E8C">
              <w:rPr>
                <w:sz w:val="20"/>
                <w:szCs w:val="20"/>
              </w:rPr>
              <w:t>Potvrzení/chyba při přijetí průběhových skutečných dat</w:t>
            </w:r>
          </w:p>
          <w:p w14:paraId="1232DA42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224 - </w:t>
            </w:r>
            <w:r w:rsidRPr="00730E8C">
              <w:rPr>
                <w:sz w:val="20"/>
                <w:szCs w:val="20"/>
              </w:rPr>
              <w:t>Potvrzení/chyba při přijetí neprůběhových skutečných dat</w:t>
            </w:r>
          </w:p>
          <w:p w14:paraId="43EBC81B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226 - </w:t>
            </w:r>
            <w:r w:rsidRPr="00730E8C">
              <w:rPr>
                <w:sz w:val="20"/>
                <w:szCs w:val="20"/>
              </w:rPr>
              <w:t>Potvrzení/chyba při příjmu dat DÚF VO</w:t>
            </w:r>
          </w:p>
          <w:p w14:paraId="47687B24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228 - </w:t>
            </w:r>
            <w:r w:rsidRPr="00730E8C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otvrzení/chyba při příjmu dat PpS</w:t>
            </w:r>
          </w:p>
          <w:p w14:paraId="0E48EAEC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229 - </w:t>
            </w:r>
            <w:r w:rsidRPr="00730E8C">
              <w:rPr>
                <w:sz w:val="20"/>
                <w:szCs w:val="20"/>
              </w:rPr>
              <w:t>Potvrzení/chyba při příjmu dat DÚF MO</w:t>
            </w:r>
          </w:p>
          <w:p w14:paraId="1E692738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241 - </w:t>
            </w:r>
            <w:r w:rsidRPr="00730E8C">
              <w:rPr>
                <w:sz w:val="20"/>
                <w:szCs w:val="20"/>
              </w:rPr>
              <w:t>Potvrzení/chyba při zaslání požadavku na změnu dodavatele</w:t>
            </w:r>
          </w:p>
          <w:p w14:paraId="43124DC2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247- </w:t>
            </w:r>
            <w:r w:rsidRPr="00730E8C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787" w:type="dxa"/>
          </w:tcPr>
          <w:p w14:paraId="303DF115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</w:t>
            </w:r>
          </w:p>
        </w:tc>
      </w:tr>
      <w:tr w:rsidR="00DD4CF1" w14:paraId="7796429F" w14:textId="77777777" w:rsidTr="00840727">
        <w:trPr>
          <w:trHeight w:val="255"/>
        </w:trPr>
        <w:tc>
          <w:tcPr>
            <w:tcW w:w="993" w:type="dxa"/>
          </w:tcPr>
          <w:p w14:paraId="3658574E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761A2E03" w14:textId="77777777" w:rsidR="00DD4CF1" w:rsidRPr="00395D86" w:rsidRDefault="00DD4CF1" w:rsidP="0091565F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656431C2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4FD5C54E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56FF1568" w14:textId="77777777" w:rsidR="00DD4CF1" w:rsidRPr="00395D86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12E508FB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7155A69B" w14:textId="77777777" w:rsidTr="00840727">
        <w:trPr>
          <w:trHeight w:val="255"/>
        </w:trPr>
        <w:tc>
          <w:tcPr>
            <w:tcW w:w="993" w:type="dxa"/>
          </w:tcPr>
          <w:p w14:paraId="5A86CBDD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0047D21A" w14:textId="77777777" w:rsidR="00DD4CF1" w:rsidRDefault="00DD4CF1" w:rsidP="003467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E53E9BD" w14:textId="77777777" w:rsidR="00DD4CF1" w:rsidRDefault="00DD4CF1" w:rsidP="003467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543ADDA3" w14:textId="77777777" w:rsidR="00DD4CF1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15F96171" w14:textId="77777777" w:rsidTr="00840727">
        <w:trPr>
          <w:trHeight w:val="255"/>
        </w:trPr>
        <w:tc>
          <w:tcPr>
            <w:tcW w:w="993" w:type="dxa"/>
          </w:tcPr>
          <w:p w14:paraId="7DE573D4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66997F07" w14:textId="77777777" w:rsidR="00730E8C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</w:t>
            </w:r>
            <w:r w:rsidR="00730E8C">
              <w:rPr>
                <w:sz w:val="20"/>
                <w:szCs w:val="20"/>
              </w:rPr>
              <w:t>obí do 31.12.2009. Jedná se o tyto msg_codes:</w:t>
            </w:r>
          </w:p>
          <w:p w14:paraId="29AB28DB" w14:textId="77777777" w:rsidR="00730E8C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142, 252 (CDSDATA)</w:t>
            </w:r>
          </w:p>
          <w:p w14:paraId="264B0FF5" w14:textId="77777777" w:rsidR="00730E8C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 (CDSREQ)</w:t>
            </w:r>
          </w:p>
          <w:p w14:paraId="28AFFEE6" w14:textId="77777777" w:rsidR="00DD4CF1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243, 244, 251</w:t>
            </w:r>
            <w:r w:rsidR="00730E8C">
              <w:rPr>
                <w:sz w:val="20"/>
                <w:szCs w:val="20"/>
              </w:rPr>
              <w:t xml:space="preserve"> (RESPONSE</w:t>
            </w:r>
            <w:r>
              <w:rPr>
                <w:sz w:val="20"/>
                <w:szCs w:val="20"/>
              </w:rPr>
              <w:t>)</w:t>
            </w:r>
          </w:p>
          <w:p w14:paraId="02D28FAE" w14:textId="77777777" w:rsidR="00730E8C" w:rsidRPr="00395D86" w:rsidRDefault="00215CD4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</w:t>
            </w:r>
            <w:r w:rsidR="00730E8C">
              <w:rPr>
                <w:sz w:val="20"/>
                <w:szCs w:val="20"/>
              </w:rPr>
              <w:t> </w:t>
            </w:r>
            <w:r>
              <w:rPr>
                <w:sz w:val="20"/>
                <w:szCs w:val="20"/>
              </w:rPr>
              <w:t>uvedených</w:t>
            </w:r>
            <w:r w:rsidR="00730E8C">
              <w:rPr>
                <w:sz w:val="20"/>
                <w:szCs w:val="20"/>
              </w:rPr>
              <w:t xml:space="preserve"> msg_codes byla doplněn</w:t>
            </w:r>
            <w:r>
              <w:rPr>
                <w:sz w:val="20"/>
                <w:szCs w:val="20"/>
              </w:rPr>
              <w:t xml:space="preserve"> popisek s informací o období platnosti dat.</w:t>
            </w:r>
            <w:r w:rsidR="00730E8C"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62DEBCAF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2009BF74" w14:textId="77777777" w:rsidTr="00840727">
        <w:trPr>
          <w:trHeight w:val="255"/>
        </w:trPr>
        <w:tc>
          <w:tcPr>
            <w:tcW w:w="993" w:type="dxa"/>
          </w:tcPr>
          <w:p w14:paraId="1B1BEAB2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19075C73" w14:textId="77777777" w:rsidR="00DD4CF1" w:rsidRPr="00395D86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Oblast SFVOT reportů prochází v současné době řadou změn, jejich konečná podoba bude známa na začátku listopadu 2009.</w:t>
            </w:r>
          </w:p>
        </w:tc>
        <w:tc>
          <w:tcPr>
            <w:tcW w:w="787" w:type="dxa"/>
          </w:tcPr>
          <w:p w14:paraId="4A725A94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7F46E7" w14:paraId="3FD3D206" w14:textId="77777777" w:rsidTr="00840727">
        <w:trPr>
          <w:trHeight w:val="255"/>
        </w:trPr>
        <w:tc>
          <w:tcPr>
            <w:tcW w:w="993" w:type="dxa"/>
          </w:tcPr>
          <w:p w14:paraId="310276E5" w14:textId="77777777" w:rsidR="007F46E7" w:rsidRDefault="007F46E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697FA0B" w14:textId="77777777" w:rsidR="007F46E7" w:rsidRPr="00395D86" w:rsidRDefault="007F46E7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povinnost elementu </w:t>
            </w:r>
            <w:r>
              <w:rPr>
                <w:i/>
                <w:sz w:val="20"/>
                <w:szCs w:val="20"/>
              </w:rPr>
              <w:t>Party</w:t>
            </w:r>
            <w:r>
              <w:rPr>
                <w:sz w:val="20"/>
                <w:szCs w:val="20"/>
              </w:rPr>
              <w:t xml:space="preserve"> byla změna na required, povinnost atributu </w:t>
            </w:r>
            <w:r w:rsidRPr="007F46E7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byla změněna na optional. 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4F606371" w14:textId="77777777" w:rsidR="007F46E7" w:rsidRPr="00212C35" w:rsidRDefault="007F46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00F44B24" w14:textId="77777777" w:rsidTr="00840727">
        <w:trPr>
          <w:trHeight w:val="255"/>
        </w:trPr>
        <w:tc>
          <w:tcPr>
            <w:tcW w:w="993" w:type="dxa"/>
          </w:tcPr>
          <w:p w14:paraId="3C2D0034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256DA46F" w14:textId="77777777" w:rsidR="007F46E7" w:rsidRPr="00395D86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povinnost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změna na optional. </w:t>
            </w:r>
          </w:p>
        </w:tc>
        <w:tc>
          <w:tcPr>
            <w:tcW w:w="787" w:type="dxa"/>
          </w:tcPr>
          <w:p w14:paraId="7A49EC1F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1B382A4F" w14:textId="77777777" w:rsidTr="00840727">
        <w:trPr>
          <w:trHeight w:val="255"/>
        </w:trPr>
        <w:tc>
          <w:tcPr>
            <w:tcW w:w="993" w:type="dxa"/>
          </w:tcPr>
          <w:p w14:paraId="36F34A84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2E7E8AC3" w14:textId="77777777" w:rsidR="007F46E7" w:rsidRPr="00395D86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do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byly přidány atributy </w:t>
            </w:r>
            <w:r w:rsidRPr="007F46E7">
              <w:rPr>
                <w:i/>
                <w:sz w:val="20"/>
                <w:szCs w:val="20"/>
              </w:rPr>
              <w:t>ps-sz</w:t>
            </w:r>
            <w:r>
              <w:rPr>
                <w:sz w:val="20"/>
                <w:szCs w:val="20"/>
              </w:rPr>
              <w:t xml:space="preserve"> a </w:t>
            </w:r>
            <w:r w:rsidRPr="007F46E7">
              <w:rPr>
                <w:i/>
                <w:sz w:val="20"/>
                <w:szCs w:val="20"/>
              </w:rPr>
              <w:t>ps-poz</w:t>
            </w:r>
            <w:r>
              <w:rPr>
                <w:sz w:val="20"/>
                <w:szCs w:val="20"/>
              </w:rPr>
              <w:t xml:space="preserve"> s povinností optional. Slouží pro předání výstupní informace o přiřazených SZ a pozorovatelích.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479E33DB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077FC387" w14:textId="77777777" w:rsidTr="00840727">
        <w:trPr>
          <w:trHeight w:val="255"/>
        </w:trPr>
        <w:tc>
          <w:tcPr>
            <w:tcW w:w="993" w:type="dxa"/>
          </w:tcPr>
          <w:p w14:paraId="54BBD2B1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48EC0C5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</w:t>
            </w:r>
            <w:r w:rsidR="00C844F3" w:rsidRPr="00395D86">
              <w:rPr>
                <w:sz w:val="20"/>
                <w:szCs w:val="20"/>
              </w:rPr>
              <w:t xml:space="preserve">pro atribut  </w:t>
            </w:r>
            <w:r w:rsidR="005450E5">
              <w:rPr>
                <w:i/>
                <w:iCs/>
                <w:sz w:val="20"/>
                <w:szCs w:val="20"/>
              </w:rPr>
              <w:t>anlart</w:t>
            </w:r>
            <w:r w:rsidR="00C844F3" w:rsidRPr="00395D86">
              <w:rPr>
                <w:sz w:val="20"/>
                <w:szCs w:val="20"/>
              </w:rPr>
              <w:t xml:space="preserve"> byla </w:t>
            </w:r>
            <w:r w:rsidR="00C844F3">
              <w:rPr>
                <w:sz w:val="20"/>
                <w:szCs w:val="20"/>
              </w:rPr>
              <w:t>doplněna</w:t>
            </w:r>
            <w:r w:rsidR="00C844F3" w:rsidRPr="00395D86">
              <w:rPr>
                <w:sz w:val="20"/>
                <w:szCs w:val="20"/>
              </w:rPr>
              <w:t xml:space="preserve"> restrikce na přípustné identifikátory </w:t>
            </w:r>
            <w:r w:rsidR="00C844F3">
              <w:rPr>
                <w:sz w:val="20"/>
                <w:szCs w:val="20"/>
              </w:rPr>
              <w:t>o:</w:t>
            </w:r>
          </w:p>
          <w:p w14:paraId="338611B2" w14:textId="77777777" w:rsidR="00C844F3" w:rsidRDefault="00C844F3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0007 - Sumární OPM za SZ a síť</w:t>
            </w:r>
          </w:p>
          <w:p w14:paraId="3961A21F" w14:textId="77777777" w:rsidR="00C844F3" w:rsidRPr="00395D86" w:rsidRDefault="00C844F3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Uvažuj</w:t>
            </w:r>
            <w:r w:rsidR="000D38EA">
              <w:rPr>
                <w:sz w:val="20"/>
                <w:szCs w:val="20"/>
              </w:rPr>
              <w:t>e se o přechod na číselné vyjádř</w:t>
            </w:r>
            <w:r>
              <w:rPr>
                <w:sz w:val="20"/>
                <w:szCs w:val="20"/>
              </w:rPr>
              <w:t>ení i pro ostatní druhy OPM.</w:t>
            </w:r>
          </w:p>
        </w:tc>
        <w:tc>
          <w:tcPr>
            <w:tcW w:w="787" w:type="dxa"/>
          </w:tcPr>
          <w:p w14:paraId="71954B89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30E8C" w14:paraId="2EB98C37" w14:textId="77777777" w:rsidTr="00840727">
        <w:trPr>
          <w:trHeight w:val="255"/>
        </w:trPr>
        <w:tc>
          <w:tcPr>
            <w:tcW w:w="993" w:type="dxa"/>
          </w:tcPr>
          <w:p w14:paraId="4B7CD627" w14:textId="77777777" w:rsidR="00730E8C" w:rsidRDefault="00730E8C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0F307448" w14:textId="77777777" w:rsidR="00730E8C" w:rsidRPr="00395D86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Byla provedena revize rušených msg_code u zpráv CDSREQ, RESPONSE a CDSDATA. </w:t>
            </w:r>
            <w:r w:rsidR="00191FF1">
              <w:rPr>
                <w:sz w:val="20"/>
                <w:szCs w:val="20"/>
              </w:rPr>
              <w:t>Týká se záznamů</w:t>
            </w:r>
            <w:r>
              <w:rPr>
                <w:sz w:val="20"/>
                <w:szCs w:val="20"/>
              </w:rPr>
              <w:t xml:space="preserve"> historie změn ke dni 30.9.2009. </w:t>
            </w:r>
          </w:p>
        </w:tc>
        <w:tc>
          <w:tcPr>
            <w:tcW w:w="787" w:type="dxa"/>
          </w:tcPr>
          <w:p w14:paraId="50E9A707" w14:textId="77777777" w:rsidR="00730E8C" w:rsidRPr="00212C35" w:rsidRDefault="00730E8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29F1749D" w14:textId="77777777" w:rsidTr="00840727">
        <w:trPr>
          <w:trHeight w:val="255"/>
        </w:trPr>
        <w:tc>
          <w:tcPr>
            <w:tcW w:w="993" w:type="dxa"/>
          </w:tcPr>
          <w:p w14:paraId="1F44D73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11.10.2009</w:t>
            </w:r>
          </w:p>
        </w:tc>
        <w:tc>
          <w:tcPr>
            <w:tcW w:w="7292" w:type="dxa"/>
          </w:tcPr>
          <w:p w14:paraId="2F00825D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196048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3338613F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14F77C31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75641028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1ACCBCC1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3B71F315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1D874499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695F5E7F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0AB921D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 Tyto msg_codes byly přejmenovány:</w:t>
            </w:r>
          </w:p>
          <w:p w14:paraId="7B5386DF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215 - </w:t>
            </w:r>
            <w:r w:rsidRPr="00730E8C">
              <w:rPr>
                <w:sz w:val="20"/>
                <w:szCs w:val="20"/>
              </w:rPr>
              <w:t>Potvrzení/chyba při aktualizaci OPM</w:t>
            </w:r>
          </w:p>
          <w:p w14:paraId="4E6A1671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222 - </w:t>
            </w:r>
            <w:r w:rsidRPr="00730E8C">
              <w:rPr>
                <w:sz w:val="20"/>
                <w:szCs w:val="20"/>
              </w:rPr>
              <w:t>Potvrzení/chyba při přijetí průběhových skutečných dat</w:t>
            </w:r>
          </w:p>
          <w:p w14:paraId="56EBC996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224 - </w:t>
            </w:r>
            <w:r w:rsidRPr="00730E8C">
              <w:rPr>
                <w:sz w:val="20"/>
                <w:szCs w:val="20"/>
              </w:rPr>
              <w:t>Potvrzení/chyba při přijetí neprůběhových skutečných dat</w:t>
            </w:r>
          </w:p>
          <w:p w14:paraId="2EA165D8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226 - </w:t>
            </w:r>
            <w:r w:rsidRPr="00730E8C">
              <w:rPr>
                <w:sz w:val="20"/>
                <w:szCs w:val="20"/>
              </w:rPr>
              <w:t>Potvrzení/chyba při příjmu dat DÚF VO</w:t>
            </w:r>
          </w:p>
          <w:p w14:paraId="00CCEDF5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228 - </w:t>
            </w:r>
            <w:r w:rsidRPr="00730E8C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otvrzení/chyba při příjmu dat PpS</w:t>
            </w:r>
          </w:p>
          <w:p w14:paraId="50D1855A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229 - </w:t>
            </w:r>
            <w:r w:rsidRPr="00730E8C">
              <w:rPr>
                <w:sz w:val="20"/>
                <w:szCs w:val="20"/>
              </w:rPr>
              <w:t>Potvrzení/chyba při příjmu dat DÚF MO</w:t>
            </w:r>
          </w:p>
          <w:p w14:paraId="10F5B420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241 - </w:t>
            </w:r>
            <w:r w:rsidRPr="00730E8C">
              <w:rPr>
                <w:sz w:val="20"/>
                <w:szCs w:val="20"/>
              </w:rPr>
              <w:t>Potvrzení/chyba při zaslání požadavku na změnu dodavatele</w:t>
            </w:r>
          </w:p>
          <w:p w14:paraId="3D0BFA2E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247- </w:t>
            </w:r>
            <w:r w:rsidRPr="00730E8C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787" w:type="dxa"/>
          </w:tcPr>
          <w:p w14:paraId="0F89864A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0FD3AACD" w14:textId="77777777" w:rsidTr="00840727">
        <w:trPr>
          <w:trHeight w:val="255"/>
        </w:trPr>
        <w:tc>
          <w:tcPr>
            <w:tcW w:w="993" w:type="dxa"/>
          </w:tcPr>
          <w:p w14:paraId="2F137990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192B4A94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CD8CB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13FA855C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0CDAE0DC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43F10182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64EDD0B0" w14:textId="77777777" w:rsidTr="00840727">
        <w:trPr>
          <w:trHeight w:val="255"/>
        </w:trPr>
        <w:tc>
          <w:tcPr>
            <w:tcW w:w="993" w:type="dxa"/>
          </w:tcPr>
          <w:p w14:paraId="464C346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7482C9D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8859A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187BEADD" w14:textId="77777777" w:rsidR="00215CD4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6733AC6C" w14:textId="77777777" w:rsidTr="00840727">
        <w:trPr>
          <w:trHeight w:val="255"/>
        </w:trPr>
        <w:tc>
          <w:tcPr>
            <w:tcW w:w="993" w:type="dxa"/>
          </w:tcPr>
          <w:p w14:paraId="126BD6D1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E1CD276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období do 31.12.2009. Jedná se o tyto msg_codes:</w:t>
            </w:r>
          </w:p>
          <w:p w14:paraId="42C2DE18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142, 252 (CDSDATA)</w:t>
            </w:r>
          </w:p>
          <w:p w14:paraId="48CF27C5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 (CDSREQ)</w:t>
            </w:r>
          </w:p>
          <w:p w14:paraId="4E357D5E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243, 244, 251 (RESPONSE)</w:t>
            </w:r>
          </w:p>
          <w:p w14:paraId="75175FF4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 uvedených msg_codes byla doplněn popisek s informací o období platnosti dat. </w:t>
            </w:r>
          </w:p>
        </w:tc>
        <w:tc>
          <w:tcPr>
            <w:tcW w:w="787" w:type="dxa"/>
          </w:tcPr>
          <w:p w14:paraId="1CC9078F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A54843" w14:paraId="2803EEB0" w14:textId="77777777" w:rsidTr="00840727">
        <w:trPr>
          <w:trHeight w:val="255"/>
        </w:trPr>
        <w:tc>
          <w:tcPr>
            <w:tcW w:w="993" w:type="dxa"/>
          </w:tcPr>
          <w:p w14:paraId="446AA345" w14:textId="77777777" w:rsidR="00A54843" w:rsidRDefault="00A5484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18.10.2009</w:t>
            </w:r>
          </w:p>
        </w:tc>
        <w:tc>
          <w:tcPr>
            <w:tcW w:w="7292" w:type="dxa"/>
          </w:tcPr>
          <w:p w14:paraId="4A066775" w14:textId="77777777" w:rsidR="00A54843" w:rsidRPr="00395D86" w:rsidRDefault="00A5484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CDSIDIS - do elementu </w:t>
            </w:r>
            <w:r w:rsidRPr="00A54843">
              <w:rPr>
                <w:i/>
                <w:sz w:val="20"/>
                <w:szCs w:val="20"/>
              </w:rPr>
              <w:t>MP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A54843">
              <w:rPr>
                <w:sz w:val="20"/>
                <w:szCs w:val="20"/>
              </w:rPr>
              <w:t>by</w:t>
            </w:r>
            <w:r>
              <w:rPr>
                <w:sz w:val="20"/>
                <w:szCs w:val="20"/>
              </w:rPr>
              <w:t xml:space="preserve"> přidán atribut </w:t>
            </w:r>
            <w:r w:rsidRPr="00A54843">
              <w:rPr>
                <w:i/>
                <w:sz w:val="20"/>
                <w:szCs w:val="20"/>
              </w:rPr>
              <w:t>tf-fi</w:t>
            </w:r>
            <w:r>
              <w:rPr>
                <w:sz w:val="20"/>
                <w:szCs w:val="20"/>
              </w:rPr>
              <w:t xml:space="preserve"> s povinností required.</w:t>
            </w:r>
          </w:p>
        </w:tc>
        <w:tc>
          <w:tcPr>
            <w:tcW w:w="787" w:type="dxa"/>
          </w:tcPr>
          <w:p w14:paraId="72BBC1BA" w14:textId="77777777" w:rsidR="00A54843" w:rsidRPr="00212C35" w:rsidRDefault="00A5484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CE3648" w14:paraId="17377D2E" w14:textId="77777777" w:rsidTr="00840727">
        <w:trPr>
          <w:trHeight w:val="255"/>
        </w:trPr>
        <w:tc>
          <w:tcPr>
            <w:tcW w:w="993" w:type="dxa"/>
          </w:tcPr>
          <w:p w14:paraId="39E8A1FE" w14:textId="77777777" w:rsidR="00CE3648" w:rsidRDefault="00CE364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31.10.2009</w:t>
            </w:r>
          </w:p>
        </w:tc>
        <w:tc>
          <w:tcPr>
            <w:tcW w:w="7292" w:type="dxa"/>
          </w:tcPr>
          <w:p w14:paraId="2C9B4EC3" w14:textId="77777777" w:rsidR="00CE3648" w:rsidRPr="00395D86" w:rsidRDefault="00CE3648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byla změněna povinnost atributu </w:t>
            </w:r>
            <w:r w:rsidRPr="00CE3648">
              <w:rPr>
                <w:i/>
                <w:sz w:val="20"/>
                <w:szCs w:val="20"/>
              </w:rPr>
              <w:t>process-status</w:t>
            </w:r>
            <w:r>
              <w:rPr>
                <w:sz w:val="20"/>
                <w:szCs w:val="20"/>
              </w:rPr>
              <w:t xml:space="preserve"> elementu </w:t>
            </w:r>
            <w:r w:rsidRPr="00CE364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z required na optional.</w:t>
            </w:r>
          </w:p>
        </w:tc>
        <w:tc>
          <w:tcPr>
            <w:tcW w:w="787" w:type="dxa"/>
          </w:tcPr>
          <w:p w14:paraId="5D295F3D" w14:textId="77777777" w:rsidR="00CE3648" w:rsidRPr="00212C35" w:rsidRDefault="00EC774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CE3648" w14:paraId="3780B7E1" w14:textId="77777777" w:rsidTr="00840727">
        <w:trPr>
          <w:trHeight w:val="255"/>
        </w:trPr>
        <w:tc>
          <w:tcPr>
            <w:tcW w:w="993" w:type="dxa"/>
          </w:tcPr>
          <w:p w14:paraId="46CA1544" w14:textId="77777777" w:rsidR="00CE3648" w:rsidRDefault="00CE3648" w:rsidP="00DB68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31.10.2009</w:t>
            </w:r>
          </w:p>
        </w:tc>
        <w:tc>
          <w:tcPr>
            <w:tcW w:w="7292" w:type="dxa"/>
          </w:tcPr>
          <w:p w14:paraId="519EBD73" w14:textId="77777777" w:rsidR="00CE3648" w:rsidRPr="00395D86" w:rsidRDefault="00CE3648" w:rsidP="00DB68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byla ustálena povinnost atributů </w:t>
            </w:r>
            <w:r w:rsidRPr="00CE3648">
              <w:rPr>
                <w:i/>
                <w:sz w:val="20"/>
                <w:szCs w:val="20"/>
              </w:rPr>
              <w:t>opm-id</w:t>
            </w:r>
            <w:r>
              <w:rPr>
                <w:sz w:val="20"/>
                <w:szCs w:val="20"/>
              </w:rPr>
              <w:t xml:space="preserve"> a elemetu </w:t>
            </w:r>
            <w:r w:rsidRPr="00CE3648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. Element OPM je povinný, atribut </w:t>
            </w:r>
            <w:r w:rsidRPr="00CE3648">
              <w:rPr>
                <w:i/>
                <w:sz w:val="20"/>
                <w:szCs w:val="20"/>
              </w:rPr>
              <w:t>opm-id</w:t>
            </w:r>
            <w:r>
              <w:rPr>
                <w:sz w:val="20"/>
                <w:szCs w:val="20"/>
              </w:rPr>
              <w:t xml:space="preserve"> elementu </w:t>
            </w:r>
            <w:r w:rsidRPr="00EC774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je nepovinný.</w:t>
            </w:r>
          </w:p>
        </w:tc>
        <w:tc>
          <w:tcPr>
            <w:tcW w:w="787" w:type="dxa"/>
          </w:tcPr>
          <w:p w14:paraId="51D6C642" w14:textId="77777777" w:rsidR="00CE3648" w:rsidRPr="00212C35" w:rsidRDefault="00EC7741" w:rsidP="00DB686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EC7741" w14:paraId="5B491DBC" w14:textId="77777777" w:rsidTr="00840727">
        <w:trPr>
          <w:trHeight w:val="255"/>
        </w:trPr>
        <w:tc>
          <w:tcPr>
            <w:tcW w:w="993" w:type="dxa"/>
          </w:tcPr>
          <w:p w14:paraId="601B0DC6" w14:textId="77777777" w:rsidR="00EC7741" w:rsidRDefault="00EC774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31.10.2009</w:t>
            </w:r>
          </w:p>
        </w:tc>
        <w:tc>
          <w:tcPr>
            <w:tcW w:w="7292" w:type="dxa"/>
          </w:tcPr>
          <w:p w14:paraId="08EC595F" w14:textId="77777777" w:rsidR="00EC7741" w:rsidRPr="00395D86" w:rsidRDefault="00EC774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formáty - do dokumentu byla přidána šablona zprávy Status Request, u které došlo k odklonu od standardu (viz D.1.4.4 - Rozhraní automatické komunikace IS OTE)</w:t>
            </w:r>
          </w:p>
        </w:tc>
        <w:tc>
          <w:tcPr>
            <w:tcW w:w="787" w:type="dxa"/>
          </w:tcPr>
          <w:p w14:paraId="6E2D4F53" w14:textId="77777777" w:rsidR="00EC7741" w:rsidRPr="00212C35" w:rsidRDefault="00EC774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665704" w14:paraId="4404B051" w14:textId="77777777" w:rsidTr="00840727">
        <w:trPr>
          <w:trHeight w:val="255"/>
        </w:trPr>
        <w:tc>
          <w:tcPr>
            <w:tcW w:w="993" w:type="dxa"/>
          </w:tcPr>
          <w:p w14:paraId="1F06956F" w14:textId="77777777" w:rsidR="00665704" w:rsidRDefault="0066570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A9F7886" w14:textId="77777777" w:rsidR="00665704" w:rsidRPr="00395D86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- upřesněn datový </w:t>
            </w:r>
            <w:r w:rsidR="000C14C7">
              <w:rPr>
                <w:sz w:val="20"/>
                <w:szCs w:val="20"/>
              </w:rPr>
              <w:t>t</w:t>
            </w:r>
            <w:r>
              <w:rPr>
                <w:sz w:val="20"/>
                <w:szCs w:val="20"/>
              </w:rPr>
              <w:t xml:space="preserve">yp elementu </w:t>
            </w:r>
            <w:r w:rsidRPr="00DB12A1">
              <w:rPr>
                <w:i/>
                <w:sz w:val="20"/>
                <w:szCs w:val="20"/>
              </w:rPr>
              <w:t>Claim-text</w:t>
            </w:r>
            <w:r>
              <w:rPr>
                <w:sz w:val="20"/>
                <w:szCs w:val="20"/>
              </w:rPr>
              <w:t xml:space="preserve"> na xsd:string.</w:t>
            </w:r>
          </w:p>
        </w:tc>
        <w:tc>
          <w:tcPr>
            <w:tcW w:w="787" w:type="dxa"/>
          </w:tcPr>
          <w:p w14:paraId="32DF852C" w14:textId="77777777" w:rsidR="00665704" w:rsidRPr="00212C35" w:rsidRDefault="0066570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665704" w14:paraId="394A8CD2" w14:textId="77777777" w:rsidTr="00840727">
        <w:trPr>
          <w:trHeight w:val="255"/>
        </w:trPr>
        <w:tc>
          <w:tcPr>
            <w:tcW w:w="993" w:type="dxa"/>
          </w:tcPr>
          <w:p w14:paraId="02ECEA46" w14:textId="77777777" w:rsidR="00665704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5E4208C" w14:textId="77777777" w:rsidR="00665704" w:rsidRPr="00395D86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povinost atributu </w:t>
            </w:r>
            <w:r w:rsidRPr="00DB12A1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elemetu </w:t>
            </w:r>
            <w:r w:rsidRPr="00DB12A1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byla změněna na </w:t>
            </w:r>
            <w:r w:rsidRPr="0021338F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Při zasílání teplot není označní OPM uvedeno.</w:t>
            </w:r>
          </w:p>
        </w:tc>
        <w:tc>
          <w:tcPr>
            <w:tcW w:w="787" w:type="dxa"/>
          </w:tcPr>
          <w:p w14:paraId="2BC17FA4" w14:textId="77777777" w:rsidR="00665704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DB12A1" w14:paraId="7309C136" w14:textId="77777777" w:rsidTr="00840727">
        <w:trPr>
          <w:trHeight w:val="255"/>
        </w:trPr>
        <w:tc>
          <w:tcPr>
            <w:tcW w:w="993" w:type="dxa"/>
          </w:tcPr>
          <w:p w14:paraId="7C0930BF" w14:textId="77777777" w:rsidR="00DB12A1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7A01523" w14:textId="77777777" w:rsidR="00DB12A1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="00533B73">
              <w:rPr>
                <w:sz w:val="20"/>
                <w:szCs w:val="20"/>
              </w:rPr>
              <w:t>MASTERDATA</w:t>
            </w:r>
            <w:r>
              <w:rPr>
                <w:sz w:val="20"/>
                <w:szCs w:val="20"/>
              </w:rPr>
              <w:t xml:space="preserve"> - povinnost atributu </w:t>
            </w:r>
            <w:r w:rsidRPr="00533B73">
              <w:rPr>
                <w:i/>
                <w:sz w:val="20"/>
                <w:szCs w:val="20"/>
              </w:rPr>
              <w:t>ext-ui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>. Ve zprávě kmenových dat OPM je tento údaj vždy uveden.</w:t>
            </w:r>
          </w:p>
        </w:tc>
        <w:tc>
          <w:tcPr>
            <w:tcW w:w="787" w:type="dxa"/>
          </w:tcPr>
          <w:p w14:paraId="23579C09" w14:textId="77777777" w:rsidR="00DB12A1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DB12A1" w14:paraId="2F3E7638" w14:textId="77777777" w:rsidTr="00840727">
        <w:trPr>
          <w:trHeight w:val="255"/>
        </w:trPr>
        <w:tc>
          <w:tcPr>
            <w:tcW w:w="993" w:type="dxa"/>
          </w:tcPr>
          <w:p w14:paraId="58461A72" w14:textId="77777777" w:rsidR="00DB12A1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14715B90" w14:textId="77777777" w:rsidR="00DB12A1" w:rsidRDefault="00533B7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povinnost atributu </w:t>
            </w:r>
            <w:r w:rsidRPr="00533B7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-</w:t>
            </w:r>
            <w:r w:rsidRPr="00533B73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Ve scénáři předání odpovědnosti za odchylku není tento údaj uveden.</w:t>
            </w:r>
          </w:p>
        </w:tc>
        <w:tc>
          <w:tcPr>
            <w:tcW w:w="787" w:type="dxa"/>
          </w:tcPr>
          <w:p w14:paraId="5BD2561D" w14:textId="77777777" w:rsidR="00DB12A1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33B73" w14:paraId="12864BDC" w14:textId="77777777" w:rsidTr="00840727">
        <w:trPr>
          <w:trHeight w:val="255"/>
        </w:trPr>
        <w:tc>
          <w:tcPr>
            <w:tcW w:w="993" w:type="dxa"/>
          </w:tcPr>
          <w:p w14:paraId="0A4A1A77" w14:textId="77777777" w:rsidR="00533B73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7E5EBB8" w14:textId="77777777" w:rsidR="00533B73" w:rsidRDefault="00533B7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povinnost atributu </w:t>
            </w:r>
            <w:r w:rsidRPr="00533B73">
              <w:rPr>
                <w:i/>
                <w:sz w:val="20"/>
                <w:szCs w:val="20"/>
              </w:rPr>
              <w:t>process</w:t>
            </w:r>
            <w:r>
              <w:rPr>
                <w:sz w:val="20"/>
                <w:szCs w:val="20"/>
              </w:rPr>
              <w:t>-</w:t>
            </w:r>
            <w:r w:rsidRPr="00533B73">
              <w:rPr>
                <w:i/>
                <w:sz w:val="20"/>
                <w:szCs w:val="20"/>
              </w:rPr>
              <w:t>status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Ve scénářích přiřazení služeb na OPM není tento údaj vyžadován.</w:t>
            </w:r>
          </w:p>
        </w:tc>
        <w:tc>
          <w:tcPr>
            <w:tcW w:w="787" w:type="dxa"/>
          </w:tcPr>
          <w:p w14:paraId="2A90DD4B" w14:textId="77777777" w:rsidR="00533B73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33B73" w14:paraId="70CE7507" w14:textId="77777777" w:rsidTr="00840727">
        <w:trPr>
          <w:trHeight w:val="255"/>
        </w:trPr>
        <w:tc>
          <w:tcPr>
            <w:tcW w:w="993" w:type="dxa"/>
          </w:tcPr>
          <w:p w14:paraId="4518E095" w14:textId="77777777" w:rsidR="00533B73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666C8DAB" w14:textId="77777777" w:rsidR="00533B73" w:rsidRDefault="00CA680B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byla změněn povinost atributů </w:t>
            </w:r>
            <w:r w:rsidRPr="00CA680B">
              <w:rPr>
                <w:i/>
                <w:sz w:val="20"/>
                <w:szCs w:val="20"/>
              </w:rPr>
              <w:t>city, street, house-num</w:t>
            </w:r>
            <w:r>
              <w:rPr>
                <w:i/>
                <w:sz w:val="20"/>
                <w:szCs w:val="20"/>
              </w:rPr>
              <w:t xml:space="preserve"> </w:t>
            </w:r>
            <w:r w:rsidR="00B621C5">
              <w:rPr>
                <w:sz w:val="20"/>
                <w:szCs w:val="20"/>
              </w:rPr>
              <w:t xml:space="preserve">elementu Adress </w:t>
            </w:r>
            <w:r>
              <w:rPr>
                <w:i/>
                <w:sz w:val="20"/>
                <w:szCs w:val="20"/>
              </w:rPr>
              <w:t>(DocumentEnveloppe -&gt; Document -&gt; DocDetail -&gt; ListOfPDTBlocks -&gt; PDTblock -&gt; Address)</w:t>
            </w:r>
            <w:r w:rsidRPr="00CA680B"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z </w:t>
            </w:r>
            <w:r w:rsidRPr="00CA680B">
              <w:rPr>
                <w:i/>
                <w:sz w:val="20"/>
                <w:szCs w:val="20"/>
              </w:rPr>
              <w:t>reqired</w:t>
            </w:r>
            <w:r>
              <w:rPr>
                <w:sz w:val="20"/>
                <w:szCs w:val="20"/>
              </w:rPr>
              <w:t xml:space="preserve"> na </w:t>
            </w:r>
            <w:r w:rsidRPr="00CA680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D83B548" w14:textId="77777777" w:rsidR="00533B73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CA680B" w14:paraId="46DE1EF1" w14:textId="77777777" w:rsidTr="00840727">
        <w:trPr>
          <w:trHeight w:val="255"/>
        </w:trPr>
        <w:tc>
          <w:tcPr>
            <w:tcW w:w="993" w:type="dxa"/>
          </w:tcPr>
          <w:p w14:paraId="3B6C80B5" w14:textId="77777777" w:rsidR="00CA680B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4C9280A3" w14:textId="77777777" w:rsidR="00CA680B" w:rsidRPr="00395D86" w:rsidRDefault="00CA680B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520942">
              <w:rPr>
                <w:sz w:val="20"/>
                <w:szCs w:val="20"/>
              </w:rPr>
              <w:t xml:space="preserve">restrikce </w:t>
            </w:r>
            <w:r>
              <w:rPr>
                <w:sz w:val="20"/>
                <w:szCs w:val="20"/>
              </w:rPr>
              <w:t>atribut</w:t>
            </w:r>
            <w:r w:rsidR="00520942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</w:t>
            </w:r>
            <w:r w:rsidR="00520942">
              <w:rPr>
                <w:i/>
                <w:sz w:val="20"/>
                <w:szCs w:val="20"/>
              </w:rPr>
              <w:t xml:space="preserve">unit </w:t>
            </w:r>
            <w:r w:rsidR="00520942" w:rsidRPr="00520942">
              <w:rPr>
                <w:sz w:val="20"/>
                <w:szCs w:val="20"/>
              </w:rPr>
              <w:t>elementu</w:t>
            </w:r>
            <w:r w:rsidR="00520942">
              <w:rPr>
                <w:i/>
                <w:sz w:val="20"/>
                <w:szCs w:val="20"/>
              </w:rPr>
              <w:t xml:space="preserve"> BaseItemDetail (</w:t>
            </w:r>
            <w:r>
              <w:rPr>
                <w:i/>
                <w:sz w:val="20"/>
                <w:szCs w:val="20"/>
              </w:rPr>
              <w:t xml:space="preserve">DocumentEnveloppe -&gt; Document -&gt; DocDetail -&gt; ListOfPDTBlocks -&gt; PDTblock -&gt; </w:t>
            </w:r>
            <w:r w:rsidR="00520942">
              <w:rPr>
                <w:i/>
                <w:sz w:val="20"/>
                <w:szCs w:val="20"/>
              </w:rPr>
              <w:t>ListOfBillingItems -&gt; BillingItem -&gt; BaseItemDetail</w:t>
            </w:r>
            <w:r>
              <w:rPr>
                <w:i/>
                <w:sz w:val="20"/>
                <w:szCs w:val="20"/>
              </w:rPr>
              <w:t>)</w:t>
            </w:r>
            <w:r w:rsidR="00520942" w:rsidRPr="00520942">
              <w:rPr>
                <w:sz w:val="20"/>
                <w:szCs w:val="20"/>
              </w:rPr>
              <w:t xml:space="preserve"> by</w:t>
            </w:r>
            <w:r w:rsidR="00520942">
              <w:rPr>
                <w:sz w:val="20"/>
                <w:szCs w:val="20"/>
              </w:rPr>
              <w:t xml:space="preserve">la rozšířena o položku </w:t>
            </w:r>
            <w:r w:rsidR="00520942" w:rsidRPr="00520942">
              <w:rPr>
                <w:i/>
                <w:sz w:val="20"/>
                <w:szCs w:val="20"/>
              </w:rPr>
              <w:t>month</w:t>
            </w:r>
            <w:r w:rsidR="00520942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2B5DC1BC" w14:textId="77777777" w:rsidR="00CA680B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4CB5DE03" w14:textId="77777777" w:rsidTr="00840727">
        <w:trPr>
          <w:trHeight w:val="255"/>
        </w:trPr>
        <w:tc>
          <w:tcPr>
            <w:tcW w:w="993" w:type="dxa"/>
          </w:tcPr>
          <w:p w14:paraId="5255CEA1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40E4D07A" w14:textId="77777777" w:rsidR="00520942" w:rsidRPr="00395D86" w:rsidRDefault="00520942" w:rsidP="00520942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 w:rsidR="006D749C"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51EB7EE" w14:textId="77777777" w:rsidR="00520942" w:rsidRP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993 - </w:t>
            </w:r>
            <w:r w:rsidRPr="00520942">
              <w:rPr>
                <w:sz w:val="20"/>
                <w:szCs w:val="20"/>
              </w:rPr>
              <w:t>Upozornění na anulaci nabídek po změně práv na DT</w:t>
            </w:r>
          </w:p>
          <w:p w14:paraId="2682F69C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997 - </w:t>
            </w:r>
            <w:r w:rsidRPr="00520942">
              <w:rPr>
                <w:sz w:val="20"/>
                <w:szCs w:val="20"/>
              </w:rPr>
              <w:t>Oznámení o provedení sesouhlasení nabídek DT</w:t>
            </w:r>
          </w:p>
        </w:tc>
        <w:tc>
          <w:tcPr>
            <w:tcW w:w="787" w:type="dxa"/>
          </w:tcPr>
          <w:p w14:paraId="093B8DA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17A954B9" w14:textId="77777777" w:rsidTr="00840727">
        <w:trPr>
          <w:trHeight w:val="255"/>
        </w:trPr>
        <w:tc>
          <w:tcPr>
            <w:tcW w:w="993" w:type="dxa"/>
          </w:tcPr>
          <w:p w14:paraId="78130894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D3D20C3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source-sys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Tra</w:t>
            </w:r>
            <w:r w:rsidRPr="00520942">
              <w:rPr>
                <w:i/>
                <w:sz w:val="20"/>
                <w:szCs w:val="20"/>
              </w:rPr>
              <w:t>de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rozšířena</w:t>
            </w:r>
            <w:r w:rsidRPr="00395D86">
              <w:rPr>
                <w:sz w:val="20"/>
                <w:szCs w:val="20"/>
              </w:rPr>
              <w:t xml:space="preserve"> restrikce</w:t>
            </w:r>
            <w:r>
              <w:rPr>
                <w:sz w:val="20"/>
                <w:szCs w:val="20"/>
              </w:rPr>
              <w:t xml:space="preserve"> o položku </w:t>
            </w:r>
            <w:r w:rsidRPr="00520942">
              <w:rPr>
                <w:i/>
                <w:sz w:val="20"/>
                <w:szCs w:val="20"/>
              </w:rPr>
              <w:t>SEPS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D1E8A37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2D26A705" w14:textId="77777777" w:rsidTr="00840727">
        <w:trPr>
          <w:trHeight w:val="255"/>
        </w:trPr>
        <w:tc>
          <w:tcPr>
            <w:tcW w:w="993" w:type="dxa"/>
          </w:tcPr>
          <w:p w14:paraId="5623F0AF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3BD53B3F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ISOTEREQ - byl opraven matoucí popisek u elementu </w:t>
            </w:r>
            <w:r w:rsidRPr="00520942">
              <w:rPr>
                <w:i/>
                <w:sz w:val="20"/>
                <w:szCs w:val="20"/>
              </w:rPr>
              <w:t>Document</w:t>
            </w:r>
            <w:r>
              <w:rPr>
                <w:sz w:val="20"/>
                <w:szCs w:val="20"/>
              </w:rPr>
              <w:t xml:space="preserve">. </w:t>
            </w:r>
          </w:p>
        </w:tc>
        <w:tc>
          <w:tcPr>
            <w:tcW w:w="787" w:type="dxa"/>
          </w:tcPr>
          <w:p w14:paraId="7E4EB94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60A8ECC2" w14:textId="77777777" w:rsidTr="00840727">
        <w:trPr>
          <w:trHeight w:val="255"/>
        </w:trPr>
        <w:tc>
          <w:tcPr>
            <w:tcW w:w="993" w:type="dxa"/>
          </w:tcPr>
          <w:p w14:paraId="3EE23692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7544B05" w14:textId="77777777" w:rsidR="00520942" w:rsidRPr="00395D86" w:rsidRDefault="00623BC8" w:rsidP="00520942">
            <w:pPr>
              <w:rPr>
                <w:sz w:val="20"/>
                <w:szCs w:val="20"/>
              </w:rPr>
            </w:pPr>
            <w:r w:rsidRPr="00623BC8">
              <w:rPr>
                <w:b/>
                <w:sz w:val="20"/>
                <w:szCs w:val="20"/>
              </w:rPr>
              <w:t>Upozornění!</w:t>
            </w:r>
            <w:r>
              <w:rPr>
                <w:sz w:val="20"/>
                <w:szCs w:val="20"/>
              </w:rPr>
              <w:t xml:space="preserve"> U všech zpráv používaných pro komunikace s OTE došlo ke změně defaultního Namespace. Aktuálně platné jsou obsaženy ve zveřejněných šablonách.</w:t>
            </w:r>
          </w:p>
        </w:tc>
        <w:tc>
          <w:tcPr>
            <w:tcW w:w="787" w:type="dxa"/>
          </w:tcPr>
          <w:p w14:paraId="47CEB95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C575D" w14:paraId="3674F017" w14:textId="77777777" w:rsidTr="00840727">
        <w:trPr>
          <w:trHeight w:val="255"/>
        </w:trPr>
        <w:tc>
          <w:tcPr>
            <w:tcW w:w="993" w:type="dxa"/>
          </w:tcPr>
          <w:p w14:paraId="4B8FCA7C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657C21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Pr="00DE6B69">
              <w:rPr>
                <w:i/>
                <w:sz w:val="20"/>
                <w:szCs w:val="20"/>
              </w:rPr>
              <w:t>anlart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rozšířena</w:t>
            </w:r>
            <w:r w:rsidRPr="00395D86">
              <w:rPr>
                <w:sz w:val="20"/>
                <w:szCs w:val="20"/>
              </w:rPr>
              <w:t xml:space="preserve"> restrikce</w:t>
            </w:r>
            <w:r>
              <w:rPr>
                <w:sz w:val="20"/>
                <w:szCs w:val="20"/>
              </w:rPr>
              <w:t xml:space="preserve"> o položku C07 - </w:t>
            </w:r>
            <w:r w:rsidRPr="00DE6B69">
              <w:rPr>
                <w:sz w:val="20"/>
                <w:szCs w:val="20"/>
              </w:rPr>
              <w:t>Sumární OPM za SZ a síť</w:t>
            </w:r>
            <w:r>
              <w:rPr>
                <w:sz w:val="20"/>
                <w:szCs w:val="20"/>
              </w:rPr>
              <w:t>.</w:t>
            </w:r>
          </w:p>
          <w:p w14:paraId="4FBF1F9D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Změna byla promítnuta i do zprvy CDSREQ.</w:t>
            </w:r>
          </w:p>
        </w:tc>
        <w:tc>
          <w:tcPr>
            <w:tcW w:w="787" w:type="dxa"/>
          </w:tcPr>
          <w:p w14:paraId="722CA9A4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4693B7E2" w14:textId="77777777" w:rsidTr="00840727">
        <w:trPr>
          <w:trHeight w:val="255"/>
        </w:trPr>
        <w:tc>
          <w:tcPr>
            <w:tcW w:w="993" w:type="dxa"/>
          </w:tcPr>
          <w:p w14:paraId="3F2B7168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0AA6E77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55C69E1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SK61 - SK68 - </w:t>
            </w:r>
            <w:r w:rsidRPr="00055722">
              <w:rPr>
                <w:sz w:val="20"/>
                <w:szCs w:val="20"/>
              </w:rPr>
              <w:t>Skupinový TDD korigovaný za TO, tTDD, dodavatele a síť</w:t>
            </w:r>
          </w:p>
        </w:tc>
        <w:tc>
          <w:tcPr>
            <w:tcW w:w="787" w:type="dxa"/>
          </w:tcPr>
          <w:p w14:paraId="65569B6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36BC2E74" w14:textId="77777777" w:rsidTr="00840727">
        <w:trPr>
          <w:trHeight w:val="255"/>
        </w:trPr>
        <w:tc>
          <w:tcPr>
            <w:tcW w:w="993" w:type="dxa"/>
          </w:tcPr>
          <w:p w14:paraId="2C0240F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D82A109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768D2A6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137 - Elektronická faktura OTE</w:t>
            </w:r>
          </w:p>
        </w:tc>
        <w:tc>
          <w:tcPr>
            <w:tcW w:w="787" w:type="dxa"/>
          </w:tcPr>
          <w:p w14:paraId="1B66183A" w14:textId="77777777" w:rsidR="005C575D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270D0230" w14:textId="77777777" w:rsidTr="00840727">
        <w:trPr>
          <w:trHeight w:val="255"/>
        </w:trPr>
        <w:tc>
          <w:tcPr>
            <w:tcW w:w="993" w:type="dxa"/>
          </w:tcPr>
          <w:p w14:paraId="6C4EF99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2CCB2EAA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iban</w:t>
            </w:r>
            <w:r>
              <w:rPr>
                <w:sz w:val="20"/>
                <w:szCs w:val="20"/>
              </w:rPr>
              <w:t xml:space="preserve"> bylo změněno omezení maximální délky z 15 na 24 znaků. </w:t>
            </w:r>
          </w:p>
        </w:tc>
        <w:tc>
          <w:tcPr>
            <w:tcW w:w="787" w:type="dxa"/>
          </w:tcPr>
          <w:p w14:paraId="09CA0ACD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EF3FCB9" w14:textId="77777777" w:rsidTr="00840727">
        <w:trPr>
          <w:trHeight w:val="255"/>
        </w:trPr>
        <w:tc>
          <w:tcPr>
            <w:tcW w:w="993" w:type="dxa"/>
          </w:tcPr>
          <w:p w14:paraId="3919A941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287EF6D6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5A5E95">
              <w:rPr>
                <w:i/>
                <w:iCs/>
                <w:sz w:val="20"/>
                <w:szCs w:val="20"/>
              </w:rPr>
              <w:t xml:space="preserve">items-category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9D02983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CNO - Dobropis</w:t>
            </w:r>
          </w:p>
          <w:p w14:paraId="31D56227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DNO - Vrubopis</w:t>
            </w:r>
          </w:p>
        </w:tc>
        <w:tc>
          <w:tcPr>
            <w:tcW w:w="787" w:type="dxa"/>
          </w:tcPr>
          <w:p w14:paraId="62234AA8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611D0686" w14:textId="77777777" w:rsidTr="00840727">
        <w:trPr>
          <w:trHeight w:val="255"/>
        </w:trPr>
        <w:tc>
          <w:tcPr>
            <w:tcW w:w="993" w:type="dxa"/>
          </w:tcPr>
          <w:p w14:paraId="71334269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21.12.2009</w:t>
            </w:r>
          </w:p>
        </w:tc>
        <w:tc>
          <w:tcPr>
            <w:tcW w:w="7292" w:type="dxa"/>
          </w:tcPr>
          <w:p w14:paraId="5687A410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5A5E95">
              <w:rPr>
                <w:i/>
                <w:iCs/>
                <w:sz w:val="20"/>
                <w:szCs w:val="20"/>
              </w:rPr>
              <w:t xml:space="preserve">tax-type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CADE5A3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ETX - Daň z elektřiny</w:t>
            </w:r>
          </w:p>
          <w:p w14:paraId="264F604E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GTX - Daň z plynu</w:t>
            </w:r>
          </w:p>
        </w:tc>
        <w:tc>
          <w:tcPr>
            <w:tcW w:w="787" w:type="dxa"/>
          </w:tcPr>
          <w:p w14:paraId="4E2E4BC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C2210CE" w14:textId="77777777" w:rsidTr="00840727">
        <w:trPr>
          <w:trHeight w:val="255"/>
        </w:trPr>
        <w:tc>
          <w:tcPr>
            <w:tcW w:w="993" w:type="dxa"/>
          </w:tcPr>
          <w:p w14:paraId="31903399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4184429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doc</w:t>
            </w:r>
            <w:r w:rsidRPr="005A5E95">
              <w:rPr>
                <w:i/>
                <w:iCs/>
                <w:sz w:val="20"/>
                <w:szCs w:val="20"/>
              </w:rPr>
              <w:t xml:space="preserve">-type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31FB88A0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E01 - Faktura</w:t>
            </w:r>
          </w:p>
          <w:p w14:paraId="19B530A7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E02 - Dobropis</w:t>
            </w:r>
          </w:p>
          <w:p w14:paraId="571837EE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E03 - Vrubopis</w:t>
            </w:r>
          </w:p>
        </w:tc>
        <w:tc>
          <w:tcPr>
            <w:tcW w:w="787" w:type="dxa"/>
          </w:tcPr>
          <w:p w14:paraId="57268751" w14:textId="77777777" w:rsidR="005C575D" w:rsidRDefault="005C575D" w:rsidP="00061C34">
            <w:pPr>
              <w:pStyle w:val="TableNormal1"/>
              <w:jc w:val="center"/>
              <w:rPr>
                <w:iCs/>
              </w:rPr>
            </w:pPr>
          </w:p>
        </w:tc>
      </w:tr>
      <w:tr w:rsidR="005C575D" w14:paraId="27905248" w14:textId="77777777" w:rsidTr="00840727">
        <w:trPr>
          <w:trHeight w:val="255"/>
        </w:trPr>
        <w:tc>
          <w:tcPr>
            <w:tcW w:w="993" w:type="dxa"/>
          </w:tcPr>
          <w:p w14:paraId="41EB9BA2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6BE65CE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</w:t>
            </w:r>
            <w:r>
              <w:rPr>
                <w:sz w:val="20"/>
                <w:szCs w:val="20"/>
              </w:rPr>
              <w:t>změněna povinnost elementu SumItem na z </w:t>
            </w:r>
            <w:r w:rsidRPr="00827A28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827A28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51543C0B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2971CC27" w14:textId="77777777" w:rsidTr="00840727">
        <w:trPr>
          <w:trHeight w:val="255"/>
        </w:trPr>
        <w:tc>
          <w:tcPr>
            <w:tcW w:w="993" w:type="dxa"/>
          </w:tcPr>
          <w:p w14:paraId="66B1574A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3C6EA87F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7C42D837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139 - </w:t>
            </w:r>
            <w:r w:rsidRPr="00055722">
              <w:rPr>
                <w:sz w:val="20"/>
                <w:szCs w:val="20"/>
              </w:rPr>
              <w:t>Dotaz na elektronickou fakturu OTE</w:t>
            </w:r>
          </w:p>
        </w:tc>
        <w:tc>
          <w:tcPr>
            <w:tcW w:w="787" w:type="dxa"/>
          </w:tcPr>
          <w:p w14:paraId="2B6DAC25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115B080" w14:textId="77777777" w:rsidTr="00840727">
        <w:trPr>
          <w:trHeight w:val="255"/>
        </w:trPr>
        <w:tc>
          <w:tcPr>
            <w:tcW w:w="993" w:type="dxa"/>
          </w:tcPr>
          <w:p w14:paraId="0DB1BD4D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76B7F13C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09AE88D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140 - </w:t>
            </w:r>
            <w:r w:rsidRPr="00055722">
              <w:rPr>
                <w:sz w:val="20"/>
                <w:szCs w:val="20"/>
              </w:rPr>
              <w:t>Potvrzení / chyba v dotazu na elektronickou fakturu OTE</w:t>
            </w:r>
          </w:p>
          <w:p w14:paraId="07C3F493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997 - </w:t>
            </w:r>
            <w:r w:rsidRPr="00055722">
              <w:rPr>
                <w:sz w:val="20"/>
                <w:szCs w:val="20"/>
              </w:rPr>
              <w:t>Oznámení o provedení sesouhlasení nabídek DT</w:t>
            </w:r>
          </w:p>
        </w:tc>
        <w:tc>
          <w:tcPr>
            <w:tcW w:w="787" w:type="dxa"/>
          </w:tcPr>
          <w:p w14:paraId="038A70CA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64B3D57C" w14:textId="77777777" w:rsidTr="00840727">
        <w:trPr>
          <w:trHeight w:val="255"/>
        </w:trPr>
        <w:tc>
          <w:tcPr>
            <w:tcW w:w="993" w:type="dxa"/>
          </w:tcPr>
          <w:p w14:paraId="68210466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55B2BE74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5415C9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SP11 - </w:t>
            </w:r>
            <w:r w:rsidRPr="00055722">
              <w:rPr>
                <w:sz w:val="20"/>
                <w:szCs w:val="20"/>
              </w:rPr>
              <w:t>Daily Market Settlement PXE nákup – zúčtování OKO kumulovaná pozice PXE záporná energie</w:t>
            </w:r>
          </w:p>
          <w:p w14:paraId="77897DF1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SP12 - </w:t>
            </w:r>
            <w:r w:rsidRPr="00055722">
              <w:rPr>
                <w:sz w:val="20"/>
                <w:szCs w:val="20"/>
              </w:rPr>
              <w:t>Daily Market Settlement PXE prodej – zúčtování OKO kumulovaná pozice PXE kladná energie</w:t>
            </w:r>
          </w:p>
        </w:tc>
        <w:tc>
          <w:tcPr>
            <w:tcW w:w="787" w:type="dxa"/>
          </w:tcPr>
          <w:p w14:paraId="70B1812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30778CE1" w14:textId="77777777" w:rsidTr="00840727">
        <w:trPr>
          <w:trHeight w:val="255"/>
        </w:trPr>
        <w:tc>
          <w:tcPr>
            <w:tcW w:w="993" w:type="dxa"/>
          </w:tcPr>
          <w:p w14:paraId="6211D1A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0A60608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C424A7B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973 - </w:t>
            </w:r>
            <w:r w:rsidRPr="00055722">
              <w:rPr>
                <w:sz w:val="20"/>
                <w:szCs w:val="20"/>
              </w:rPr>
              <w:t>Požadavek na data - Akceptované nabídky na VT - Opis dat</w:t>
            </w:r>
          </w:p>
        </w:tc>
        <w:tc>
          <w:tcPr>
            <w:tcW w:w="787" w:type="dxa"/>
          </w:tcPr>
          <w:p w14:paraId="763027E6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F67ED1" w14:paraId="3198A547" w14:textId="77777777" w:rsidTr="00840727">
        <w:trPr>
          <w:trHeight w:val="255"/>
        </w:trPr>
        <w:tc>
          <w:tcPr>
            <w:tcW w:w="993" w:type="dxa"/>
          </w:tcPr>
          <w:p w14:paraId="756463FC" w14:textId="77777777" w:rsidR="00F67ED1" w:rsidRDefault="00F67ED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4.1.2010</w:t>
            </w:r>
          </w:p>
        </w:tc>
        <w:tc>
          <w:tcPr>
            <w:tcW w:w="7292" w:type="dxa"/>
          </w:tcPr>
          <w:p w14:paraId="275CA8FE" w14:textId="77777777" w:rsidR="00F67ED1" w:rsidRPr="00395D86" w:rsidRDefault="00F67ED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povinnost atributu </w:t>
            </w:r>
            <w:r w:rsidRPr="00F67ED1">
              <w:rPr>
                <w:i/>
                <w:sz w:val="20"/>
                <w:szCs w:val="20"/>
              </w:rPr>
              <w:t>tg-fi</w:t>
            </w:r>
            <w:r>
              <w:rPr>
                <w:sz w:val="20"/>
                <w:szCs w:val="20"/>
              </w:rPr>
              <w:t xml:space="preserve"> elementu </w:t>
            </w:r>
            <w:r w:rsidRPr="00F67ED1">
              <w:rPr>
                <w:i/>
                <w:sz w:val="20"/>
                <w:szCs w:val="20"/>
              </w:rPr>
              <w:t>MP</w:t>
            </w:r>
            <w:r>
              <w:rPr>
                <w:sz w:val="20"/>
                <w:szCs w:val="20"/>
              </w:rPr>
              <w:t xml:space="preserve"> byla změnena na optional.</w:t>
            </w:r>
          </w:p>
        </w:tc>
        <w:tc>
          <w:tcPr>
            <w:tcW w:w="787" w:type="dxa"/>
          </w:tcPr>
          <w:p w14:paraId="28CBE839" w14:textId="77777777" w:rsidR="00F67ED1" w:rsidRPr="00212C35" w:rsidRDefault="00F67ED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</w:t>
            </w:r>
          </w:p>
        </w:tc>
      </w:tr>
      <w:tr w:rsidR="002B684F" w14:paraId="7FF3E633" w14:textId="77777777" w:rsidTr="00840727">
        <w:trPr>
          <w:trHeight w:val="255"/>
        </w:trPr>
        <w:tc>
          <w:tcPr>
            <w:tcW w:w="993" w:type="dxa"/>
          </w:tcPr>
          <w:p w14:paraId="48097513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</w:t>
            </w:r>
            <w:r w:rsidR="002B684F">
              <w:rPr>
                <w:sz w:val="20"/>
                <w:szCs w:val="20"/>
              </w:rPr>
              <w:t>1.2010</w:t>
            </w:r>
          </w:p>
        </w:tc>
        <w:tc>
          <w:tcPr>
            <w:tcW w:w="7292" w:type="dxa"/>
          </w:tcPr>
          <w:p w14:paraId="2DDD4367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upřesněn popisek u atributu </w:t>
            </w:r>
            <w:r w:rsidRPr="002B684F">
              <w:rPr>
                <w:i/>
                <w:sz w:val="20"/>
                <w:szCs w:val="20"/>
              </w:rPr>
              <w:t>info-text</w:t>
            </w:r>
            <w:r>
              <w:rPr>
                <w:sz w:val="20"/>
                <w:szCs w:val="20"/>
              </w:rPr>
              <w:t xml:space="preserve"> elementu </w:t>
            </w:r>
            <w:r w:rsidRPr="002B684F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1C6F96AB" w14:textId="77777777" w:rsidR="002B684F" w:rsidRPr="00212C35" w:rsidRDefault="002B684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51425047" w14:textId="77777777" w:rsidTr="00840727">
        <w:trPr>
          <w:trHeight w:val="255"/>
        </w:trPr>
        <w:tc>
          <w:tcPr>
            <w:tcW w:w="993" w:type="dxa"/>
          </w:tcPr>
          <w:p w14:paraId="4AD328B0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</w:t>
            </w:r>
            <w:r w:rsidR="002B684F">
              <w:rPr>
                <w:sz w:val="20"/>
                <w:szCs w:val="20"/>
              </w:rPr>
              <w:t>.1.2010</w:t>
            </w:r>
          </w:p>
        </w:tc>
        <w:tc>
          <w:tcPr>
            <w:tcW w:w="7292" w:type="dxa"/>
          </w:tcPr>
          <w:p w14:paraId="21CCD303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>
              <w:rPr>
                <w:i/>
                <w:iCs/>
                <w:sz w:val="20"/>
                <w:szCs w:val="20"/>
              </w:rPr>
              <w:t>msg-code-role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49C7E338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A81 - Agregovaný profil, výroba (za SZ)</w:t>
            </w:r>
          </w:p>
          <w:p w14:paraId="1464BFFA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A82 - Agregovaný profil, spotřeba (za SZ)</w:t>
            </w:r>
          </w:p>
          <w:p w14:paraId="78258B1F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F* - role pro Skutečné hodnoty RE pro další bloky</w:t>
            </w:r>
          </w:p>
          <w:p w14:paraId="53571208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G* - role pro Skutečný cenový profil RE pro další bloky</w:t>
            </w:r>
          </w:p>
          <w:p w14:paraId="4E5B9ACA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J41 - </w:t>
            </w:r>
            <w:r w:rsidRPr="002B684F">
              <w:rPr>
                <w:sz w:val="20"/>
                <w:szCs w:val="20"/>
              </w:rPr>
              <w:t>Dopočtený zbytkový profil DS - výroba</w:t>
            </w:r>
          </w:p>
          <w:p w14:paraId="2B4E2814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J42 -  </w:t>
            </w:r>
            <w:r w:rsidRPr="002B684F">
              <w:rPr>
                <w:sz w:val="20"/>
                <w:szCs w:val="20"/>
              </w:rPr>
              <w:t xml:space="preserve">Dopočtený zbytkový profil DS - </w:t>
            </w:r>
            <w:r>
              <w:rPr>
                <w:sz w:val="20"/>
                <w:szCs w:val="20"/>
              </w:rPr>
              <w:t>spotřeba</w:t>
            </w:r>
          </w:p>
        </w:tc>
        <w:tc>
          <w:tcPr>
            <w:tcW w:w="787" w:type="dxa"/>
          </w:tcPr>
          <w:p w14:paraId="706441EF" w14:textId="77777777" w:rsidR="002B684F" w:rsidRPr="00212C35" w:rsidRDefault="002B684F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2B684F" w14:paraId="5D655611" w14:textId="77777777" w:rsidTr="00840727">
        <w:trPr>
          <w:trHeight w:val="255"/>
        </w:trPr>
        <w:tc>
          <w:tcPr>
            <w:tcW w:w="993" w:type="dxa"/>
          </w:tcPr>
          <w:p w14:paraId="780EA7B4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</w:t>
            </w:r>
            <w:r w:rsidR="002B684F">
              <w:rPr>
                <w:sz w:val="20"/>
                <w:szCs w:val="20"/>
              </w:rPr>
              <w:t>.1.2010</w:t>
            </w:r>
          </w:p>
        </w:tc>
        <w:tc>
          <w:tcPr>
            <w:tcW w:w="7292" w:type="dxa"/>
          </w:tcPr>
          <w:p w14:paraId="6544A484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="00261767">
              <w:rPr>
                <w:sz w:val="20"/>
                <w:szCs w:val="20"/>
              </w:rPr>
              <w:t xml:space="preserve">CDSCLAIM - změněn datový typ elementu </w:t>
            </w:r>
            <w:r w:rsidR="00261767" w:rsidRPr="00261767">
              <w:rPr>
                <w:i/>
                <w:sz w:val="20"/>
                <w:szCs w:val="20"/>
              </w:rPr>
              <w:t>Action</w:t>
            </w:r>
            <w:r w:rsidR="00261767">
              <w:rPr>
                <w:sz w:val="20"/>
                <w:szCs w:val="20"/>
              </w:rPr>
              <w:t xml:space="preserve"> z nedefinovaného na xsd:string. Změna umožní zapisovat text přímo do těla elementu.</w:t>
            </w:r>
          </w:p>
        </w:tc>
        <w:tc>
          <w:tcPr>
            <w:tcW w:w="787" w:type="dxa"/>
          </w:tcPr>
          <w:p w14:paraId="15684D2C" w14:textId="77777777" w:rsidR="002B684F" w:rsidRPr="00212C35" w:rsidRDefault="0026176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0DF260C0" w14:textId="77777777" w:rsidTr="00840727">
        <w:trPr>
          <w:trHeight w:val="255"/>
        </w:trPr>
        <w:tc>
          <w:tcPr>
            <w:tcW w:w="993" w:type="dxa"/>
          </w:tcPr>
          <w:p w14:paraId="13A3B627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10.1.2010</w:t>
            </w:r>
          </w:p>
        </w:tc>
        <w:tc>
          <w:tcPr>
            <w:tcW w:w="7292" w:type="dxa"/>
          </w:tcPr>
          <w:p w14:paraId="0A8F9FD5" w14:textId="77777777" w:rsidR="002B684F" w:rsidRPr="00395D86" w:rsidRDefault="0026176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- změněn povolený formát atributu </w:t>
            </w:r>
            <w:r w:rsidRPr="00261767">
              <w:rPr>
                <w:i/>
                <w:sz w:val="20"/>
                <w:szCs w:val="20"/>
              </w:rPr>
              <w:t>value</w:t>
            </w:r>
            <w:r>
              <w:rPr>
                <w:sz w:val="20"/>
                <w:szCs w:val="20"/>
              </w:rPr>
              <w:t xml:space="preserve"> elementu </w:t>
            </w:r>
            <w:r w:rsidRPr="00261767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261767">
              <w:rPr>
                <w:i/>
                <w:sz w:val="20"/>
                <w:szCs w:val="20"/>
              </w:rPr>
              <w:t>Trade-&gt;ProfileData-&gt;Data</w:t>
            </w:r>
            <w:r>
              <w:rPr>
                <w:sz w:val="20"/>
                <w:szCs w:val="20"/>
              </w:rPr>
              <w:t>). Počet přípustných desetinných míst byl zvýšen ze 2 na 4.</w:t>
            </w:r>
          </w:p>
        </w:tc>
        <w:tc>
          <w:tcPr>
            <w:tcW w:w="787" w:type="dxa"/>
          </w:tcPr>
          <w:p w14:paraId="42F3618E" w14:textId="77777777" w:rsidR="002B684F" w:rsidRPr="00212C35" w:rsidRDefault="0026176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10CB5521" w14:textId="77777777" w:rsidTr="00840727">
        <w:trPr>
          <w:trHeight w:val="255"/>
        </w:trPr>
        <w:tc>
          <w:tcPr>
            <w:tcW w:w="993" w:type="dxa"/>
          </w:tcPr>
          <w:p w14:paraId="26766943" w14:textId="77777777" w:rsidR="002B684F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15.3.2010</w:t>
            </w:r>
          </w:p>
        </w:tc>
        <w:tc>
          <w:tcPr>
            <w:tcW w:w="7292" w:type="dxa"/>
          </w:tcPr>
          <w:p w14:paraId="27B0FC11" w14:textId="77777777" w:rsidR="002B684F" w:rsidRPr="00395D86" w:rsidRDefault="00C60271" w:rsidP="00A0178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Byla dokončena revize oblasti</w:t>
            </w:r>
            <w:r w:rsidR="00320847">
              <w:rPr>
                <w:sz w:val="20"/>
                <w:szCs w:val="20"/>
              </w:rPr>
              <w:t xml:space="preserve"> SFVOT reportů</w:t>
            </w:r>
            <w:r>
              <w:rPr>
                <w:sz w:val="20"/>
                <w:szCs w:val="20"/>
              </w:rPr>
              <w:t xml:space="preserve">. </w:t>
            </w:r>
            <w:r w:rsidR="001510FF">
              <w:rPr>
                <w:sz w:val="20"/>
                <w:szCs w:val="20"/>
              </w:rPr>
              <w:t xml:space="preserve">Názvy šablon byly </w:t>
            </w:r>
            <w:r w:rsidR="00320847">
              <w:rPr>
                <w:sz w:val="20"/>
                <w:szCs w:val="20"/>
              </w:rPr>
              <w:t>sjednoceny, došlo k dílčím změnám</w:t>
            </w:r>
            <w:r w:rsidR="00A01787">
              <w:rPr>
                <w:sz w:val="20"/>
                <w:szCs w:val="20"/>
              </w:rPr>
              <w:t xml:space="preserve"> ve struktuře. Tyto změny zde</w:t>
            </w:r>
            <w:r w:rsidR="00320847">
              <w:rPr>
                <w:sz w:val="20"/>
                <w:szCs w:val="20"/>
              </w:rPr>
              <w:t xml:space="preserve"> nejsou jmenovitě uvedeny</w:t>
            </w:r>
            <w:r w:rsidR="001510FF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BC2F204" w14:textId="77777777" w:rsidR="002B684F" w:rsidRPr="00212C35" w:rsidRDefault="00C602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320847" w14:paraId="2D48F2B6" w14:textId="77777777" w:rsidTr="00840727">
        <w:trPr>
          <w:trHeight w:val="255"/>
        </w:trPr>
        <w:tc>
          <w:tcPr>
            <w:tcW w:w="993" w:type="dxa"/>
          </w:tcPr>
          <w:p w14:paraId="638D8603" w14:textId="77777777" w:rsidR="00320847" w:rsidRDefault="0032084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475B15AE" w14:textId="77777777" w:rsidR="00320847" w:rsidRDefault="00320847" w:rsidP="001510F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Byly vytvořeny nové reporty pro Podklady pro fakturaci – souhrn MV (SFVOTREPBILLINGSUM) a Přehled reklamací – souhrn za ZMV (SFVOTREPCLAIMSUM). Novým reportům jsou věnovány zvláštní kapitoly.</w:t>
            </w:r>
          </w:p>
        </w:tc>
        <w:tc>
          <w:tcPr>
            <w:tcW w:w="787" w:type="dxa"/>
          </w:tcPr>
          <w:p w14:paraId="0C5B7FF8" w14:textId="77777777" w:rsidR="00320847" w:rsidRDefault="0032084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470F3FA5" w14:textId="77777777" w:rsidTr="00840727">
        <w:trPr>
          <w:trHeight w:val="255"/>
        </w:trPr>
        <w:tc>
          <w:tcPr>
            <w:tcW w:w="993" w:type="dxa"/>
          </w:tcPr>
          <w:p w14:paraId="6293EAA2" w14:textId="77777777" w:rsidR="00C60271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5F9D43BB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SFVOTREPORT_REQ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F3C58F1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434 - </w:t>
            </w:r>
            <w:r w:rsidRPr="00C60271">
              <w:rPr>
                <w:sz w:val="20"/>
                <w:szCs w:val="20"/>
              </w:rPr>
              <w:t>Podklady pro fakturaci - souhrn MV</w:t>
            </w:r>
          </w:p>
          <w:p w14:paraId="392CE0A1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437 - </w:t>
            </w:r>
            <w:r w:rsidRPr="00C60271">
              <w:rPr>
                <w:sz w:val="20"/>
                <w:szCs w:val="20"/>
              </w:rPr>
              <w:t>Podklady pro fakturaci OTE - souhrn MV</w:t>
            </w:r>
          </w:p>
          <w:p w14:paraId="09B25A7B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440 - </w:t>
            </w:r>
            <w:r w:rsidRPr="00C60271">
              <w:rPr>
                <w:sz w:val="20"/>
                <w:szCs w:val="20"/>
              </w:rPr>
              <w:t>Prehled reklamaci - souhrn ZMV</w:t>
            </w:r>
          </w:p>
          <w:p w14:paraId="1A45D9EE" w14:textId="77777777" w:rsidR="00C60271" w:rsidRPr="00395D86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443 - </w:t>
            </w:r>
            <w:r w:rsidRPr="00C60271">
              <w:rPr>
                <w:sz w:val="20"/>
                <w:szCs w:val="20"/>
              </w:rPr>
              <w:t>Prehled reklamaci OTE - souhrn ZMV</w:t>
            </w:r>
          </w:p>
        </w:tc>
        <w:tc>
          <w:tcPr>
            <w:tcW w:w="787" w:type="dxa"/>
          </w:tcPr>
          <w:p w14:paraId="04C6509D" w14:textId="77777777" w:rsidR="00C60271" w:rsidRPr="00212C35" w:rsidRDefault="00C602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7D740033" w14:textId="77777777" w:rsidTr="00840727">
        <w:trPr>
          <w:trHeight w:val="255"/>
        </w:trPr>
        <w:tc>
          <w:tcPr>
            <w:tcW w:w="993" w:type="dxa"/>
          </w:tcPr>
          <w:p w14:paraId="2F098804" w14:textId="77777777" w:rsidR="00C60271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1BB3CA96" w14:textId="77777777" w:rsidR="00C60271" w:rsidRDefault="00C60271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B6F9AC2" w14:textId="77777777" w:rsidR="000F19EE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436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Podklady pro fakturaci - souhrn MV - chyba/potvrzení</w:t>
            </w:r>
          </w:p>
          <w:p w14:paraId="6390DC24" w14:textId="77777777" w:rsidR="00C60271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439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Podklady pro fakturaci OTE - souhrn MV  - chyba/potvrzení</w:t>
            </w:r>
          </w:p>
          <w:p w14:paraId="475A3ED9" w14:textId="77777777" w:rsidR="00C60271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442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Prehled reklamaci - souhrn ZMV  - chyba/potvrzení</w:t>
            </w:r>
          </w:p>
          <w:p w14:paraId="6C29E8A4" w14:textId="77777777" w:rsidR="00C60271" w:rsidRPr="00395D86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445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Prehled reklamaci OTE - souhrn ZMV  - chyba/potvrzení</w:t>
            </w:r>
          </w:p>
        </w:tc>
        <w:tc>
          <w:tcPr>
            <w:tcW w:w="787" w:type="dxa"/>
          </w:tcPr>
          <w:p w14:paraId="1ECEC54E" w14:textId="77777777" w:rsidR="00C60271" w:rsidRPr="00212C35" w:rsidRDefault="000F19E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622EB3C0" w14:textId="77777777" w:rsidTr="00840727">
        <w:trPr>
          <w:trHeight w:val="255"/>
        </w:trPr>
        <w:tc>
          <w:tcPr>
            <w:tcW w:w="993" w:type="dxa"/>
          </w:tcPr>
          <w:p w14:paraId="66388D93" w14:textId="77777777" w:rsidR="00C60271" w:rsidRDefault="002F1D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229C33B8" w14:textId="77777777" w:rsidR="002F1D4B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</w:t>
            </w:r>
            <w:r w:rsidR="000C1217">
              <w:rPr>
                <w:sz w:val="20"/>
                <w:szCs w:val="20"/>
              </w:rPr>
              <w:t>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="00270D89">
              <w:rPr>
                <w:i/>
                <w:iCs/>
                <w:sz w:val="20"/>
                <w:szCs w:val="20"/>
              </w:rPr>
              <w:t>profile</w:t>
            </w:r>
            <w:r>
              <w:rPr>
                <w:i/>
                <w:iCs/>
                <w:sz w:val="20"/>
                <w:szCs w:val="20"/>
              </w:rPr>
              <w:t>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D78E239" w14:textId="77777777" w:rsidR="00C60271" w:rsidRPr="00395D86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SN71 – SN78 - </w:t>
            </w:r>
            <w:r w:rsidRPr="002F1D4B">
              <w:rPr>
                <w:sz w:val="20"/>
                <w:szCs w:val="20"/>
              </w:rPr>
              <w:t>Skupinový TDD nekorigovaný za TO, tTDD, dodavatele a síť</w:t>
            </w:r>
          </w:p>
        </w:tc>
        <w:tc>
          <w:tcPr>
            <w:tcW w:w="787" w:type="dxa"/>
          </w:tcPr>
          <w:p w14:paraId="018B9062" w14:textId="77777777" w:rsidR="00C60271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02BE699F" w14:textId="77777777" w:rsidTr="00840727">
        <w:trPr>
          <w:trHeight w:val="255"/>
        </w:trPr>
        <w:tc>
          <w:tcPr>
            <w:tcW w:w="993" w:type="dxa"/>
          </w:tcPr>
          <w:p w14:paraId="34B2B6C7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471AB00F" w14:textId="77777777" w:rsidR="002F1D4B" w:rsidRPr="00395D86" w:rsidRDefault="002F1D4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– změna datového typu atributu </w:t>
            </w:r>
            <w:r w:rsidRPr="000C1217">
              <w:rPr>
                <w:i/>
                <w:sz w:val="20"/>
                <w:szCs w:val="20"/>
              </w:rPr>
              <w:t>submitter</w:t>
            </w:r>
            <w:r>
              <w:rPr>
                <w:sz w:val="20"/>
                <w:szCs w:val="20"/>
              </w:rPr>
              <w:t xml:space="preserve"> z ote:ean_13 na xsd:string s max. délkou 16 znaků.</w:t>
            </w:r>
          </w:p>
        </w:tc>
        <w:tc>
          <w:tcPr>
            <w:tcW w:w="787" w:type="dxa"/>
          </w:tcPr>
          <w:p w14:paraId="65E0F907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3093A830" w14:textId="77777777" w:rsidTr="00840727">
        <w:trPr>
          <w:trHeight w:val="255"/>
        </w:trPr>
        <w:tc>
          <w:tcPr>
            <w:tcW w:w="993" w:type="dxa"/>
          </w:tcPr>
          <w:p w14:paraId="5DE6B7B3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77223E0B" w14:textId="77777777" w:rsidR="002F1D4B" w:rsidRPr="00395D86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– oprava překlepu ve výčtu povolených hodnot u atributu </w:t>
            </w:r>
            <w:r w:rsidRPr="000C1217">
              <w:rPr>
                <w:i/>
                <w:sz w:val="20"/>
                <w:szCs w:val="20"/>
              </w:rPr>
              <w:t>obj-type</w:t>
            </w:r>
            <w:r>
              <w:rPr>
                <w:sz w:val="20"/>
                <w:szCs w:val="20"/>
              </w:rPr>
              <w:t xml:space="preserve"> (</w:t>
            </w:r>
            <w:r w:rsidRPr="002F1D4B">
              <w:rPr>
                <w:sz w:val="20"/>
                <w:szCs w:val="20"/>
              </w:rPr>
              <w:t>DM_SEAN_DT</w:t>
            </w:r>
            <w:r>
              <w:rPr>
                <w:sz w:val="20"/>
                <w:szCs w:val="20"/>
              </w:rPr>
              <w:t xml:space="preserve"> opraven na B</w:t>
            </w:r>
            <w:r w:rsidRPr="002F1D4B">
              <w:rPr>
                <w:sz w:val="20"/>
                <w:szCs w:val="20"/>
              </w:rPr>
              <w:t>M_SEAN_DT</w:t>
            </w:r>
            <w:r>
              <w:rPr>
                <w:sz w:val="20"/>
                <w:szCs w:val="20"/>
              </w:rPr>
              <w:t>).</w:t>
            </w:r>
          </w:p>
        </w:tc>
        <w:tc>
          <w:tcPr>
            <w:tcW w:w="787" w:type="dxa"/>
          </w:tcPr>
          <w:p w14:paraId="77B3320A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5970DE7E" w14:textId="77777777" w:rsidTr="00840727">
        <w:trPr>
          <w:trHeight w:val="255"/>
        </w:trPr>
        <w:tc>
          <w:tcPr>
            <w:tcW w:w="993" w:type="dxa"/>
          </w:tcPr>
          <w:p w14:paraId="2BA80B56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68C7AA2C" w14:textId="77777777" w:rsidR="002F1D4B" w:rsidRPr="00395D86" w:rsidRDefault="000C121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změna maximální délky atributu </w:t>
            </w:r>
            <w:r w:rsidRPr="00CC2D07">
              <w:rPr>
                <w:i/>
                <w:sz w:val="20"/>
                <w:szCs w:val="20"/>
              </w:rPr>
              <w:t>info-text</w:t>
            </w:r>
            <w:r>
              <w:rPr>
                <w:sz w:val="20"/>
                <w:szCs w:val="20"/>
              </w:rPr>
              <w:t xml:space="preserve"> na 512 znaků.</w:t>
            </w:r>
          </w:p>
        </w:tc>
        <w:tc>
          <w:tcPr>
            <w:tcW w:w="787" w:type="dxa"/>
          </w:tcPr>
          <w:p w14:paraId="4ED84236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70F2B" w14:paraId="3AAF1162" w14:textId="77777777" w:rsidTr="00840727">
        <w:trPr>
          <w:trHeight w:val="255"/>
        </w:trPr>
        <w:tc>
          <w:tcPr>
            <w:tcW w:w="993" w:type="dxa"/>
          </w:tcPr>
          <w:p w14:paraId="5A146F8C" w14:textId="77777777" w:rsidR="00270F2B" w:rsidRDefault="00270F2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5D083DA7" w14:textId="77777777" w:rsidR="00270F2B" w:rsidRDefault="00270F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 přidán atribut </w:t>
            </w:r>
            <w:r w:rsidRPr="00270F2B">
              <w:rPr>
                <w:i/>
                <w:sz w:val="20"/>
                <w:szCs w:val="20"/>
              </w:rPr>
              <w:t>sz-implicit</w:t>
            </w:r>
            <w:r>
              <w:rPr>
                <w:sz w:val="20"/>
                <w:szCs w:val="20"/>
              </w:rPr>
              <w:t xml:space="preserve"> s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 xml:space="preserve">. Atribut indikuje implicitní přiřazení SZ, který je specifikován v atributu ps-sz. </w:t>
            </w:r>
          </w:p>
        </w:tc>
        <w:tc>
          <w:tcPr>
            <w:tcW w:w="787" w:type="dxa"/>
          </w:tcPr>
          <w:p w14:paraId="203209CF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049F45FC" w14:textId="77777777" w:rsidTr="00840727">
        <w:trPr>
          <w:trHeight w:val="255"/>
        </w:trPr>
        <w:tc>
          <w:tcPr>
            <w:tcW w:w="993" w:type="dxa"/>
          </w:tcPr>
          <w:p w14:paraId="693AA581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09EC3BF4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– restrikce atributu </w:t>
            </w:r>
            <w:r>
              <w:rPr>
                <w:i/>
                <w:sz w:val="20"/>
                <w:szCs w:val="20"/>
              </w:rPr>
              <w:t xml:space="preserve">item-type </w:t>
            </w:r>
            <w:r w:rsidRPr="00520942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BaseItemDetail (DocumentEnveloppe -&gt; Document -&gt; DocDetail -&gt; ListOfPDTBlocks -&gt; PDTblock -&gt; ListOfBillingItems -&gt; BillingItem)</w:t>
            </w:r>
            <w:r w:rsidRPr="00520942">
              <w:rPr>
                <w:sz w:val="20"/>
                <w:szCs w:val="20"/>
              </w:rPr>
              <w:t xml:space="preserve"> by</w:t>
            </w:r>
            <w:r>
              <w:rPr>
                <w:sz w:val="20"/>
                <w:szCs w:val="20"/>
              </w:rPr>
              <w:t>la rozšířena o položku GU025 – Dálkový odečet GSM.</w:t>
            </w:r>
          </w:p>
        </w:tc>
        <w:tc>
          <w:tcPr>
            <w:tcW w:w="787" w:type="dxa"/>
          </w:tcPr>
          <w:p w14:paraId="46C4BD4E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27B75B0E" w14:textId="77777777" w:rsidTr="00840727">
        <w:trPr>
          <w:trHeight w:val="255"/>
        </w:trPr>
        <w:tc>
          <w:tcPr>
            <w:tcW w:w="993" w:type="dxa"/>
          </w:tcPr>
          <w:p w14:paraId="6D4C968E" w14:textId="77777777" w:rsidR="00270F2B" w:rsidRDefault="00CC6886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E38C6C4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– restrikce atributu </w:t>
            </w:r>
            <w:r>
              <w:rPr>
                <w:i/>
                <w:sz w:val="20"/>
                <w:szCs w:val="20"/>
              </w:rPr>
              <w:t xml:space="preserve">unit </w:t>
            </w:r>
            <w:r w:rsidRPr="00520942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BaseItemDetail (DocumentEnveloppe -&gt; Document -&gt; DocDetail -&gt; ListOfPDTBlocks -&gt; PDTblock -&gt; ListOfBillingItems -&gt; BillingItem -&gt; BaseItemDetail)</w:t>
            </w:r>
            <w:r w:rsidRPr="00520942">
              <w:rPr>
                <w:sz w:val="20"/>
                <w:szCs w:val="20"/>
              </w:rPr>
              <w:t xml:space="preserve"> by</w:t>
            </w:r>
            <w:r>
              <w:rPr>
                <w:sz w:val="20"/>
                <w:szCs w:val="20"/>
              </w:rPr>
              <w:t>la rozšířena o položku ks.</w:t>
            </w:r>
          </w:p>
        </w:tc>
        <w:tc>
          <w:tcPr>
            <w:tcW w:w="787" w:type="dxa"/>
          </w:tcPr>
          <w:p w14:paraId="532E065F" w14:textId="77777777" w:rsidR="00270F2B" w:rsidRPr="00212C35" w:rsidRDefault="00CC6886" w:rsidP="00270D8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4A123AFB" w14:textId="77777777" w:rsidTr="00840727">
        <w:trPr>
          <w:trHeight w:val="255"/>
        </w:trPr>
        <w:tc>
          <w:tcPr>
            <w:tcW w:w="993" w:type="dxa"/>
          </w:tcPr>
          <w:p w14:paraId="402CFB2F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18ACFE69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 pro SFVOT – byla upravena struktura datových šablon (tj. všechny používané  kromě SFVOTREQ a RESPONSE) dle požadavků účastníků. Změny jsou většího rozsahu, proto zde nejsou uvedeny jednotlivě.</w:t>
            </w:r>
          </w:p>
        </w:tc>
        <w:tc>
          <w:tcPr>
            <w:tcW w:w="787" w:type="dxa"/>
          </w:tcPr>
          <w:p w14:paraId="3FA8CECC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DD475E" w14:paraId="6BE6CB1F" w14:textId="77777777" w:rsidTr="00840727">
        <w:trPr>
          <w:trHeight w:val="255"/>
        </w:trPr>
        <w:tc>
          <w:tcPr>
            <w:tcW w:w="993" w:type="dxa"/>
          </w:tcPr>
          <w:p w14:paraId="386D84FA" w14:textId="77777777" w:rsidR="00DD475E" w:rsidRDefault="00DD475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5C9343D5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 zaveden nový typ zprávy SFVOTEXCHRATE pro zasílání vypořádacího kurzu OTE. Komunikační scénář se skládá z těchto zpráv:</w:t>
            </w:r>
          </w:p>
          <w:p w14:paraId="189E3A7E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425 - </w:t>
            </w:r>
            <w:r w:rsidRPr="00DD475E">
              <w:rPr>
                <w:sz w:val="20"/>
                <w:szCs w:val="20"/>
              </w:rPr>
              <w:t>Dotaz na vypořádací kurz OTE</w:t>
            </w:r>
            <w:r>
              <w:rPr>
                <w:sz w:val="20"/>
                <w:szCs w:val="20"/>
              </w:rPr>
              <w:t xml:space="preserve"> (SFVOTREQ)</w:t>
            </w:r>
          </w:p>
          <w:p w14:paraId="0936ADC6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426 - </w:t>
            </w:r>
            <w:r w:rsidRPr="00DD475E">
              <w:rPr>
                <w:sz w:val="20"/>
                <w:szCs w:val="20"/>
              </w:rPr>
              <w:t>Vypořádací kurz OTE</w:t>
            </w:r>
            <w:r>
              <w:rPr>
                <w:sz w:val="20"/>
                <w:szCs w:val="20"/>
              </w:rPr>
              <w:t xml:space="preserve"> (SFVOTEXCHRATE)</w:t>
            </w:r>
          </w:p>
          <w:p w14:paraId="11B528AC" w14:textId="77777777" w:rsidR="00DD475E" w:rsidRDefault="00DD475E" w:rsidP="00DD47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427 - </w:t>
            </w:r>
            <w:r w:rsidRPr="00DD475E">
              <w:rPr>
                <w:sz w:val="20"/>
                <w:szCs w:val="20"/>
              </w:rPr>
              <w:t>Chyba / Potrzení požadavku na vypořádací kurz OTE</w:t>
            </w:r>
            <w:r>
              <w:rPr>
                <w:sz w:val="20"/>
                <w:szCs w:val="20"/>
              </w:rPr>
              <w:t xml:space="preserve"> (RESPONSE)</w:t>
            </w:r>
          </w:p>
          <w:p w14:paraId="6DE61A9C" w14:textId="77777777" w:rsidR="001F319A" w:rsidRDefault="001F319A" w:rsidP="00DD47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Zpráva ISOTEDATA již nebude pro tento účel využívána.</w:t>
            </w:r>
          </w:p>
        </w:tc>
        <w:tc>
          <w:tcPr>
            <w:tcW w:w="787" w:type="dxa"/>
          </w:tcPr>
          <w:p w14:paraId="2F97C17E" w14:textId="77777777" w:rsidR="00DD475E" w:rsidRDefault="00DD47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V1.9</w:t>
            </w:r>
          </w:p>
        </w:tc>
      </w:tr>
      <w:tr w:rsidR="00270F2B" w14:paraId="7F8D5F98" w14:textId="77777777" w:rsidTr="00840727">
        <w:trPr>
          <w:trHeight w:val="255"/>
        </w:trPr>
        <w:tc>
          <w:tcPr>
            <w:tcW w:w="993" w:type="dxa"/>
          </w:tcPr>
          <w:p w14:paraId="100B67FD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0A114FA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EAE79E9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966 - </w:t>
            </w:r>
            <w:r w:rsidRPr="00270D89">
              <w:rPr>
                <w:sz w:val="20"/>
                <w:szCs w:val="20"/>
              </w:rPr>
              <w:t>Požadavek na statistická data zúčtování odchylek - Opis dat</w:t>
            </w:r>
          </w:p>
        </w:tc>
        <w:tc>
          <w:tcPr>
            <w:tcW w:w="787" w:type="dxa"/>
          </w:tcPr>
          <w:p w14:paraId="6687B73C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E5069E" w14:paraId="5DD80808" w14:textId="77777777" w:rsidTr="00840727">
        <w:trPr>
          <w:trHeight w:val="255"/>
        </w:trPr>
        <w:tc>
          <w:tcPr>
            <w:tcW w:w="993" w:type="dxa"/>
          </w:tcPr>
          <w:p w14:paraId="6D995283" w14:textId="77777777" w:rsidR="00E5069E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DFF5504" w14:textId="77777777" w:rsidR="00E5069E" w:rsidRDefault="00E5069E" w:rsidP="00E5069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role profilů o tyto hodnoty:</w:t>
            </w:r>
          </w:p>
          <w:p w14:paraId="376D43CF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>
              <w:rPr>
                <w:sz w:val="20"/>
                <w:szCs w:val="20"/>
              </w:rPr>
              <w:t xml:space="preserve">SS13 - </w:t>
            </w:r>
            <w:r w:rsidRPr="002218C2">
              <w:rPr>
                <w:sz w:val="20"/>
                <w:szCs w:val="20"/>
                <w:lang w:val="pl-PL"/>
              </w:rPr>
              <w:t>Systémová odchylka</w:t>
            </w:r>
          </w:p>
          <w:p w14:paraId="75CF2F5E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SS14 - Náklady na RE</w:t>
            </w:r>
          </w:p>
          <w:p w14:paraId="28591AD1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SS15 - Množství RE+ / Náklady na RE+</w:t>
            </w:r>
          </w:p>
          <w:p w14:paraId="7D668C87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SS16 - Množství RE- / Náklady na RE-</w:t>
            </w:r>
          </w:p>
          <w:p w14:paraId="622A179E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SS17 - Kladné odchylky</w:t>
            </w:r>
          </w:p>
          <w:p w14:paraId="03D8FCEA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SS18 - Záporné odchylky</w:t>
            </w:r>
          </w:p>
          <w:p w14:paraId="366B61CB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SS50 - Zúčtovací cena</w:t>
            </w:r>
          </w:p>
          <w:p w14:paraId="509378D8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SS51 - Cena protiodchylky</w:t>
            </w:r>
          </w:p>
          <w:p w14:paraId="448FD6FA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SS52 - Množství RE+ z VT / Náklady RE+ z VT</w:t>
            </w:r>
          </w:p>
          <w:p w14:paraId="5D370CDC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SS53 - Množství RE- z VT / Náklady RE- z VT</w:t>
            </w:r>
          </w:p>
          <w:p w14:paraId="23F53E2C" w14:textId="77777777" w:rsidR="00E5069E" w:rsidRDefault="00E5069E" w:rsidP="00E5069E">
            <w:pPr>
              <w:rPr>
                <w:sz w:val="20"/>
                <w:szCs w:val="20"/>
              </w:rPr>
            </w:pPr>
            <w:r w:rsidRPr="002218C2">
              <w:rPr>
                <w:sz w:val="20"/>
                <w:szCs w:val="20"/>
                <w:lang w:val="pl-PL"/>
              </w:rPr>
              <w:t>Nové profily se použijí pro oblast statistického vyhodnocení odchylek.</w:t>
            </w:r>
          </w:p>
        </w:tc>
        <w:tc>
          <w:tcPr>
            <w:tcW w:w="787" w:type="dxa"/>
          </w:tcPr>
          <w:p w14:paraId="125EE731" w14:textId="77777777" w:rsidR="00E5069E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49150990" w14:textId="77777777" w:rsidTr="00840727">
        <w:trPr>
          <w:trHeight w:val="255"/>
        </w:trPr>
        <w:tc>
          <w:tcPr>
            <w:tcW w:w="993" w:type="dxa"/>
          </w:tcPr>
          <w:p w14:paraId="43B914D1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E605DB5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 xml:space="preserve">msg-code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41F7C30B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964 - </w:t>
            </w:r>
            <w:r w:rsidRPr="00270D89">
              <w:rPr>
                <w:sz w:val="20"/>
                <w:szCs w:val="20"/>
              </w:rPr>
              <w:t>Požadavek na statistická data zúčtování odchylek</w:t>
            </w:r>
          </w:p>
        </w:tc>
        <w:tc>
          <w:tcPr>
            <w:tcW w:w="787" w:type="dxa"/>
          </w:tcPr>
          <w:p w14:paraId="5902521D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1EAE197E" w14:textId="77777777" w:rsidTr="00840727">
        <w:trPr>
          <w:trHeight w:val="255"/>
        </w:trPr>
        <w:tc>
          <w:tcPr>
            <w:tcW w:w="993" w:type="dxa"/>
          </w:tcPr>
          <w:p w14:paraId="471CA9C9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31AA6102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="00390B74"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70584D29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965 - </w:t>
            </w:r>
            <w:r w:rsidRPr="00270D89">
              <w:rPr>
                <w:sz w:val="20"/>
                <w:szCs w:val="20"/>
              </w:rPr>
              <w:t>Požadavek na statistická data zúčtování odchylek - chyba / potvrzení</w:t>
            </w:r>
          </w:p>
        </w:tc>
        <w:tc>
          <w:tcPr>
            <w:tcW w:w="787" w:type="dxa"/>
          </w:tcPr>
          <w:p w14:paraId="06950A05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365B4B" w14:paraId="5CA11538" w14:textId="77777777" w:rsidTr="00840727">
        <w:trPr>
          <w:trHeight w:val="255"/>
        </w:trPr>
        <w:tc>
          <w:tcPr>
            <w:tcW w:w="993" w:type="dxa"/>
          </w:tcPr>
          <w:p w14:paraId="1814A8AE" w14:textId="77777777" w:rsidR="00365B4B" w:rsidRDefault="00365B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B97CDA3" w14:textId="77777777" w:rsidR="00365B4B" w:rsidRPr="00395D86" w:rsidRDefault="00365B4B" w:rsidP="00365B4B">
            <w:pPr>
              <w:rPr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Definice</w:t>
            </w:r>
            <w:r w:rsidRPr="00395D86">
              <w:rPr>
                <w:iCs/>
                <w:sz w:val="20"/>
                <w:szCs w:val="20"/>
              </w:rPr>
              <w:t xml:space="preserve"> zprávy MASTERDATA </w:t>
            </w:r>
            <w:r>
              <w:rPr>
                <w:iCs/>
                <w:sz w:val="20"/>
                <w:szCs w:val="20"/>
              </w:rPr>
              <w:t xml:space="preserve">- </w:t>
            </w:r>
            <w:r w:rsidRPr="00395D86">
              <w:rPr>
                <w:iCs/>
                <w:sz w:val="20"/>
                <w:szCs w:val="20"/>
              </w:rPr>
              <w:t xml:space="preserve">doplněna restrikce u atributu </w:t>
            </w:r>
            <w:r w:rsidRPr="00395D86">
              <w:rPr>
                <w:i/>
                <w:iCs/>
                <w:sz w:val="20"/>
                <w:szCs w:val="20"/>
              </w:rPr>
              <w:t>role</w:t>
            </w:r>
            <w:r w:rsidRPr="00395D86">
              <w:rPr>
                <w:sz w:val="20"/>
                <w:szCs w:val="20"/>
              </w:rPr>
              <w:t xml:space="preserve"> </w:t>
            </w:r>
            <w:r w:rsidRPr="00877E91">
              <w:rPr>
                <w:i/>
                <w:sz w:val="20"/>
                <w:szCs w:val="20"/>
              </w:rPr>
              <w:t>(Data-&gt;Party-&gt;Role)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>o hodnoty:</w:t>
            </w:r>
          </w:p>
          <w:p w14:paraId="39B8C96C" w14:textId="77777777" w:rsidR="00365B4B" w:rsidRDefault="00365B4B" w:rsidP="00365B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TMP</w:t>
            </w:r>
            <w:r w:rsidRPr="00395D86">
              <w:rPr>
                <w:sz w:val="20"/>
                <w:szCs w:val="20"/>
              </w:rPr>
              <w:t xml:space="preserve"> - </w:t>
            </w:r>
            <w:r>
              <w:rPr>
                <w:sz w:val="20"/>
                <w:szCs w:val="20"/>
              </w:rPr>
              <w:t>RUT předávající odpovědnost za odchylku</w:t>
            </w:r>
          </w:p>
          <w:p w14:paraId="0113FA99" w14:textId="77777777" w:rsidR="00365B4B" w:rsidRDefault="00365B4B" w:rsidP="00365B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DSF - Stávající SZ na pozici defaultní</w:t>
            </w:r>
          </w:p>
        </w:tc>
        <w:tc>
          <w:tcPr>
            <w:tcW w:w="787" w:type="dxa"/>
          </w:tcPr>
          <w:p w14:paraId="76816232" w14:textId="77777777" w:rsidR="00365B4B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65B4B" w14:paraId="04383F73" w14:textId="77777777" w:rsidTr="00840727">
        <w:trPr>
          <w:trHeight w:val="255"/>
        </w:trPr>
        <w:tc>
          <w:tcPr>
            <w:tcW w:w="993" w:type="dxa"/>
          </w:tcPr>
          <w:p w14:paraId="2AB7F0DE" w14:textId="77777777" w:rsidR="00365B4B" w:rsidRDefault="00365B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DA04139" w14:textId="77777777" w:rsidR="00365B4B" w:rsidRDefault="00365B4B" w:rsidP="0065463B">
            <w:pPr>
              <w:rPr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Definice</w:t>
            </w:r>
            <w:r w:rsidRPr="00395D86">
              <w:rPr>
                <w:iCs/>
                <w:sz w:val="20"/>
                <w:szCs w:val="20"/>
              </w:rPr>
              <w:t xml:space="preserve"> zprávy MASTERDATA</w:t>
            </w:r>
            <w:r>
              <w:rPr>
                <w:iCs/>
                <w:sz w:val="20"/>
                <w:szCs w:val="20"/>
              </w:rPr>
              <w:t xml:space="preserve"> - změněna povinnost atributu </w:t>
            </w:r>
            <w:r w:rsidRPr="00E77E62">
              <w:rPr>
                <w:i/>
                <w:iCs/>
                <w:sz w:val="20"/>
                <w:szCs w:val="20"/>
              </w:rPr>
              <w:t>prepared</w:t>
            </w:r>
            <w:r>
              <w:rPr>
                <w:iCs/>
                <w:sz w:val="20"/>
                <w:szCs w:val="20"/>
              </w:rPr>
              <w:t xml:space="preserve"> elementu </w:t>
            </w:r>
            <w:r w:rsidRPr="00E77E62"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z </w:t>
            </w:r>
            <w:r w:rsidRPr="00E77E62">
              <w:rPr>
                <w:i/>
                <w:iCs/>
                <w:sz w:val="20"/>
                <w:szCs w:val="20"/>
              </w:rPr>
              <w:t>required</w:t>
            </w:r>
            <w:r>
              <w:rPr>
                <w:iCs/>
                <w:sz w:val="20"/>
                <w:szCs w:val="20"/>
              </w:rPr>
              <w:t xml:space="preserve"> </w:t>
            </w:r>
            <w:r w:rsidR="0065463B">
              <w:rPr>
                <w:iCs/>
                <w:sz w:val="20"/>
                <w:szCs w:val="20"/>
              </w:rPr>
              <w:t xml:space="preserve">na </w:t>
            </w:r>
            <w:r w:rsidR="0065463B" w:rsidRPr="00E77E62">
              <w:rPr>
                <w:i/>
                <w:iCs/>
                <w:sz w:val="20"/>
                <w:szCs w:val="20"/>
              </w:rPr>
              <w:t>optional</w:t>
            </w:r>
            <w:r w:rsidR="0065463B">
              <w:rPr>
                <w:iCs/>
                <w:sz w:val="20"/>
                <w:szCs w:val="20"/>
              </w:rPr>
              <w:t xml:space="preserve">. </w:t>
            </w:r>
          </w:p>
        </w:tc>
        <w:tc>
          <w:tcPr>
            <w:tcW w:w="787" w:type="dxa"/>
          </w:tcPr>
          <w:p w14:paraId="37F319F9" w14:textId="77777777" w:rsidR="00365B4B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65463B" w14:paraId="64A54E11" w14:textId="77777777" w:rsidTr="00840727">
        <w:trPr>
          <w:trHeight w:val="255"/>
        </w:trPr>
        <w:tc>
          <w:tcPr>
            <w:tcW w:w="993" w:type="dxa"/>
          </w:tcPr>
          <w:p w14:paraId="7CE6D805" w14:textId="77777777" w:rsidR="0065463B" w:rsidRDefault="0065463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FA2F54" w14:textId="77777777" w:rsidR="0065463B" w:rsidRDefault="0065463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do struktury byl přidán nový element </w:t>
            </w:r>
            <w:r w:rsidRPr="00E97CCC">
              <w:rPr>
                <w:i/>
                <w:sz w:val="20"/>
                <w:szCs w:val="20"/>
              </w:rPr>
              <w:t>Conversion</w:t>
            </w:r>
            <w:r>
              <w:rPr>
                <w:sz w:val="20"/>
                <w:szCs w:val="20"/>
              </w:rPr>
              <w:t xml:space="preserve"> s povinností </w:t>
            </w:r>
            <w:r w:rsidRPr="00E97CCC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Slouží k zaslání informací o přepočtu měny.</w:t>
            </w:r>
          </w:p>
          <w:p w14:paraId="1EF67891" w14:textId="77777777" w:rsidR="0065463B" w:rsidRDefault="001B2A62" w:rsidP="00520942">
            <w:pPr>
              <w:rPr>
                <w:sz w:val="20"/>
                <w:szCs w:val="20"/>
              </w:rPr>
            </w:pPr>
            <w:r>
              <w:rPr>
                <w:noProof/>
                <w:sz w:val="20"/>
                <w:szCs w:val="20"/>
                <w:lang w:eastAsia="cs-CZ"/>
              </w:rPr>
              <w:lastRenderedPageBreak/>
              <w:drawing>
                <wp:inline distT="0" distB="0" distL="0" distR="0" wp14:anchorId="1C0D8957" wp14:editId="4E5A9723">
                  <wp:extent cx="2553335" cy="2052955"/>
                  <wp:effectExtent l="0" t="0" r="0" b="4445"/>
                  <wp:docPr id="2" name="obrázek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553335" cy="205295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87" w:type="dxa"/>
          </w:tcPr>
          <w:p w14:paraId="707C1E5A" w14:textId="77777777" w:rsidR="0065463B" w:rsidRPr="00212C35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V1.10</w:t>
            </w:r>
          </w:p>
        </w:tc>
      </w:tr>
      <w:tr w:rsidR="0065463B" w14:paraId="17F69291" w14:textId="77777777" w:rsidTr="00840727">
        <w:trPr>
          <w:trHeight w:val="1115"/>
        </w:trPr>
        <w:tc>
          <w:tcPr>
            <w:tcW w:w="993" w:type="dxa"/>
          </w:tcPr>
          <w:p w14:paraId="34B0C741" w14:textId="77777777" w:rsidR="0065463B" w:rsidRDefault="0065463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7CD8E3B9" w14:textId="77777777" w:rsidR="00286E80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ReasonCodeTypeList byl doplněn o hodnoty:</w:t>
            </w:r>
          </w:p>
          <w:p w14:paraId="27A52B9E" w14:textId="77777777" w:rsidR="00286E80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Z06 - </w:t>
            </w:r>
            <w:r w:rsidRPr="00286E80">
              <w:rPr>
                <w:sz w:val="20"/>
                <w:szCs w:val="20"/>
              </w:rPr>
              <w:t>Final external schedule can not be replaced by intermediate one.</w:t>
            </w:r>
          </w:p>
          <w:p w14:paraId="0687062C" w14:textId="77777777" w:rsidR="0065463B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Z07 -  </w:t>
            </w:r>
            <w:r w:rsidRPr="00286E80">
              <w:rPr>
                <w:sz w:val="20"/>
                <w:szCs w:val="20"/>
              </w:rPr>
              <w:t>RD annulled by the syste</w:t>
            </w:r>
            <w:r>
              <w:rPr>
                <w:sz w:val="20"/>
                <w:szCs w:val="20"/>
              </w:rPr>
              <w:t xml:space="preserve">m due to finish of participant’s </w:t>
            </w:r>
            <w:r w:rsidRPr="00286E80">
              <w:rPr>
                <w:sz w:val="20"/>
                <w:szCs w:val="20"/>
              </w:rPr>
              <w:t xml:space="preserve"> registration.</w:t>
            </w:r>
          </w:p>
        </w:tc>
        <w:tc>
          <w:tcPr>
            <w:tcW w:w="787" w:type="dxa"/>
          </w:tcPr>
          <w:p w14:paraId="05047B30" w14:textId="77777777" w:rsidR="0065463B" w:rsidRPr="00212C35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1171218" w14:textId="77777777" w:rsidTr="00840727">
        <w:trPr>
          <w:trHeight w:val="255"/>
        </w:trPr>
        <w:tc>
          <w:tcPr>
            <w:tcW w:w="993" w:type="dxa"/>
          </w:tcPr>
          <w:p w14:paraId="69618C0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5E44FF91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– do rootovského elementu </w:t>
            </w:r>
            <w:r w:rsidRPr="00270D89">
              <w:rPr>
                <w:i/>
                <w:sz w:val="20"/>
                <w:szCs w:val="20"/>
              </w:rPr>
              <w:t>ISOTEDATA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>commodity-code</w:t>
            </w:r>
            <w:r>
              <w:rPr>
                <w:sz w:val="20"/>
                <w:szCs w:val="20"/>
              </w:rPr>
              <w:t xml:space="preserve"> 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komodity elektřina a plyn.</w:t>
            </w:r>
          </w:p>
        </w:tc>
        <w:tc>
          <w:tcPr>
            <w:tcW w:w="787" w:type="dxa"/>
          </w:tcPr>
          <w:p w14:paraId="180D4B86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18BFF21A" w14:textId="77777777" w:rsidTr="00840727">
        <w:trPr>
          <w:trHeight w:val="255"/>
        </w:trPr>
        <w:tc>
          <w:tcPr>
            <w:tcW w:w="993" w:type="dxa"/>
          </w:tcPr>
          <w:p w14:paraId="7D1E085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04321752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– do elementu </w:t>
            </w:r>
            <w:r w:rsidRPr="00E5069E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 xml:space="preserve">trade-session </w:t>
            </w:r>
            <w:r>
              <w:rPr>
                <w:sz w:val="20"/>
                <w:szCs w:val="20"/>
              </w:rPr>
              <w:t xml:space="preserve">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seance. Tato změna není pro oblast elektřiny relevantní.</w:t>
            </w:r>
          </w:p>
        </w:tc>
        <w:tc>
          <w:tcPr>
            <w:tcW w:w="787" w:type="dxa"/>
          </w:tcPr>
          <w:p w14:paraId="10B55D10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DD955F8" w14:textId="77777777" w:rsidTr="00840727">
        <w:trPr>
          <w:trHeight w:val="255"/>
        </w:trPr>
        <w:tc>
          <w:tcPr>
            <w:tcW w:w="993" w:type="dxa"/>
          </w:tcPr>
          <w:p w14:paraId="16B78745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19CD21E8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6D9A91D4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22904C87" w14:textId="77777777" w:rsidTr="00840727">
        <w:trPr>
          <w:trHeight w:val="255"/>
        </w:trPr>
        <w:tc>
          <w:tcPr>
            <w:tcW w:w="993" w:type="dxa"/>
          </w:tcPr>
          <w:p w14:paraId="75C3F0EB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78FE61CD" w14:textId="77777777" w:rsidR="0033606A" w:rsidRDefault="0033606A" w:rsidP="005033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upravena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role profilů. Aktuální přehled je uveden </w:t>
            </w:r>
            <w:r w:rsidR="00503347">
              <w:rPr>
                <w:sz w:val="20"/>
                <w:szCs w:val="20"/>
              </w:rPr>
              <w:t>v příslušné kapitole.</w:t>
            </w:r>
          </w:p>
        </w:tc>
        <w:tc>
          <w:tcPr>
            <w:tcW w:w="787" w:type="dxa"/>
          </w:tcPr>
          <w:p w14:paraId="51FAEE2E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66126E4" w14:textId="77777777" w:rsidTr="00840727">
        <w:trPr>
          <w:trHeight w:val="255"/>
        </w:trPr>
        <w:tc>
          <w:tcPr>
            <w:tcW w:w="993" w:type="dxa"/>
          </w:tcPr>
          <w:p w14:paraId="14D4AD83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114598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ISOTEMASTERDATA – do rootovského elementu </w:t>
            </w:r>
            <w:r w:rsidRPr="00270D89">
              <w:rPr>
                <w:i/>
                <w:sz w:val="20"/>
                <w:szCs w:val="20"/>
              </w:rPr>
              <w:t>ISOTEDATA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>commodity-code</w:t>
            </w:r>
            <w:r>
              <w:rPr>
                <w:sz w:val="20"/>
                <w:szCs w:val="20"/>
              </w:rPr>
              <w:t xml:space="preserve"> 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komodity elektřina a plyn.</w:t>
            </w:r>
          </w:p>
        </w:tc>
        <w:tc>
          <w:tcPr>
            <w:tcW w:w="787" w:type="dxa"/>
          </w:tcPr>
          <w:p w14:paraId="37A7AB3D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23370868" w14:textId="77777777" w:rsidTr="00840727">
        <w:trPr>
          <w:trHeight w:val="255"/>
        </w:trPr>
        <w:tc>
          <w:tcPr>
            <w:tcW w:w="993" w:type="dxa"/>
          </w:tcPr>
          <w:p w14:paraId="481DC99A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9CBEB71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5F14275D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67C7EBD" w14:textId="77777777" w:rsidTr="00840727">
        <w:trPr>
          <w:trHeight w:val="255"/>
        </w:trPr>
        <w:tc>
          <w:tcPr>
            <w:tcW w:w="993" w:type="dxa"/>
          </w:tcPr>
          <w:p w14:paraId="114A4DA8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A91F1A2" w14:textId="77777777" w:rsidR="0033606A" w:rsidRDefault="0033606A" w:rsidP="00336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instance-type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33606A">
              <w:rPr>
                <w:i/>
                <w:sz w:val="20"/>
                <w:szCs w:val="20"/>
              </w:rPr>
              <w:t>Instance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o položku PDD - Denní - den.</w:t>
            </w:r>
          </w:p>
        </w:tc>
        <w:tc>
          <w:tcPr>
            <w:tcW w:w="787" w:type="dxa"/>
          </w:tcPr>
          <w:p w14:paraId="7BEFB841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00BAE7E2" w14:textId="77777777" w:rsidTr="00840727">
        <w:trPr>
          <w:trHeight w:val="255"/>
        </w:trPr>
        <w:tc>
          <w:tcPr>
            <w:tcW w:w="993" w:type="dxa"/>
          </w:tcPr>
          <w:p w14:paraId="6116EC8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477BF485" w14:textId="77777777" w:rsidR="0033606A" w:rsidRDefault="0033606A" w:rsidP="00A5456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</w:t>
            </w:r>
            <w:r w:rsidR="00A54564">
              <w:rPr>
                <w:sz w:val="20"/>
                <w:szCs w:val="20"/>
              </w:rPr>
              <w:t xml:space="preserve">elementu </w:t>
            </w:r>
            <w:r w:rsidR="00A54564" w:rsidRPr="0033606A">
              <w:rPr>
                <w:i/>
                <w:sz w:val="20"/>
                <w:szCs w:val="20"/>
              </w:rPr>
              <w:t>Instance</w:t>
            </w:r>
            <w:r w:rsidR="00A54564"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o položku </w:t>
            </w:r>
            <w:r w:rsidR="00A54564">
              <w:rPr>
                <w:sz w:val="20"/>
                <w:szCs w:val="20"/>
              </w:rPr>
              <w:t>EUR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9605C1E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27AC43F" w14:textId="77777777" w:rsidTr="00840727">
        <w:trPr>
          <w:trHeight w:val="255"/>
        </w:trPr>
        <w:tc>
          <w:tcPr>
            <w:tcW w:w="993" w:type="dxa"/>
          </w:tcPr>
          <w:p w14:paraId="1D5E7BAE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4CBB8CFD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521CB5E4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107804B" w14:textId="77777777" w:rsidTr="00840727">
        <w:trPr>
          <w:trHeight w:val="255"/>
        </w:trPr>
        <w:tc>
          <w:tcPr>
            <w:tcW w:w="993" w:type="dxa"/>
          </w:tcPr>
          <w:p w14:paraId="2AC76540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842337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ISOTEREQ – do elementu </w:t>
            </w:r>
            <w:r w:rsidRPr="00E5069E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 xml:space="preserve">trade-session </w:t>
            </w:r>
            <w:r>
              <w:rPr>
                <w:sz w:val="20"/>
                <w:szCs w:val="20"/>
              </w:rPr>
              <w:t xml:space="preserve">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seance. Tato změna není pro oblast elektřiny relevantní.</w:t>
            </w:r>
          </w:p>
        </w:tc>
        <w:tc>
          <w:tcPr>
            <w:tcW w:w="787" w:type="dxa"/>
          </w:tcPr>
          <w:p w14:paraId="6E47BC16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BD5EAF" w14:paraId="62974ECF" w14:textId="77777777" w:rsidTr="00840727">
        <w:trPr>
          <w:trHeight w:val="255"/>
        </w:trPr>
        <w:tc>
          <w:tcPr>
            <w:tcW w:w="993" w:type="dxa"/>
          </w:tcPr>
          <w:p w14:paraId="27D19118" w14:textId="77777777" w:rsidR="00BD5EAF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2DB80303" w14:textId="77777777" w:rsidR="00BD5EAF" w:rsidRDefault="00A54564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075853E6" w14:textId="77777777" w:rsidR="00BD5EAF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E45371" w14:paraId="48E07813" w14:textId="77777777" w:rsidTr="00840727">
        <w:trPr>
          <w:trHeight w:val="255"/>
        </w:trPr>
        <w:tc>
          <w:tcPr>
            <w:tcW w:w="993" w:type="dxa"/>
          </w:tcPr>
          <w:p w14:paraId="61B73423" w14:textId="77777777" w:rsidR="00E45371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27</w:t>
            </w:r>
            <w:r w:rsidR="00E45371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4C5813DB" w14:textId="77777777" w:rsidR="00E45371" w:rsidRDefault="00E453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 -  do elementu </w:t>
            </w:r>
            <w:r w:rsidRPr="00E45371">
              <w:rPr>
                <w:i/>
                <w:sz w:val="20"/>
                <w:szCs w:val="20"/>
              </w:rPr>
              <w:t>Rut</w:t>
            </w:r>
            <w:r>
              <w:rPr>
                <w:sz w:val="20"/>
                <w:szCs w:val="20"/>
              </w:rPr>
              <w:t xml:space="preserve"> byl přidán nový subelement </w:t>
            </w:r>
            <w:r w:rsidRPr="00E45371">
              <w:rPr>
                <w:i/>
                <w:sz w:val="20"/>
                <w:szCs w:val="20"/>
              </w:rPr>
              <w:t>Summary</w:t>
            </w:r>
            <w:r>
              <w:rPr>
                <w:sz w:val="20"/>
                <w:szCs w:val="20"/>
              </w:rPr>
              <w:t xml:space="preserve"> s povinností </w:t>
            </w:r>
            <w:r w:rsidRPr="00E45371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a násobným použitím. Element má tyto atributy:</w:t>
            </w:r>
          </w:p>
          <w:p w14:paraId="69FE9D09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amount_net_total</w:t>
            </w:r>
            <w:r>
              <w:rPr>
                <w:sz w:val="20"/>
                <w:szCs w:val="20"/>
              </w:rPr>
              <w:t xml:space="preserve"> - Celkem bez daně</w:t>
            </w:r>
          </w:p>
          <w:p w14:paraId="67DB525C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tax_total</w:t>
            </w:r>
            <w:r>
              <w:rPr>
                <w:sz w:val="20"/>
                <w:szCs w:val="20"/>
              </w:rPr>
              <w:t xml:space="preserve"> - Celkem DPH</w:t>
            </w:r>
          </w:p>
          <w:p w14:paraId="63F3896F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amount_total</w:t>
            </w:r>
            <w:r>
              <w:rPr>
                <w:sz w:val="20"/>
                <w:szCs w:val="20"/>
              </w:rPr>
              <w:t xml:space="preserve"> - Celkem částka s daní</w:t>
            </w:r>
          </w:p>
          <w:p w14:paraId="10EC4463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currency</w:t>
            </w:r>
            <w:r>
              <w:rPr>
                <w:sz w:val="20"/>
                <w:szCs w:val="20"/>
              </w:rPr>
              <w:t xml:space="preserve"> - Měna</w:t>
            </w:r>
          </w:p>
          <w:p w14:paraId="5308545E" w14:textId="77777777" w:rsidR="00E45371" w:rsidRDefault="00E453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 elementu </w:t>
            </w:r>
            <w:r w:rsidRPr="00E4537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byly odebrány tyto atributy:</w:t>
            </w:r>
          </w:p>
          <w:p w14:paraId="01998227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up_amount_to</w:t>
            </w:r>
            <w:r>
              <w:rPr>
                <w:sz w:val="20"/>
                <w:szCs w:val="20"/>
              </w:rPr>
              <w:t xml:space="preserve"> - Částka s daní</w:t>
            </w:r>
          </w:p>
          <w:p w14:paraId="7922CA23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up_tax_total</w:t>
            </w:r>
            <w:r>
              <w:rPr>
                <w:sz w:val="20"/>
                <w:szCs w:val="20"/>
              </w:rPr>
              <w:t xml:space="preserve"> - DPH </w:t>
            </w:r>
          </w:p>
          <w:p w14:paraId="46B194DB" w14:textId="77777777" w:rsidR="00E45371" w:rsidRDefault="00E45371" w:rsidP="0004479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044796">
              <w:rPr>
                <w:sz w:val="20"/>
                <w:szCs w:val="20"/>
              </w:rPr>
              <w:t>Element obsahuje celkové částky za daného účastníka v rámci Clearingu.</w:t>
            </w:r>
          </w:p>
        </w:tc>
        <w:tc>
          <w:tcPr>
            <w:tcW w:w="787" w:type="dxa"/>
          </w:tcPr>
          <w:p w14:paraId="25A86968" w14:textId="77777777" w:rsidR="00E45371" w:rsidRPr="00212C35" w:rsidRDefault="00E453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E45371" w14:paraId="697915EB" w14:textId="77777777" w:rsidTr="00840727">
        <w:trPr>
          <w:trHeight w:val="255"/>
        </w:trPr>
        <w:tc>
          <w:tcPr>
            <w:tcW w:w="993" w:type="dxa"/>
          </w:tcPr>
          <w:p w14:paraId="666B3AB4" w14:textId="77777777" w:rsidR="00E45371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</w:t>
            </w:r>
            <w:r w:rsidR="00E45371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3AB8085F" w14:textId="77777777" w:rsidR="00E45371" w:rsidRDefault="00302CD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044796">
              <w:rPr>
                <w:sz w:val="20"/>
                <w:szCs w:val="20"/>
              </w:rPr>
              <w:t>změna defini</w:t>
            </w:r>
            <w:r w:rsidR="009B6CCF">
              <w:rPr>
                <w:sz w:val="20"/>
                <w:szCs w:val="20"/>
              </w:rPr>
              <w:t>c</w:t>
            </w:r>
            <w:r w:rsidR="00044796">
              <w:rPr>
                <w:sz w:val="20"/>
                <w:szCs w:val="20"/>
              </w:rPr>
              <w:t xml:space="preserve">e atributu </w:t>
            </w:r>
            <w:r w:rsidR="00044796" w:rsidRPr="00044796">
              <w:rPr>
                <w:i/>
                <w:sz w:val="20"/>
                <w:szCs w:val="20"/>
              </w:rPr>
              <w:t>item-id</w:t>
            </w:r>
            <w:r w:rsidR="00044796">
              <w:rPr>
                <w:sz w:val="20"/>
                <w:szCs w:val="20"/>
              </w:rPr>
              <w:t xml:space="preserve"> elementu </w:t>
            </w:r>
            <w:r w:rsidR="00044796" w:rsidRPr="00044796">
              <w:rPr>
                <w:sz w:val="20"/>
                <w:szCs w:val="20"/>
              </w:rPr>
              <w:t>BaseItemDetail</w:t>
            </w:r>
            <w:r w:rsidR="00044796">
              <w:rPr>
                <w:sz w:val="20"/>
                <w:szCs w:val="20"/>
              </w:rPr>
              <w:t xml:space="preserve">. Atribut zůstává typu string, délka byla omezena max. 4 znaky. </w:t>
            </w:r>
          </w:p>
        </w:tc>
        <w:tc>
          <w:tcPr>
            <w:tcW w:w="787" w:type="dxa"/>
          </w:tcPr>
          <w:p w14:paraId="4125FD74" w14:textId="77777777" w:rsidR="00E45371" w:rsidRPr="00212C35" w:rsidRDefault="00302CD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BD5EAF" w14:paraId="6AB36385" w14:textId="77777777" w:rsidTr="00840727">
        <w:trPr>
          <w:trHeight w:val="255"/>
        </w:trPr>
        <w:tc>
          <w:tcPr>
            <w:tcW w:w="993" w:type="dxa"/>
          </w:tcPr>
          <w:p w14:paraId="654ABCD9" w14:textId="77777777" w:rsidR="00BD5EAF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</w:t>
            </w:r>
            <w:r w:rsidR="00044796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7F3BC0EC" w14:textId="77777777" w:rsidR="00BD5EAF" w:rsidRDefault="00044796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změna popisku atributu </w:t>
            </w:r>
            <w:r w:rsidRPr="00044796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 w:rsidRPr="00044796"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z „Číslo OPM“ na „Označení přístroje“.</w:t>
            </w:r>
          </w:p>
        </w:tc>
        <w:tc>
          <w:tcPr>
            <w:tcW w:w="787" w:type="dxa"/>
          </w:tcPr>
          <w:p w14:paraId="326513BF" w14:textId="77777777" w:rsidR="00BD5EAF" w:rsidRPr="00212C35" w:rsidRDefault="0004479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8444DD" w14:paraId="24CC4ECD" w14:textId="77777777" w:rsidTr="00840727">
        <w:trPr>
          <w:trHeight w:val="255"/>
        </w:trPr>
        <w:tc>
          <w:tcPr>
            <w:tcW w:w="993" w:type="dxa"/>
          </w:tcPr>
          <w:p w14:paraId="7EFDDD0C" w14:textId="77777777" w:rsidR="008444DD" w:rsidRDefault="008444D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15.11.2010</w:t>
            </w:r>
          </w:p>
        </w:tc>
        <w:tc>
          <w:tcPr>
            <w:tcW w:w="7292" w:type="dxa"/>
          </w:tcPr>
          <w:p w14:paraId="6C161F9A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CDSINVOICE - do elementu Document (DocumentEnvelope-&gt;Document) byly dopleněny atributy:</w:t>
            </w:r>
          </w:p>
          <w:p w14:paraId="27C735BB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>doc-atn</w:t>
            </w:r>
            <w:r>
              <w:rPr>
                <w:sz w:val="20"/>
                <w:szCs w:val="20"/>
              </w:rPr>
              <w:t xml:space="preserve"> - Počet příloh / pořadové číslo přílohy </w:t>
            </w:r>
          </w:p>
          <w:p w14:paraId="2065183C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>doc-ver</w:t>
            </w:r>
            <w:r>
              <w:rPr>
                <w:sz w:val="20"/>
                <w:szCs w:val="20"/>
              </w:rPr>
              <w:t xml:space="preserve"> - Unikátní číslo verze zprávy</w:t>
            </w:r>
          </w:p>
        </w:tc>
        <w:tc>
          <w:tcPr>
            <w:tcW w:w="787" w:type="dxa"/>
          </w:tcPr>
          <w:p w14:paraId="615F6C58" w14:textId="77777777" w:rsidR="008444DD" w:rsidRPr="00212C35" w:rsidRDefault="008444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841CE6" w14:paraId="3FABC8E8" w14:textId="77777777" w:rsidTr="00840727">
        <w:trPr>
          <w:trHeight w:val="255"/>
        </w:trPr>
        <w:tc>
          <w:tcPr>
            <w:tcW w:w="993" w:type="dxa"/>
          </w:tcPr>
          <w:p w14:paraId="4CF7D85A" w14:textId="77777777" w:rsidR="00841CE6" w:rsidRDefault="00841CE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15.11.2010</w:t>
            </w:r>
          </w:p>
        </w:tc>
        <w:tc>
          <w:tcPr>
            <w:tcW w:w="7292" w:type="dxa"/>
          </w:tcPr>
          <w:p w14:paraId="5B33D24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ve zprávě byly provedeny tyto úpravy:</w:t>
            </w:r>
          </w:p>
          <w:p w14:paraId="6E16E8F9" w14:textId="77777777" w:rsidR="00841CE6" w:rsidRPr="00066199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připojení nepovinného atributu </w:t>
            </w:r>
            <w:r w:rsidRPr="009E7E23">
              <w:rPr>
                <w:i/>
                <w:sz w:val="20"/>
                <w:szCs w:val="20"/>
              </w:rPr>
              <w:t>trade-market-flag</w:t>
            </w:r>
            <w:r>
              <w:rPr>
                <w:sz w:val="20"/>
                <w:szCs w:val="20"/>
              </w:rPr>
              <w:t xml:space="preserve"> do el. </w:t>
            </w:r>
            <w:r w:rsidRPr="009E7E23">
              <w:rPr>
                <w:i/>
                <w:sz w:val="20"/>
                <w:szCs w:val="20"/>
              </w:rPr>
              <w:t>Trade</w:t>
            </w:r>
            <w:r>
              <w:rPr>
                <w:i/>
                <w:sz w:val="20"/>
                <w:szCs w:val="20"/>
              </w:rPr>
              <w:t xml:space="preserve">. </w:t>
            </w:r>
            <w:r w:rsidRPr="00066199">
              <w:rPr>
                <w:sz w:val="20"/>
                <w:szCs w:val="20"/>
              </w:rPr>
              <w:t xml:space="preserve">Obdobná změna provedena v definici zprávy ISOTEREQ. </w:t>
            </w:r>
          </w:p>
          <w:p w14:paraId="7FF489F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rošíření výčtu povolených hodnot atr. </w:t>
            </w:r>
            <w:r w:rsidRPr="006F1DB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o násl. hodnoty:</w:t>
            </w:r>
          </w:p>
          <w:p w14:paraId="635DF67D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SP36 - </w:t>
            </w:r>
            <w:r w:rsidRPr="002218C2">
              <w:rPr>
                <w:sz w:val="20"/>
                <w:szCs w:val="20"/>
              </w:rPr>
              <w:t>Zúčtování DT (nabídky FS) - nákup - záporná cena záporné energie</w:t>
            </w:r>
          </w:p>
          <w:p w14:paraId="26C5FBF1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SP37 - </w:t>
            </w:r>
            <w:r w:rsidRPr="002218C2">
              <w:rPr>
                <w:sz w:val="20"/>
                <w:szCs w:val="20"/>
              </w:rPr>
              <w:t>Zúčtování DT (nabídky FS) - prodej - kladná cena kladné energie</w:t>
            </w:r>
          </w:p>
          <w:p w14:paraId="145F20EC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SC36 - </w:t>
            </w:r>
            <w:r w:rsidRPr="002218C2">
              <w:rPr>
                <w:sz w:val="20"/>
                <w:szCs w:val="20"/>
              </w:rPr>
              <w:t>Zúčtování DT (nabídky FS) - nákup - záporná energie za zápornou cenu</w:t>
            </w:r>
          </w:p>
          <w:p w14:paraId="207EC571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SC37 - </w:t>
            </w:r>
            <w:r w:rsidRPr="002218C2">
              <w:rPr>
                <w:sz w:val="20"/>
                <w:szCs w:val="20"/>
              </w:rPr>
              <w:t>Zúčtování DT (nabídky FS) - prodej - kladná energie za kladnou cenu</w:t>
            </w:r>
          </w:p>
          <w:p w14:paraId="3A69535F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SC50 - </w:t>
            </w:r>
            <w:r w:rsidRPr="002218C2">
              <w:rPr>
                <w:sz w:val="20"/>
                <w:szCs w:val="20"/>
              </w:rPr>
              <w:t>Koncový plán – DT - záporná energie - nabídka FS</w:t>
            </w:r>
          </w:p>
          <w:p w14:paraId="75B03CC0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SC51 - </w:t>
            </w:r>
            <w:r w:rsidRPr="002218C2">
              <w:rPr>
                <w:sz w:val="20"/>
                <w:szCs w:val="20"/>
              </w:rPr>
              <w:t>Koncový plán – DT - kladná energie - nabídka FS</w:t>
            </w:r>
          </w:p>
          <w:p w14:paraId="0517786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SC77 - </w:t>
            </w:r>
            <w:r w:rsidRPr="002218C2">
              <w:rPr>
                <w:sz w:val="20"/>
                <w:szCs w:val="20"/>
              </w:rPr>
              <w:t>Sesouhlasené množství nabídek na nákup na trhu PXE-futures</w:t>
            </w:r>
          </w:p>
          <w:p w14:paraId="7072DB8F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SC78 - </w:t>
            </w:r>
            <w:r w:rsidRPr="002218C2">
              <w:rPr>
                <w:sz w:val="20"/>
                <w:szCs w:val="20"/>
              </w:rPr>
              <w:t>Sesouhlasené množství nabídek na prodej na trhu PXE-futures</w:t>
            </w:r>
          </w:p>
          <w:p w14:paraId="015DFC7B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SC55 - </w:t>
            </w:r>
            <w:r w:rsidRPr="002218C2">
              <w:rPr>
                <w:sz w:val="20"/>
                <w:szCs w:val="20"/>
              </w:rPr>
              <w:t>Zaokrouhlení odchylek - množství</w:t>
            </w:r>
          </w:p>
          <w:p w14:paraId="0DABB42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popisku jedné z povolených hodnot atr. </w:t>
            </w:r>
            <w:r w:rsidRPr="006F1DB3">
              <w:rPr>
                <w:i/>
                <w:sz w:val="20"/>
                <w:szCs w:val="20"/>
              </w:rPr>
              <w:t>trade-state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:</w:t>
            </w:r>
          </w:p>
          <w:p w14:paraId="0F2B223A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„S“ - dříve „</w:t>
            </w:r>
            <w:r w:rsidRPr="00291733">
              <w:rPr>
                <w:sz w:val="20"/>
                <w:szCs w:val="20"/>
              </w:rPr>
              <w:t>Standardní definice DVS”</w:t>
            </w:r>
            <w:r>
              <w:rPr>
                <w:sz w:val="20"/>
                <w:szCs w:val="20"/>
              </w:rPr>
              <w:t xml:space="preserve"> , nyní „Systémová objednávka“</w:t>
            </w:r>
          </w:p>
          <w:p w14:paraId="04CCB2D3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Detailnější popis a dopad změn je uveden v sam. dokumentu D1.4.4 - Rozhraní automatické komunikace IS OTE.</w:t>
            </w:r>
          </w:p>
        </w:tc>
        <w:tc>
          <w:tcPr>
            <w:tcW w:w="787" w:type="dxa"/>
          </w:tcPr>
          <w:p w14:paraId="3BF4F6C5" w14:textId="77777777" w:rsidR="00841CE6" w:rsidRPr="00212C35" w:rsidRDefault="00841CE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044796" w14:paraId="25A96091" w14:textId="77777777" w:rsidTr="00840727">
        <w:trPr>
          <w:trHeight w:val="255"/>
        </w:trPr>
        <w:tc>
          <w:tcPr>
            <w:tcW w:w="993" w:type="dxa"/>
          </w:tcPr>
          <w:p w14:paraId="3C474CA4" w14:textId="77777777" w:rsidR="00044796" w:rsidRDefault="00DC5F2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6.12.2010</w:t>
            </w:r>
          </w:p>
        </w:tc>
        <w:tc>
          <w:tcPr>
            <w:tcW w:w="7292" w:type="dxa"/>
          </w:tcPr>
          <w:p w14:paraId="1653F9AF" w14:textId="77777777" w:rsidR="00E60A7A" w:rsidRDefault="00DC5F2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</w:t>
            </w:r>
            <w:r w:rsidR="00E60A7A">
              <w:rPr>
                <w:sz w:val="20"/>
                <w:szCs w:val="20"/>
              </w:rPr>
              <w:t>- byly prov</w:t>
            </w:r>
            <w:r w:rsidR="00115E28">
              <w:rPr>
                <w:sz w:val="20"/>
                <w:szCs w:val="20"/>
              </w:rPr>
              <w:t>o</w:t>
            </w:r>
            <w:r w:rsidR="00E60A7A">
              <w:rPr>
                <w:sz w:val="20"/>
                <w:szCs w:val="20"/>
              </w:rPr>
              <w:t>deny tyto úpravy:</w:t>
            </w:r>
          </w:p>
          <w:p w14:paraId="2E9E7AB4" w14:textId="77777777" w:rsidR="00044796" w:rsidRDefault="00E60A7A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DC5F27">
              <w:rPr>
                <w:sz w:val="20"/>
                <w:szCs w:val="20"/>
              </w:rPr>
              <w:t xml:space="preserve">- změna povinnosti elementu </w:t>
            </w:r>
            <w:r w:rsidR="00DC5F27" w:rsidRPr="00DC5F27">
              <w:rPr>
                <w:i/>
                <w:sz w:val="20"/>
                <w:szCs w:val="20"/>
              </w:rPr>
              <w:t>Meter</w:t>
            </w:r>
            <w:r w:rsidR="00DC5F27">
              <w:rPr>
                <w:sz w:val="20"/>
                <w:szCs w:val="20"/>
              </w:rPr>
              <w:t xml:space="preserve"> z </w:t>
            </w:r>
            <w:r w:rsidR="00DC5F27" w:rsidRPr="00DC5F27">
              <w:rPr>
                <w:i/>
                <w:sz w:val="20"/>
                <w:szCs w:val="20"/>
              </w:rPr>
              <w:t>required</w:t>
            </w:r>
            <w:r w:rsidR="00DC5F27">
              <w:rPr>
                <w:sz w:val="20"/>
                <w:szCs w:val="20"/>
              </w:rPr>
              <w:t xml:space="preserve"> na </w:t>
            </w:r>
            <w:r w:rsidR="00DC5F27" w:rsidRPr="00DC5F27">
              <w:rPr>
                <w:i/>
                <w:sz w:val="20"/>
                <w:szCs w:val="20"/>
              </w:rPr>
              <w:t>optional</w:t>
            </w:r>
            <w:r w:rsidR="00DC5F27">
              <w:rPr>
                <w:sz w:val="20"/>
                <w:szCs w:val="20"/>
              </w:rPr>
              <w:t>.</w:t>
            </w:r>
          </w:p>
          <w:p w14:paraId="10D613D9" w14:textId="77777777" w:rsidR="00E60A7A" w:rsidRDefault="00E60A7A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datového typu atributu </w:t>
            </w:r>
            <w:r w:rsidRPr="00E60A7A">
              <w:rPr>
                <w:i/>
                <w:sz w:val="20"/>
                <w:szCs w:val="20"/>
              </w:rPr>
              <w:t>tg-fi</w:t>
            </w:r>
            <w:r>
              <w:rPr>
                <w:sz w:val="20"/>
                <w:szCs w:val="20"/>
              </w:rPr>
              <w:t xml:space="preserve"> ze </w:t>
            </w:r>
            <w:r w:rsidRPr="00ED3042">
              <w:rPr>
                <w:i/>
                <w:sz w:val="20"/>
                <w:szCs w:val="20"/>
              </w:rPr>
              <w:t>string</w:t>
            </w:r>
            <w:r>
              <w:rPr>
                <w:sz w:val="20"/>
                <w:szCs w:val="20"/>
              </w:rPr>
              <w:t xml:space="preserve"> na </w:t>
            </w:r>
            <w:r w:rsidRPr="00ED3042">
              <w:rPr>
                <w:i/>
                <w:sz w:val="20"/>
                <w:szCs w:val="20"/>
              </w:rPr>
              <w:t>decimal</w:t>
            </w:r>
            <w:r>
              <w:rPr>
                <w:sz w:val="20"/>
                <w:szCs w:val="20"/>
              </w:rPr>
              <w:t>. Hodnotu je možné udávat zcela bez desetiných míst.</w:t>
            </w:r>
          </w:p>
        </w:tc>
        <w:tc>
          <w:tcPr>
            <w:tcW w:w="787" w:type="dxa"/>
          </w:tcPr>
          <w:p w14:paraId="7FC4381B" w14:textId="77777777" w:rsidR="00044796" w:rsidRPr="00212C35" w:rsidRDefault="00DC5F2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5253BB" w14:paraId="7EDAF856" w14:textId="77777777" w:rsidTr="00840727">
        <w:trPr>
          <w:trHeight w:val="255"/>
        </w:trPr>
        <w:tc>
          <w:tcPr>
            <w:tcW w:w="993" w:type="dxa"/>
          </w:tcPr>
          <w:p w14:paraId="6DEA5EC8" w14:textId="77777777" w:rsidR="005253BB" w:rsidRDefault="005253B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8.12.2010</w:t>
            </w:r>
          </w:p>
        </w:tc>
        <w:tc>
          <w:tcPr>
            <w:tcW w:w="7292" w:type="dxa"/>
          </w:tcPr>
          <w:p w14:paraId="53432321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- rošíření výčtu povolených hodnot atr. </w:t>
            </w:r>
            <w:r w:rsidRPr="006F1DB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o násl. hodnoty:</w:t>
            </w:r>
          </w:p>
          <w:p w14:paraId="51A78839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SP77 - </w:t>
            </w:r>
            <w:r w:rsidRPr="005253BB">
              <w:rPr>
                <w:sz w:val="20"/>
                <w:szCs w:val="20"/>
              </w:rPr>
              <w:t>Sesouhlasené ceny nabídek na nákup na trhu PXE-futures</w:t>
            </w:r>
          </w:p>
          <w:p w14:paraId="2321C761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SP78 - </w:t>
            </w:r>
            <w:r w:rsidRPr="005253BB">
              <w:rPr>
                <w:sz w:val="20"/>
                <w:szCs w:val="20"/>
              </w:rPr>
              <w:t>Sesouhlasené ceny nabídek na prodej na trhu PXE-futures</w:t>
            </w:r>
          </w:p>
        </w:tc>
        <w:tc>
          <w:tcPr>
            <w:tcW w:w="787" w:type="dxa"/>
          </w:tcPr>
          <w:p w14:paraId="61EA9174" w14:textId="77777777" w:rsidR="005253BB" w:rsidRDefault="005253B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E60A7A" w14:paraId="11256FCB" w14:textId="77777777" w:rsidTr="00840727">
        <w:trPr>
          <w:trHeight w:val="255"/>
        </w:trPr>
        <w:tc>
          <w:tcPr>
            <w:tcW w:w="993" w:type="dxa"/>
          </w:tcPr>
          <w:p w14:paraId="3175FC58" w14:textId="77777777" w:rsidR="00E60A7A" w:rsidRDefault="00BC50A9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9.12.2010</w:t>
            </w:r>
          </w:p>
        </w:tc>
        <w:tc>
          <w:tcPr>
            <w:tcW w:w="7292" w:type="dxa"/>
          </w:tcPr>
          <w:p w14:paraId="165E949D" w14:textId="77777777" w:rsidR="00E60A7A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SFVOTBILLINGEMO - byly provedeny tyto úpravy:</w:t>
            </w:r>
          </w:p>
          <w:p w14:paraId="4577F9F1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maximální přípustný počet opakování u elementu </w:t>
            </w:r>
            <w:r w:rsidRPr="00BC50A9">
              <w:rPr>
                <w:i/>
                <w:sz w:val="20"/>
                <w:szCs w:val="20"/>
              </w:rPr>
              <w:t>Deliery</w:t>
            </w:r>
            <w:r>
              <w:rPr>
                <w:sz w:val="20"/>
                <w:szCs w:val="20"/>
              </w:rPr>
              <w:t xml:space="preserve"> byl zvýšen ze 2 na 4</w:t>
            </w:r>
          </w:p>
          <w:p w14:paraId="26BC6127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výčet povolených hodnot atributu </w:t>
            </w:r>
            <w:r w:rsidRPr="00BC50A9">
              <w:rPr>
                <w:i/>
                <w:sz w:val="20"/>
                <w:szCs w:val="20"/>
              </w:rPr>
              <w:t>tradeTypeGrp</w:t>
            </w:r>
            <w:r>
              <w:rPr>
                <w:sz w:val="20"/>
                <w:szCs w:val="20"/>
              </w:rPr>
              <w:t xml:space="preserve"> </w:t>
            </w:r>
            <w:r w:rsidR="00815C6D">
              <w:rPr>
                <w:sz w:val="20"/>
                <w:szCs w:val="20"/>
              </w:rPr>
              <w:t xml:space="preserve">el. </w:t>
            </w:r>
            <w:r w:rsidR="00815C6D" w:rsidRPr="00815C6D">
              <w:rPr>
                <w:i/>
                <w:sz w:val="20"/>
                <w:szCs w:val="20"/>
              </w:rPr>
              <w:t>Data</w:t>
            </w:r>
            <w:r w:rsidR="00815C6D">
              <w:rPr>
                <w:sz w:val="20"/>
                <w:szCs w:val="20"/>
              </w:rPr>
              <w:t xml:space="preserve"> (</w:t>
            </w:r>
            <w:r w:rsidR="00815C6D" w:rsidRPr="00815C6D">
              <w:rPr>
                <w:i/>
                <w:sz w:val="20"/>
                <w:szCs w:val="20"/>
              </w:rPr>
              <w:t>Stock-&gt;Delivery-&gt;Data</w:t>
            </w:r>
            <w:r w:rsidR="00815C6D">
              <w:rPr>
                <w:sz w:val="20"/>
                <w:szCs w:val="20"/>
              </w:rPr>
              <w:t xml:space="preserve">) </w:t>
            </w:r>
            <w:r>
              <w:rPr>
                <w:sz w:val="20"/>
                <w:szCs w:val="20"/>
              </w:rPr>
              <w:t>byl doplněn o hodnotu PXE-FUT</w:t>
            </w:r>
          </w:p>
        </w:tc>
        <w:tc>
          <w:tcPr>
            <w:tcW w:w="787" w:type="dxa"/>
          </w:tcPr>
          <w:p w14:paraId="23E7DD67" w14:textId="77777777" w:rsidR="00E60A7A" w:rsidRPr="00212C35" w:rsidRDefault="00BC50A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BC50A9" w14:paraId="56A558B6" w14:textId="77777777" w:rsidTr="00840727">
        <w:trPr>
          <w:trHeight w:val="255"/>
        </w:trPr>
        <w:tc>
          <w:tcPr>
            <w:tcW w:w="993" w:type="dxa"/>
          </w:tcPr>
          <w:p w14:paraId="643E7B23" w14:textId="77777777" w:rsidR="00BC50A9" w:rsidRDefault="00BC50A9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9.12.2010</w:t>
            </w:r>
          </w:p>
        </w:tc>
        <w:tc>
          <w:tcPr>
            <w:tcW w:w="7292" w:type="dxa"/>
          </w:tcPr>
          <w:p w14:paraId="4C06D6FD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byly provedeny tyto úpravy atributů elementu </w:t>
            </w:r>
            <w:r w:rsidRPr="00BC50A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BC50A9">
              <w:rPr>
                <w:i/>
                <w:sz w:val="20"/>
                <w:szCs w:val="20"/>
              </w:rPr>
              <w:t>Confirmation-&gt;PaymentList-&gt;Data</w:t>
            </w:r>
            <w:r>
              <w:rPr>
                <w:sz w:val="20"/>
                <w:szCs w:val="20"/>
              </w:rPr>
              <w:t>):</w:t>
            </w:r>
          </w:p>
          <w:p w14:paraId="3D72899E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paymentDate</w:t>
            </w:r>
            <w:r>
              <w:rPr>
                <w:sz w:val="20"/>
                <w:szCs w:val="20"/>
              </w:rPr>
              <w:t xml:space="preserve"> z </w:t>
            </w:r>
            <w:r w:rsidRPr="00BC50A9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BC50A9">
              <w:rPr>
                <w:sz w:val="20"/>
                <w:szCs w:val="20"/>
              </w:rPr>
              <w:t>optional</w:t>
            </w:r>
          </w:p>
          <w:p w14:paraId="6E1646D7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paymentStatus</w:t>
            </w:r>
            <w:r>
              <w:rPr>
                <w:sz w:val="20"/>
                <w:szCs w:val="20"/>
              </w:rPr>
              <w:t xml:space="preserve"> z </w:t>
            </w:r>
            <w:r w:rsidRPr="00C75EEE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C75EEE">
              <w:rPr>
                <w:sz w:val="20"/>
                <w:szCs w:val="20"/>
              </w:rPr>
              <w:t>optional</w:t>
            </w:r>
          </w:p>
          <w:p w14:paraId="67A89B24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z </w:t>
            </w:r>
            <w:r w:rsidRPr="00C75EEE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C75EEE">
              <w:rPr>
                <w:sz w:val="20"/>
                <w:szCs w:val="20"/>
              </w:rPr>
              <w:t>optional</w:t>
            </w:r>
          </w:p>
          <w:p w14:paraId="4A54A9CA" w14:textId="77777777" w:rsidR="00BC50A9" w:rsidRDefault="00BC50A9" w:rsidP="00C75E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C75EEE">
              <w:rPr>
                <w:sz w:val="20"/>
                <w:szCs w:val="20"/>
              </w:rPr>
              <w:t xml:space="preserve">výčet povolených hodnot atributu </w:t>
            </w:r>
            <w:r w:rsidR="00C75EEE" w:rsidRPr="00BC50A9">
              <w:rPr>
                <w:i/>
                <w:sz w:val="20"/>
                <w:szCs w:val="20"/>
              </w:rPr>
              <w:t>tradeType</w:t>
            </w:r>
            <w:r w:rsidR="00C75EEE">
              <w:rPr>
                <w:sz w:val="20"/>
                <w:szCs w:val="20"/>
              </w:rPr>
              <w:t xml:space="preserve"> byl doplněn o hodnoty PF0 a PF2</w:t>
            </w:r>
          </w:p>
        </w:tc>
        <w:tc>
          <w:tcPr>
            <w:tcW w:w="787" w:type="dxa"/>
          </w:tcPr>
          <w:p w14:paraId="2D0291EF" w14:textId="77777777" w:rsidR="00BC50A9" w:rsidRPr="00212C35" w:rsidRDefault="00C75EE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4B2786" w14:paraId="7AA20DA6" w14:textId="77777777" w:rsidTr="00840727">
        <w:trPr>
          <w:trHeight w:val="255"/>
        </w:trPr>
        <w:tc>
          <w:tcPr>
            <w:tcW w:w="993" w:type="dxa"/>
          </w:tcPr>
          <w:p w14:paraId="2049249F" w14:textId="77777777" w:rsidR="004B2786" w:rsidRDefault="004B27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9.2.2011</w:t>
            </w:r>
          </w:p>
        </w:tc>
        <w:tc>
          <w:tcPr>
            <w:tcW w:w="7292" w:type="dxa"/>
          </w:tcPr>
          <w:p w14:paraId="310EADD2" w14:textId="77777777" w:rsidR="004B2786" w:rsidRDefault="004B2786" w:rsidP="001433C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SFVOTCONFDATA -</w:t>
            </w:r>
            <w:r w:rsidR="001433C2">
              <w:rPr>
                <w:sz w:val="20"/>
                <w:szCs w:val="20"/>
              </w:rPr>
              <w:t xml:space="preserve"> v souvislosti se zavedením Nettingu v CS OTE byla přepracována struktura zprávy. Změny jsou většího rozsahu, proto nejsou explicitně uvedeny</w:t>
            </w:r>
            <w:r>
              <w:rPr>
                <w:sz w:val="20"/>
                <w:szCs w:val="20"/>
              </w:rPr>
              <w:t>.</w:t>
            </w:r>
            <w:r w:rsidR="001433C2">
              <w:rPr>
                <w:sz w:val="20"/>
                <w:szCs w:val="20"/>
              </w:rPr>
              <w:t xml:space="preserve"> Příslušná kapitola byla upravena.</w:t>
            </w:r>
          </w:p>
        </w:tc>
        <w:tc>
          <w:tcPr>
            <w:tcW w:w="787" w:type="dxa"/>
          </w:tcPr>
          <w:p w14:paraId="1B2F24C3" w14:textId="77777777" w:rsidR="004B2786" w:rsidRPr="00212C35" w:rsidRDefault="004144B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BC50A9" w14:paraId="7CBA4156" w14:textId="77777777" w:rsidTr="00840727">
        <w:trPr>
          <w:trHeight w:val="255"/>
        </w:trPr>
        <w:tc>
          <w:tcPr>
            <w:tcW w:w="993" w:type="dxa"/>
          </w:tcPr>
          <w:p w14:paraId="35F29E14" w14:textId="77777777" w:rsidR="00BC50A9" w:rsidRDefault="0093189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9.2.2011</w:t>
            </w:r>
          </w:p>
        </w:tc>
        <w:tc>
          <w:tcPr>
            <w:tcW w:w="7292" w:type="dxa"/>
          </w:tcPr>
          <w:p w14:paraId="37A73A03" w14:textId="77777777" w:rsidR="00931897" w:rsidRDefault="00931897" w:rsidP="009318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25694947" w14:textId="77777777" w:rsidR="00BC50A9" w:rsidRDefault="00931897" w:rsidP="009318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981 - </w:t>
            </w:r>
            <w:r w:rsidRPr="00931897">
              <w:rPr>
                <w:sz w:val="20"/>
                <w:szCs w:val="20"/>
              </w:rPr>
              <w:t>Oznámení o posunutí uzávěry příjmu nabídek DT/uzávěry seance ERD</w:t>
            </w:r>
          </w:p>
        </w:tc>
        <w:tc>
          <w:tcPr>
            <w:tcW w:w="787" w:type="dxa"/>
          </w:tcPr>
          <w:p w14:paraId="532CE782" w14:textId="77777777" w:rsidR="00BC50A9" w:rsidRPr="00212C35" w:rsidRDefault="0093189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4A538B" w14:paraId="46519E66" w14:textId="77777777" w:rsidTr="00840727">
        <w:trPr>
          <w:trHeight w:val="255"/>
        </w:trPr>
        <w:tc>
          <w:tcPr>
            <w:tcW w:w="993" w:type="dxa"/>
          </w:tcPr>
          <w:p w14:paraId="10697BA7" w14:textId="77777777" w:rsidR="004A538B" w:rsidRDefault="00D72855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16.2.2011</w:t>
            </w:r>
          </w:p>
        </w:tc>
        <w:tc>
          <w:tcPr>
            <w:tcW w:w="7292" w:type="dxa"/>
          </w:tcPr>
          <w:p w14:paraId="39B96F70" w14:textId="77777777" w:rsidR="00F23368" w:rsidRDefault="00D72855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Vytvořeny nové reporty pro Netting </w:t>
            </w:r>
            <w:r w:rsidR="00434848">
              <w:rPr>
                <w:sz w:val="20"/>
                <w:szCs w:val="20"/>
              </w:rPr>
              <w:t xml:space="preserve">a Clearing </w:t>
            </w:r>
            <w:r>
              <w:rPr>
                <w:sz w:val="20"/>
                <w:szCs w:val="20"/>
              </w:rPr>
              <w:t>TDD (</w:t>
            </w:r>
            <w:r w:rsidR="00F23368">
              <w:rPr>
                <w:sz w:val="20"/>
                <w:szCs w:val="20"/>
              </w:rPr>
              <w:t>SFVOTTDDNET</w:t>
            </w:r>
            <w:r w:rsidR="00434848">
              <w:rPr>
                <w:sz w:val="20"/>
                <w:szCs w:val="20"/>
              </w:rPr>
              <w:t>T</w:t>
            </w:r>
            <w:r w:rsidR="00F23368">
              <w:rPr>
                <w:sz w:val="20"/>
                <w:szCs w:val="20"/>
              </w:rPr>
              <w:t xml:space="preserve"> a SFVOTTDDSUM). Těmto zprávám jsou věnované samostatné kapitoly.</w:t>
            </w:r>
          </w:p>
          <w:p w14:paraId="19F4F741" w14:textId="77777777" w:rsidR="005E272B" w:rsidRDefault="00F23368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se zavedením nových reportů</w:t>
            </w:r>
            <w:r w:rsidR="005E272B">
              <w:rPr>
                <w:sz w:val="20"/>
                <w:szCs w:val="20"/>
              </w:rPr>
              <w:t xml:space="preserve"> byly doplněny enumerace u atributu </w:t>
            </w:r>
            <w:r w:rsidR="005E272B" w:rsidRPr="002468C9">
              <w:rPr>
                <w:i/>
                <w:sz w:val="20"/>
                <w:szCs w:val="20"/>
              </w:rPr>
              <w:t>msg_code</w:t>
            </w:r>
            <w:r w:rsidR="005E272B">
              <w:rPr>
                <w:sz w:val="20"/>
                <w:szCs w:val="20"/>
              </w:rPr>
              <w:t xml:space="preserve"> v definici zprávy SFVOTREQ:</w:t>
            </w:r>
          </w:p>
          <w:p w14:paraId="65BE2ABD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460 - </w:t>
            </w:r>
            <w:r w:rsidRPr="005E272B">
              <w:rPr>
                <w:sz w:val="20"/>
                <w:szCs w:val="20"/>
              </w:rPr>
              <w:t>Netting TDD - dotaz</w:t>
            </w:r>
          </w:p>
          <w:p w14:paraId="4B7A825B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463 - </w:t>
            </w:r>
            <w:r w:rsidRPr="005E272B">
              <w:rPr>
                <w:sz w:val="20"/>
                <w:szCs w:val="20"/>
              </w:rPr>
              <w:t>Souhrn TDD SZ - dotaz</w:t>
            </w:r>
          </w:p>
          <w:p w14:paraId="35E7B3E7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466 - </w:t>
            </w:r>
            <w:r w:rsidRPr="005E272B">
              <w:rPr>
                <w:sz w:val="20"/>
                <w:szCs w:val="20"/>
              </w:rPr>
              <w:t>Souhrn TDD OTE - dotaz</w:t>
            </w:r>
          </w:p>
          <w:p w14:paraId="14ED6C67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  v defici zprávy RESPONSE:</w:t>
            </w:r>
          </w:p>
          <w:p w14:paraId="736469D5" w14:textId="77777777" w:rsidR="004A538B" w:rsidRDefault="00D72855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5E272B">
              <w:rPr>
                <w:sz w:val="20"/>
                <w:szCs w:val="20"/>
              </w:rPr>
              <w:t xml:space="preserve">462 - </w:t>
            </w:r>
            <w:r w:rsidR="005E272B" w:rsidRPr="005E272B">
              <w:rPr>
                <w:sz w:val="20"/>
                <w:szCs w:val="20"/>
              </w:rPr>
              <w:t>Netting TDD - chyba/potvrzení</w:t>
            </w:r>
          </w:p>
          <w:p w14:paraId="6E3CF5FB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465 - </w:t>
            </w:r>
            <w:r w:rsidRPr="005E272B">
              <w:rPr>
                <w:sz w:val="20"/>
                <w:szCs w:val="20"/>
              </w:rPr>
              <w:t>Souhrn TDD SZ - chyba/potvrzení</w:t>
            </w:r>
          </w:p>
          <w:p w14:paraId="33B583B6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468 - </w:t>
            </w:r>
            <w:r w:rsidRPr="005E272B">
              <w:rPr>
                <w:sz w:val="20"/>
                <w:szCs w:val="20"/>
              </w:rPr>
              <w:t>Souhrn TDD OTE - chyba/potvrzení</w:t>
            </w:r>
          </w:p>
        </w:tc>
        <w:tc>
          <w:tcPr>
            <w:tcW w:w="787" w:type="dxa"/>
          </w:tcPr>
          <w:p w14:paraId="558ABBC0" w14:textId="77777777" w:rsidR="004A538B" w:rsidRPr="00212C35" w:rsidRDefault="005E27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1A34CD" w14:paraId="1639FBE9" w14:textId="77777777" w:rsidTr="00840727">
        <w:trPr>
          <w:trHeight w:val="255"/>
        </w:trPr>
        <w:tc>
          <w:tcPr>
            <w:tcW w:w="993" w:type="dxa"/>
          </w:tcPr>
          <w:p w14:paraId="44368D3D" w14:textId="77777777" w:rsidR="001A34CD" w:rsidRDefault="001A34C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18.2.2011</w:t>
            </w:r>
          </w:p>
        </w:tc>
        <w:tc>
          <w:tcPr>
            <w:tcW w:w="7292" w:type="dxa"/>
          </w:tcPr>
          <w:p w14:paraId="7BD5435C" w14:textId="77777777" w:rsidR="001A34CD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 přidán atribut </w:t>
            </w:r>
            <w:r>
              <w:rPr>
                <w:i/>
                <w:sz w:val="20"/>
                <w:szCs w:val="20"/>
              </w:rPr>
              <w:t>res-cap-plan</w:t>
            </w:r>
            <w:r>
              <w:rPr>
                <w:sz w:val="20"/>
                <w:szCs w:val="20"/>
              </w:rPr>
              <w:t xml:space="preserve"> s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 slouží pro zadání hodnoty plánované rezervované kapacity.</w:t>
            </w:r>
          </w:p>
        </w:tc>
        <w:tc>
          <w:tcPr>
            <w:tcW w:w="787" w:type="dxa"/>
          </w:tcPr>
          <w:p w14:paraId="3F861755" w14:textId="77777777" w:rsidR="001A34CD" w:rsidRDefault="001A34C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D72855" w14:paraId="77E7679F" w14:textId="77777777" w:rsidTr="00840727">
        <w:trPr>
          <w:trHeight w:val="255"/>
        </w:trPr>
        <w:tc>
          <w:tcPr>
            <w:tcW w:w="993" w:type="dxa"/>
          </w:tcPr>
          <w:p w14:paraId="4981DFED" w14:textId="77777777" w:rsidR="00D72855" w:rsidRDefault="001A34C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18.2.2011</w:t>
            </w:r>
          </w:p>
        </w:tc>
        <w:tc>
          <w:tcPr>
            <w:tcW w:w="7292" w:type="dxa"/>
          </w:tcPr>
          <w:p w14:paraId="16786F7A" w14:textId="77777777" w:rsidR="001A34CD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ReasonCodeTypeList byl doplněn o hodnoty:</w:t>
            </w:r>
          </w:p>
          <w:p w14:paraId="25594FC6" w14:textId="77777777" w:rsidR="00D72855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Z23 - </w:t>
            </w:r>
            <w:r w:rsidRPr="001A34CD">
              <w:rPr>
                <w:sz w:val="20"/>
                <w:szCs w:val="20"/>
              </w:rPr>
              <w:t>Schedule has been accepted and is waiting for FS calculation</w:t>
            </w:r>
          </w:p>
        </w:tc>
        <w:tc>
          <w:tcPr>
            <w:tcW w:w="787" w:type="dxa"/>
          </w:tcPr>
          <w:p w14:paraId="6E561819" w14:textId="77777777" w:rsidR="00D72855" w:rsidRPr="00212C35" w:rsidRDefault="001A34C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1A34CD" w14:paraId="234C2FCB" w14:textId="77777777" w:rsidTr="00840727">
        <w:trPr>
          <w:trHeight w:val="255"/>
        </w:trPr>
        <w:tc>
          <w:tcPr>
            <w:tcW w:w="993" w:type="dxa"/>
          </w:tcPr>
          <w:p w14:paraId="037F3860" w14:textId="77777777" w:rsidR="001A34CD" w:rsidRDefault="00CD116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4.3.2011</w:t>
            </w:r>
          </w:p>
        </w:tc>
        <w:tc>
          <w:tcPr>
            <w:tcW w:w="7292" w:type="dxa"/>
          </w:tcPr>
          <w:p w14:paraId="42A266DC" w14:textId="77777777" w:rsidR="001A34CD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do elementu </w:t>
            </w:r>
            <w:r w:rsidRPr="00CD1160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byly přidány následující nepovinné atributy:</w:t>
            </w:r>
          </w:p>
          <w:p w14:paraId="6B50D14C" w14:textId="77777777" w:rsidR="00CD1160" w:rsidRDefault="00CD1160" w:rsidP="00520942">
            <w:pPr>
              <w:rPr>
                <w:sz w:val="20"/>
                <w:szCs w:val="20"/>
              </w:rPr>
            </w:pPr>
            <w:r w:rsidRPr="00CD1160">
              <w:rPr>
                <w:i/>
                <w:sz w:val="20"/>
                <w:szCs w:val="20"/>
              </w:rPr>
              <w:t xml:space="preserve"> paymentStatus</w:t>
            </w:r>
            <w:r>
              <w:rPr>
                <w:sz w:val="20"/>
                <w:szCs w:val="20"/>
              </w:rPr>
              <w:t xml:space="preserve"> - stav platby</w:t>
            </w:r>
          </w:p>
          <w:p w14:paraId="167A4679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CD1160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- variabilní symbol</w:t>
            </w:r>
          </w:p>
          <w:p w14:paraId="6BEE5F27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CD1160">
              <w:rPr>
                <w:i/>
                <w:sz w:val="20"/>
                <w:szCs w:val="20"/>
              </w:rPr>
              <w:t>paymentDate</w:t>
            </w:r>
            <w:r>
              <w:rPr>
                <w:sz w:val="20"/>
                <w:szCs w:val="20"/>
              </w:rPr>
              <w:t xml:space="preserve"> - datum platby</w:t>
            </w:r>
          </w:p>
          <w:p w14:paraId="32C55B26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Atributy slouží k zadání daných údajů pro obchody, které nejsou zpracovávány v rámci Nettingu.</w:t>
            </w:r>
          </w:p>
        </w:tc>
        <w:tc>
          <w:tcPr>
            <w:tcW w:w="787" w:type="dxa"/>
          </w:tcPr>
          <w:p w14:paraId="58467D92" w14:textId="77777777" w:rsidR="001A34CD" w:rsidRPr="00212C35" w:rsidRDefault="00CD116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V1.14</w:t>
            </w:r>
          </w:p>
        </w:tc>
      </w:tr>
      <w:tr w:rsidR="00CD1160" w14:paraId="3672E40F" w14:textId="77777777" w:rsidTr="00840727">
        <w:trPr>
          <w:trHeight w:val="255"/>
        </w:trPr>
        <w:tc>
          <w:tcPr>
            <w:tcW w:w="993" w:type="dxa"/>
          </w:tcPr>
          <w:p w14:paraId="3CD24BD9" w14:textId="77777777" w:rsidR="00CD1160" w:rsidRDefault="00D2338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4.3.2011</w:t>
            </w:r>
          </w:p>
        </w:tc>
        <w:tc>
          <w:tcPr>
            <w:tcW w:w="7292" w:type="dxa"/>
          </w:tcPr>
          <w:p w14:paraId="6AB49A26" w14:textId="77777777" w:rsidR="00CD1160" w:rsidRDefault="00D2338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SFVOTTDDNETT - do elementu </w:t>
            </w:r>
            <w:r w:rsidRPr="00D23380">
              <w:rPr>
                <w:i/>
                <w:sz w:val="20"/>
                <w:szCs w:val="20"/>
              </w:rPr>
              <w:t>Netting</w:t>
            </w:r>
            <w:r>
              <w:rPr>
                <w:sz w:val="20"/>
                <w:szCs w:val="20"/>
              </w:rPr>
              <w:t xml:space="preserve"> byl přidán nový </w:t>
            </w:r>
            <w:r w:rsidR="005A3A0E">
              <w:rPr>
                <w:sz w:val="20"/>
                <w:szCs w:val="20"/>
              </w:rPr>
              <w:t xml:space="preserve">nepovinný </w:t>
            </w:r>
            <w:r>
              <w:rPr>
                <w:sz w:val="20"/>
                <w:szCs w:val="20"/>
              </w:rPr>
              <w:t xml:space="preserve">atribut </w:t>
            </w:r>
            <w:r w:rsidRPr="00D23380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pro zadání variabilního symbolu platby. </w:t>
            </w:r>
          </w:p>
        </w:tc>
        <w:tc>
          <w:tcPr>
            <w:tcW w:w="787" w:type="dxa"/>
          </w:tcPr>
          <w:p w14:paraId="2D8A873C" w14:textId="77777777" w:rsidR="00CD1160" w:rsidRPr="00212C35" w:rsidRDefault="00D2338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D23380" w14:paraId="71887120" w14:textId="77777777" w:rsidTr="00840727">
        <w:trPr>
          <w:trHeight w:val="255"/>
        </w:trPr>
        <w:tc>
          <w:tcPr>
            <w:tcW w:w="993" w:type="dxa"/>
          </w:tcPr>
          <w:p w14:paraId="70A3F66D" w14:textId="77777777" w:rsidR="00D23380" w:rsidRDefault="005D5C4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28.3.2011</w:t>
            </w:r>
          </w:p>
        </w:tc>
        <w:tc>
          <w:tcPr>
            <w:tcW w:w="7292" w:type="dxa"/>
          </w:tcPr>
          <w:p w14:paraId="5D31B1C7" w14:textId="77777777" w:rsidR="005D5C4E" w:rsidRPr="00395D86" w:rsidRDefault="005D5C4E" w:rsidP="005D5C4E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67DF4A3" w14:textId="77777777" w:rsidR="00D23380" w:rsidRDefault="005D5C4E" w:rsidP="005D5C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175 - </w:t>
            </w:r>
            <w:r w:rsidRPr="005D5C4E">
              <w:rPr>
                <w:sz w:val="20"/>
                <w:szCs w:val="20"/>
              </w:rPr>
              <w:t>Varování o vypršení platnosti periodických dotazů</w:t>
            </w:r>
          </w:p>
        </w:tc>
        <w:tc>
          <w:tcPr>
            <w:tcW w:w="787" w:type="dxa"/>
          </w:tcPr>
          <w:p w14:paraId="391EE6C9" w14:textId="77777777" w:rsidR="00D23380" w:rsidRPr="00212C35" w:rsidRDefault="005D5C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5D5C4E" w14:paraId="3D7A93E2" w14:textId="77777777" w:rsidTr="00840727">
        <w:trPr>
          <w:trHeight w:val="255"/>
        </w:trPr>
        <w:tc>
          <w:tcPr>
            <w:tcW w:w="993" w:type="dxa"/>
          </w:tcPr>
          <w:p w14:paraId="1A68DD1A" w14:textId="77777777" w:rsidR="005D5C4E" w:rsidRDefault="0084072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8.4.2011</w:t>
            </w:r>
          </w:p>
        </w:tc>
        <w:tc>
          <w:tcPr>
            <w:tcW w:w="7292" w:type="dxa"/>
          </w:tcPr>
          <w:p w14:paraId="43F6E751" w14:textId="77777777" w:rsidR="00840727" w:rsidRDefault="00840727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byly přidány atribut </w:t>
            </w:r>
            <w:r>
              <w:rPr>
                <w:i/>
                <w:sz w:val="20"/>
                <w:szCs w:val="20"/>
              </w:rPr>
              <w:t xml:space="preserve">res-power </w:t>
            </w:r>
            <w:r w:rsidRPr="00840727">
              <w:rPr>
                <w:sz w:val="20"/>
                <w:szCs w:val="20"/>
              </w:rPr>
              <w:t>a</w:t>
            </w:r>
            <w:r>
              <w:rPr>
                <w:i/>
                <w:sz w:val="20"/>
                <w:szCs w:val="20"/>
              </w:rPr>
              <w:t xml:space="preserve"> supp-blocks</w:t>
            </w:r>
            <w:r>
              <w:rPr>
                <w:sz w:val="20"/>
                <w:szCs w:val="20"/>
              </w:rPr>
              <w:t xml:space="preserve">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 xml:space="preserve">. Atributy slouží pro zadání hodnoty rezervovaného příkonu a počtu výrobních bloků. </w:t>
            </w:r>
          </w:p>
          <w:p w14:paraId="7214E318" w14:textId="77777777" w:rsidR="005D5C4E" w:rsidRDefault="00840727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>
              <w:rPr>
                <w:i/>
                <w:sz w:val="20"/>
                <w:szCs w:val="20"/>
              </w:rPr>
              <w:t>res-cap-plan</w:t>
            </w:r>
            <w:r>
              <w:rPr>
                <w:sz w:val="20"/>
                <w:szCs w:val="20"/>
              </w:rPr>
              <w:t xml:space="preserve"> byl z elementu </w:t>
            </w:r>
            <w:r w:rsidRPr="00840727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odebrán.</w:t>
            </w:r>
          </w:p>
        </w:tc>
        <w:tc>
          <w:tcPr>
            <w:tcW w:w="787" w:type="dxa"/>
          </w:tcPr>
          <w:p w14:paraId="2658F34D" w14:textId="77777777" w:rsidR="005D5C4E" w:rsidRPr="00212C35" w:rsidRDefault="0084072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9819B4" w14:paraId="36DBE72B" w14:textId="77777777" w:rsidTr="00840727">
        <w:trPr>
          <w:trHeight w:val="255"/>
        </w:trPr>
        <w:tc>
          <w:tcPr>
            <w:tcW w:w="993" w:type="dxa"/>
          </w:tcPr>
          <w:p w14:paraId="228826CF" w14:textId="77777777" w:rsidR="009819B4" w:rsidRDefault="009819B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11.4.2011</w:t>
            </w:r>
          </w:p>
        </w:tc>
        <w:tc>
          <w:tcPr>
            <w:tcW w:w="7292" w:type="dxa"/>
          </w:tcPr>
          <w:p w14:paraId="5C45A7A4" w14:textId="77777777" w:rsidR="009819B4" w:rsidRDefault="009819B4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SFVOTCONFDATA - z podnětu účastníků byly provedeny následující úpravy:</w:t>
            </w:r>
          </w:p>
          <w:p w14:paraId="773D339D" w14:textId="77777777" w:rsidR="009819B4" w:rsidRDefault="009819B4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 maximální povolený počet opakování elementu </w:t>
            </w:r>
            <w:r w:rsidRPr="009819B4">
              <w:rPr>
                <w:i/>
                <w:sz w:val="20"/>
                <w:szCs w:val="20"/>
              </w:rPr>
              <w:t>Netti</w:t>
            </w:r>
            <w:r w:rsidR="009E5EFF">
              <w:rPr>
                <w:i/>
                <w:sz w:val="20"/>
                <w:szCs w:val="20"/>
              </w:rPr>
              <w:t>n</w:t>
            </w:r>
            <w:r w:rsidRPr="009819B4">
              <w:rPr>
                <w:i/>
                <w:sz w:val="20"/>
                <w:szCs w:val="20"/>
              </w:rPr>
              <w:t>g</w:t>
            </w:r>
            <w:r>
              <w:rPr>
                <w:sz w:val="20"/>
                <w:szCs w:val="20"/>
              </w:rPr>
              <w:t xml:space="preserve"> byl snížen</w:t>
            </w:r>
            <w:r w:rsidR="009E5EFF">
              <w:rPr>
                <w:sz w:val="20"/>
                <w:szCs w:val="20"/>
              </w:rPr>
              <w:t xml:space="preserve"> n</w:t>
            </w:r>
            <w:r>
              <w:rPr>
                <w:sz w:val="20"/>
                <w:szCs w:val="20"/>
              </w:rPr>
              <w:t>a 4</w:t>
            </w:r>
          </w:p>
          <w:p w14:paraId="01F2039A" w14:textId="77777777" w:rsidR="009819B4" w:rsidRDefault="009819B4" w:rsidP="009819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maximální povolený počet opakování elementu </w:t>
            </w:r>
            <w:r w:rsidRPr="009819B4">
              <w:rPr>
                <w:i/>
                <w:sz w:val="20"/>
                <w:szCs w:val="20"/>
              </w:rPr>
              <w:t>Conversion</w:t>
            </w:r>
            <w:r w:rsidR="009E5EFF">
              <w:rPr>
                <w:sz w:val="20"/>
                <w:szCs w:val="20"/>
              </w:rPr>
              <w:t xml:space="preserve"> byl snížen</w:t>
            </w:r>
            <w:r>
              <w:rPr>
                <w:sz w:val="20"/>
                <w:szCs w:val="20"/>
              </w:rPr>
              <w:t xml:space="preserve"> na 1</w:t>
            </w:r>
          </w:p>
        </w:tc>
        <w:tc>
          <w:tcPr>
            <w:tcW w:w="787" w:type="dxa"/>
          </w:tcPr>
          <w:p w14:paraId="3C80DE46" w14:textId="77777777" w:rsidR="009819B4" w:rsidRDefault="009819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C659A2" w14:paraId="4E25BC0C" w14:textId="77777777" w:rsidTr="00840727">
        <w:trPr>
          <w:trHeight w:val="255"/>
        </w:trPr>
        <w:tc>
          <w:tcPr>
            <w:tcW w:w="993" w:type="dxa"/>
          </w:tcPr>
          <w:p w14:paraId="2D402EE5" w14:textId="77777777" w:rsidR="00C659A2" w:rsidRDefault="004C434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10.5.2011</w:t>
            </w:r>
          </w:p>
        </w:tc>
        <w:tc>
          <w:tcPr>
            <w:tcW w:w="7292" w:type="dxa"/>
          </w:tcPr>
          <w:p w14:paraId="1253CB9B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SFVOT reporty - z důvodu nulového využití byl zrušen report pro zasílání  souhrných informací Clearing TDD. V šabloných byly provedeny následující změny:  </w:t>
            </w:r>
          </w:p>
          <w:p w14:paraId="33B6A691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Formát SFVOTTDDSUM - odstraněn</w:t>
            </w:r>
          </w:p>
          <w:p w14:paraId="0120D76E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Formát SFVOTREQ - z enumerace atributu </w:t>
            </w:r>
            <w:r w:rsidRPr="0025578F">
              <w:rPr>
                <w:i/>
                <w:sz w:val="20"/>
                <w:szCs w:val="20"/>
              </w:rPr>
              <w:t>msg_code</w:t>
            </w:r>
            <w:r>
              <w:rPr>
                <w:sz w:val="20"/>
                <w:szCs w:val="20"/>
              </w:rPr>
              <w:t xml:space="preserve"> odstraněny identifikátory:</w:t>
            </w:r>
          </w:p>
          <w:p w14:paraId="63F546C3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463 - Souhrn TDD</w:t>
            </w:r>
            <w:r w:rsidRPr="00174EB7">
              <w:rPr>
                <w:sz w:val="20"/>
                <w:szCs w:val="20"/>
              </w:rPr>
              <w:t xml:space="preserve"> SZ - dotaz</w:t>
            </w:r>
          </w:p>
          <w:p w14:paraId="53A8A2B2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466 - Souhrn TDD</w:t>
            </w:r>
            <w:r w:rsidRPr="00174EB7">
              <w:rPr>
                <w:sz w:val="20"/>
                <w:szCs w:val="20"/>
              </w:rPr>
              <w:t xml:space="preserve"> OTE - dotaz</w:t>
            </w:r>
          </w:p>
          <w:p w14:paraId="077675A3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Formát RESPONSE - z enumerace atributu </w:t>
            </w:r>
            <w:r w:rsidRPr="00174EB7">
              <w:rPr>
                <w:i/>
                <w:sz w:val="20"/>
                <w:szCs w:val="20"/>
              </w:rPr>
              <w:t>msg_code</w:t>
            </w:r>
            <w:r>
              <w:rPr>
                <w:sz w:val="20"/>
                <w:szCs w:val="20"/>
              </w:rPr>
              <w:t xml:space="preserve"> odstraněny identifikátory:</w:t>
            </w:r>
          </w:p>
          <w:p w14:paraId="668BA210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465 - Souhrn TDD</w:t>
            </w:r>
            <w:r w:rsidRPr="00174EB7">
              <w:rPr>
                <w:sz w:val="20"/>
                <w:szCs w:val="20"/>
              </w:rPr>
              <w:t xml:space="preserve"> SZ - chyba/potvrzení</w:t>
            </w:r>
          </w:p>
          <w:p w14:paraId="15D53454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468 - Souhrn TDD</w:t>
            </w:r>
            <w:r w:rsidRPr="00174EB7">
              <w:rPr>
                <w:sz w:val="20"/>
                <w:szCs w:val="20"/>
              </w:rPr>
              <w:t xml:space="preserve"> OTE - chyba/potvrzení</w:t>
            </w:r>
          </w:p>
          <w:p w14:paraId="2F453F4D" w14:textId="77777777" w:rsidR="00C659A2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Příslušná kapitola byla z dokumentu odstraněna.</w:t>
            </w:r>
          </w:p>
        </w:tc>
        <w:tc>
          <w:tcPr>
            <w:tcW w:w="787" w:type="dxa"/>
          </w:tcPr>
          <w:p w14:paraId="0E9A3D13" w14:textId="77777777" w:rsidR="00C659A2" w:rsidRDefault="004C434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4C434D" w14:paraId="7BF35E7A" w14:textId="77777777" w:rsidTr="00840727">
        <w:trPr>
          <w:trHeight w:val="255"/>
        </w:trPr>
        <w:tc>
          <w:tcPr>
            <w:tcW w:w="993" w:type="dxa"/>
          </w:tcPr>
          <w:p w14:paraId="18ABF067" w14:textId="77777777" w:rsidR="004C434D" w:rsidRDefault="005D797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16.5.2011</w:t>
            </w:r>
          </w:p>
        </w:tc>
        <w:tc>
          <w:tcPr>
            <w:tcW w:w="7292" w:type="dxa"/>
          </w:tcPr>
          <w:p w14:paraId="1732634E" w14:textId="77777777" w:rsidR="005D797F" w:rsidRDefault="005D797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Bude zaveden nový formát zprávy SFVOTLIMITS pro předání informace o celkovém stavu finančního limitu. Formát je společný pro plyn i elektřinu.</w:t>
            </w:r>
          </w:p>
          <w:p w14:paraId="0318708C" w14:textId="77777777" w:rsidR="004C434D" w:rsidRDefault="005D797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Podoba šablony bude zveřejněna v definitivní verzi šablon.</w:t>
            </w:r>
          </w:p>
        </w:tc>
        <w:tc>
          <w:tcPr>
            <w:tcW w:w="787" w:type="dxa"/>
          </w:tcPr>
          <w:p w14:paraId="5BA249BA" w14:textId="77777777" w:rsidR="004C434D" w:rsidRDefault="005D797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5D797F" w14:paraId="01592B7F" w14:textId="77777777" w:rsidTr="00840727">
        <w:trPr>
          <w:trHeight w:val="255"/>
        </w:trPr>
        <w:tc>
          <w:tcPr>
            <w:tcW w:w="993" w:type="dxa"/>
          </w:tcPr>
          <w:p w14:paraId="427C7378" w14:textId="77777777" w:rsidR="005D797F" w:rsidRDefault="00522902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20.5.2011</w:t>
            </w:r>
          </w:p>
        </w:tc>
        <w:tc>
          <w:tcPr>
            <w:tcW w:w="7292" w:type="dxa"/>
          </w:tcPr>
          <w:p w14:paraId="3B6693E4" w14:textId="77777777" w:rsidR="005D797F" w:rsidRDefault="00522902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byla opravena chyba v popisku msg_codů 245 a 249. Tyto měly své pojmenování prohozeno.</w:t>
            </w:r>
          </w:p>
        </w:tc>
        <w:tc>
          <w:tcPr>
            <w:tcW w:w="787" w:type="dxa"/>
          </w:tcPr>
          <w:p w14:paraId="69446EBD" w14:textId="77777777" w:rsidR="005D797F" w:rsidRDefault="0052290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522902" w14:paraId="39F7DDBA" w14:textId="77777777" w:rsidTr="00840727">
        <w:trPr>
          <w:trHeight w:val="255"/>
        </w:trPr>
        <w:tc>
          <w:tcPr>
            <w:tcW w:w="993" w:type="dxa"/>
          </w:tcPr>
          <w:p w14:paraId="54E64AA7" w14:textId="77777777" w:rsidR="00522902" w:rsidRDefault="001A530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21CAC642" w14:textId="77777777" w:rsidR="00522902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CDSDATA - byly provedeny následující změny v definici:</w:t>
            </w:r>
          </w:p>
          <w:p w14:paraId="7B248BE5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Enumerace atributu </w:t>
            </w:r>
            <w:r w:rsidR="00587943" w:rsidRPr="0058794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4417B9B1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P11 - Predikce výroby pro kladnou odchylku</w:t>
            </w:r>
          </w:p>
          <w:p w14:paraId="5D3B8B8C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P12 - Predikce spotřeby pro kladnou odchylku</w:t>
            </w:r>
          </w:p>
          <w:p w14:paraId="5065684E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P11 - Predikce výroby pro zápornou odchylku</w:t>
            </w:r>
          </w:p>
          <w:p w14:paraId="5D5F4822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P12 - Predikce spotřeby pro zápornou odchylku</w:t>
            </w:r>
          </w:p>
          <w:p w14:paraId="2B5F2B5A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TPx - Predikovaná teplota pro teplotní oblast x</w:t>
            </w:r>
          </w:p>
          <w:p w14:paraId="7D0EDDDB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TQx - Vyhlazená predikovaná spotřeba pro teplotní oblast x</w:t>
            </w:r>
          </w:p>
          <w:p w14:paraId="3E62034F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Enumerace atributu </w:t>
            </w:r>
            <w:r w:rsidR="00587943" w:rsidRPr="0058794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5125C524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673 - </w:t>
            </w:r>
            <w:r w:rsidRPr="00151640">
              <w:rPr>
                <w:sz w:val="20"/>
                <w:szCs w:val="20"/>
                <w:lang w:val="pl-PL"/>
              </w:rPr>
              <w:t>Data predikované spotřeby/výroby za SZ</w:t>
            </w:r>
          </w:p>
        </w:tc>
        <w:tc>
          <w:tcPr>
            <w:tcW w:w="787" w:type="dxa"/>
          </w:tcPr>
          <w:p w14:paraId="3108CEF2" w14:textId="77777777" w:rsidR="00522902" w:rsidRDefault="001A530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15EDEE15" w14:textId="77777777" w:rsidTr="00840727">
        <w:trPr>
          <w:trHeight w:val="255"/>
        </w:trPr>
        <w:tc>
          <w:tcPr>
            <w:tcW w:w="993" w:type="dxa"/>
          </w:tcPr>
          <w:p w14:paraId="7501EACE" w14:textId="77777777" w:rsidR="001A5308" w:rsidRDefault="001A530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10.6.2011</w:t>
            </w:r>
          </w:p>
        </w:tc>
        <w:tc>
          <w:tcPr>
            <w:tcW w:w="7292" w:type="dxa"/>
          </w:tcPr>
          <w:p w14:paraId="6599D08D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enumerace atributu </w:t>
            </w:r>
            <w:r w:rsidR="000A194E" w:rsidRPr="001A5308">
              <w:rPr>
                <w:i/>
                <w:sz w:val="20"/>
                <w:szCs w:val="20"/>
              </w:rPr>
              <w:t>message-code</w:t>
            </w:r>
            <w:r w:rsidR="000A194E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doplněna o idetifikátory:</w:t>
            </w:r>
          </w:p>
          <w:p w14:paraId="58E2AAD4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671 - </w:t>
            </w:r>
            <w:r w:rsidRPr="00151640">
              <w:rPr>
                <w:sz w:val="20"/>
                <w:szCs w:val="20"/>
                <w:lang w:val="pl-PL"/>
              </w:rPr>
              <w:t>Dotaz na hodnoty predikované spotřeby/výroby za SZ</w:t>
            </w:r>
          </w:p>
        </w:tc>
        <w:tc>
          <w:tcPr>
            <w:tcW w:w="787" w:type="dxa"/>
          </w:tcPr>
          <w:p w14:paraId="0AC07FA7" w14:textId="77777777" w:rsidR="001A5308" w:rsidRDefault="000A19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7765ED1C" w14:textId="77777777" w:rsidTr="00840727">
        <w:trPr>
          <w:trHeight w:val="255"/>
        </w:trPr>
        <w:tc>
          <w:tcPr>
            <w:tcW w:w="993" w:type="dxa"/>
          </w:tcPr>
          <w:p w14:paraId="63D348E2" w14:textId="77777777" w:rsidR="001A5308" w:rsidRDefault="000A194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3B9FFB37" w14:textId="77777777" w:rsidR="000A194E" w:rsidRDefault="000A194E" w:rsidP="000A19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 w:rsidRPr="001A5308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03754327" w14:textId="77777777" w:rsidR="001A5308" w:rsidRDefault="000A194E" w:rsidP="000A19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672 - </w:t>
            </w:r>
            <w:r w:rsidRPr="00151640">
              <w:rPr>
                <w:sz w:val="20"/>
                <w:szCs w:val="20"/>
              </w:rPr>
              <w:t>Chybová zpráva k požadavku na data predikované spotřeby/výroby za SZ</w:t>
            </w:r>
          </w:p>
        </w:tc>
        <w:tc>
          <w:tcPr>
            <w:tcW w:w="787" w:type="dxa"/>
          </w:tcPr>
          <w:p w14:paraId="449DDE4C" w14:textId="77777777" w:rsidR="001A5308" w:rsidRDefault="000A19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3EE763F9" w14:textId="77777777" w:rsidTr="00840727">
        <w:trPr>
          <w:trHeight w:val="255"/>
        </w:trPr>
        <w:tc>
          <w:tcPr>
            <w:tcW w:w="993" w:type="dxa"/>
          </w:tcPr>
          <w:p w14:paraId="1C4653C5" w14:textId="77777777" w:rsidR="001A5308" w:rsidRDefault="00ED199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51086523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Zveřejněna podoba formátu zprávy SFVOTLIMITS pro předání informace o celkovém stavu finančního limitu. V souvislosti se zavedením komunikačního scénáře bylo provedeno následující rozšíření:</w:t>
            </w:r>
          </w:p>
          <w:p w14:paraId="4A1CCEE0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SFVOTREQ - enumerace atributu </w:t>
            </w:r>
            <w:r>
              <w:rPr>
                <w:i/>
                <w:sz w:val="20"/>
                <w:szCs w:val="20"/>
              </w:rPr>
              <w:t>message-</w:t>
            </w:r>
            <w:r w:rsidRPr="006E4714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byla doplněna o identifikátor:</w:t>
            </w:r>
          </w:p>
          <w:p w14:paraId="4E393513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463 - </w:t>
            </w:r>
            <w:r w:rsidRPr="00AD5832">
              <w:rPr>
                <w:sz w:val="20"/>
                <w:szCs w:val="20"/>
              </w:rPr>
              <w:t>Stav finančního limitu - dotaz</w:t>
            </w:r>
          </w:p>
          <w:p w14:paraId="03B6019B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>
              <w:rPr>
                <w:i/>
                <w:sz w:val="20"/>
                <w:szCs w:val="20"/>
              </w:rPr>
              <w:t>message-</w:t>
            </w:r>
            <w:r w:rsidRPr="006E4714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byla doplněna o identifikátor:</w:t>
            </w:r>
          </w:p>
          <w:p w14:paraId="786859C4" w14:textId="77777777" w:rsidR="001A5308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465 - </w:t>
            </w:r>
            <w:r w:rsidRPr="00AD5832">
              <w:rPr>
                <w:sz w:val="20"/>
                <w:szCs w:val="20"/>
              </w:rPr>
              <w:t>Stav finančního limitu - chyba/potvrzení</w:t>
            </w:r>
          </w:p>
        </w:tc>
        <w:tc>
          <w:tcPr>
            <w:tcW w:w="787" w:type="dxa"/>
          </w:tcPr>
          <w:p w14:paraId="5648B8D3" w14:textId="77777777" w:rsidR="001A5308" w:rsidRDefault="001A5308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0A194E" w14:paraId="0DAC49C1" w14:textId="77777777" w:rsidTr="00840727">
        <w:trPr>
          <w:trHeight w:val="255"/>
        </w:trPr>
        <w:tc>
          <w:tcPr>
            <w:tcW w:w="993" w:type="dxa"/>
          </w:tcPr>
          <w:p w14:paraId="4DF321D2" w14:textId="77777777" w:rsidR="000A194E" w:rsidRDefault="00ED199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03655161" w14:textId="77777777" w:rsidR="000A194E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byly provedeny následující změny v definici:</w:t>
            </w:r>
          </w:p>
          <w:p w14:paraId="60EFB2C7" w14:textId="77777777" w:rsidR="00ED199F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 w:rsidR="00587943" w:rsidRPr="00587943">
              <w:rPr>
                <w:i/>
                <w:sz w:val="20"/>
                <w:szCs w:val="20"/>
              </w:rPr>
              <w:t>res-power</w:t>
            </w:r>
            <w:r w:rsidR="003805E1">
              <w:rPr>
                <w:sz w:val="20"/>
                <w:szCs w:val="20"/>
              </w:rPr>
              <w:t xml:space="preserve"> - doplnění</w:t>
            </w:r>
            <w:r>
              <w:rPr>
                <w:sz w:val="20"/>
                <w:szCs w:val="20"/>
              </w:rPr>
              <w:t xml:space="preserve"> popisku </w:t>
            </w:r>
            <w:r w:rsidR="003805E1">
              <w:rPr>
                <w:sz w:val="20"/>
                <w:szCs w:val="20"/>
              </w:rPr>
              <w:t>o</w:t>
            </w:r>
            <w:r>
              <w:rPr>
                <w:sz w:val="20"/>
                <w:szCs w:val="20"/>
              </w:rPr>
              <w:t xml:space="preserve"> jednotku (kW)</w:t>
            </w:r>
          </w:p>
          <w:p w14:paraId="66AA7380" w14:textId="77777777" w:rsidR="00ED199F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 w:rsidR="00587943" w:rsidRPr="00587943">
              <w:rPr>
                <w:i/>
                <w:sz w:val="20"/>
                <w:szCs w:val="20"/>
              </w:rPr>
              <w:t>supp-blocks</w:t>
            </w:r>
            <w:r>
              <w:rPr>
                <w:sz w:val="20"/>
                <w:szCs w:val="20"/>
              </w:rPr>
              <w:t xml:space="preserve"> - odstraněn</w:t>
            </w:r>
          </w:p>
          <w:p w14:paraId="341DF554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Přidán  nový atribut </w:t>
            </w:r>
            <w:r w:rsidR="00587943" w:rsidRPr="00587943">
              <w:rPr>
                <w:i/>
                <w:sz w:val="20"/>
                <w:szCs w:val="20"/>
              </w:rPr>
              <w:t>supp-block-power</w:t>
            </w:r>
            <w:r>
              <w:rPr>
                <w:sz w:val="20"/>
                <w:szCs w:val="20"/>
              </w:rPr>
              <w:t xml:space="preserve"> na úrovni elementu </w:t>
            </w:r>
            <w:r w:rsidR="00587943" w:rsidRPr="0058794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 Atribut je nepovinný a slouží pro zadání hodnoty i</w:t>
            </w:r>
            <w:r w:rsidRPr="00ED199F">
              <w:rPr>
                <w:sz w:val="20"/>
                <w:szCs w:val="20"/>
              </w:rPr>
              <w:t>nstalovan</w:t>
            </w:r>
            <w:r>
              <w:rPr>
                <w:sz w:val="20"/>
                <w:szCs w:val="20"/>
              </w:rPr>
              <w:t>ého</w:t>
            </w:r>
            <w:r w:rsidRPr="00ED199F">
              <w:rPr>
                <w:sz w:val="20"/>
                <w:szCs w:val="20"/>
              </w:rPr>
              <w:t xml:space="preserve"> výkon</w:t>
            </w:r>
            <w:r>
              <w:rPr>
                <w:sz w:val="20"/>
                <w:szCs w:val="20"/>
              </w:rPr>
              <w:t>u největšího bloku výrobny</w:t>
            </w:r>
            <w:r w:rsidR="0014700D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C596CB5" w14:textId="77777777" w:rsidR="000A194E" w:rsidRDefault="00ED199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0A194E" w14:paraId="15E9808F" w14:textId="77777777" w:rsidTr="00840727">
        <w:trPr>
          <w:trHeight w:val="255"/>
        </w:trPr>
        <w:tc>
          <w:tcPr>
            <w:tcW w:w="993" w:type="dxa"/>
          </w:tcPr>
          <w:p w14:paraId="2596171B" w14:textId="77777777" w:rsidR="000A194E" w:rsidRDefault="003805E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0A011DCF" w14:textId="77777777" w:rsidR="000A194E" w:rsidRDefault="00940FE2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SFVOTBILLINGSUM a SFVOTCLAIMSUM -  enumerace atributu </w:t>
            </w:r>
            <w:r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doplněna o idetifikátor:</w:t>
            </w:r>
          </w:p>
          <w:p w14:paraId="67E14E1C" w14:textId="77777777" w:rsidR="00940FE2" w:rsidRDefault="00940FE2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51640">
              <w:rPr>
                <w:sz w:val="20"/>
                <w:szCs w:val="20"/>
              </w:rPr>
              <w:t>VD--SZ - VDT odběr - vyúčtování daně z el.</w:t>
            </w:r>
          </w:p>
        </w:tc>
        <w:tc>
          <w:tcPr>
            <w:tcW w:w="787" w:type="dxa"/>
          </w:tcPr>
          <w:p w14:paraId="497E860D" w14:textId="77777777" w:rsidR="000A194E" w:rsidRDefault="00940FE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3A53A3" w14:paraId="20849BC8" w14:textId="77777777" w:rsidTr="00840727">
        <w:trPr>
          <w:trHeight w:val="255"/>
        </w:trPr>
        <w:tc>
          <w:tcPr>
            <w:tcW w:w="993" w:type="dxa"/>
          </w:tcPr>
          <w:p w14:paraId="39F5ADA4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21132F31" w14:textId="77777777" w:rsidR="003A53A3" w:rsidRDefault="003A53A3" w:rsidP="003A53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 přidán atribut </w:t>
            </w:r>
            <w:r>
              <w:rPr>
                <w:i/>
                <w:sz w:val="20"/>
                <w:szCs w:val="20"/>
              </w:rPr>
              <w:t>clearing</w:t>
            </w:r>
            <w:r>
              <w:rPr>
                <w:sz w:val="20"/>
                <w:szCs w:val="20"/>
              </w:rPr>
              <w:t xml:space="preserve"> s 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 je využíván v komunikačním scénáři předání odpovědnosti za ochylku (zúčtování rozdílů).</w:t>
            </w:r>
          </w:p>
        </w:tc>
        <w:tc>
          <w:tcPr>
            <w:tcW w:w="787" w:type="dxa"/>
          </w:tcPr>
          <w:p w14:paraId="780630A1" w14:textId="77777777" w:rsidR="003A53A3" w:rsidRDefault="003A53A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61AE7904" w14:textId="77777777" w:rsidTr="00840727">
        <w:trPr>
          <w:trHeight w:val="255"/>
        </w:trPr>
        <w:tc>
          <w:tcPr>
            <w:tcW w:w="993" w:type="dxa"/>
          </w:tcPr>
          <w:p w14:paraId="1A5914E9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6683EC89" w14:textId="77777777" w:rsidR="003A53A3" w:rsidRDefault="003A53A3" w:rsidP="003A53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– do elementu </w:t>
            </w:r>
            <w:r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byly přidány atributy </w:t>
            </w:r>
            <w:r>
              <w:rPr>
                <w:i/>
                <w:sz w:val="20"/>
                <w:szCs w:val="20"/>
              </w:rPr>
              <w:t xml:space="preserve">chs-status, </w:t>
            </w:r>
            <w:r w:rsidRPr="003A53A3">
              <w:rPr>
                <w:i/>
                <w:sz w:val="20"/>
                <w:szCs w:val="20"/>
              </w:rPr>
              <w:t>import-date-time-from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a</w:t>
            </w:r>
            <w:r>
              <w:rPr>
                <w:i/>
                <w:sz w:val="20"/>
                <w:szCs w:val="20"/>
              </w:rPr>
              <w:t xml:space="preserve"> import-date-time-to</w:t>
            </w:r>
            <w:r>
              <w:rPr>
                <w:sz w:val="20"/>
                <w:szCs w:val="20"/>
              </w:rPr>
              <w:t xml:space="preserve"> s 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Atributy je možno využívat jako doplňková kriteria pro požadavek na výpis změny dodavatele.</w:t>
            </w:r>
          </w:p>
        </w:tc>
        <w:tc>
          <w:tcPr>
            <w:tcW w:w="787" w:type="dxa"/>
          </w:tcPr>
          <w:p w14:paraId="6E161EF4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2281AE6B" w14:textId="77777777" w:rsidTr="00840727">
        <w:trPr>
          <w:trHeight w:val="255"/>
        </w:trPr>
        <w:tc>
          <w:tcPr>
            <w:tcW w:w="993" w:type="dxa"/>
          </w:tcPr>
          <w:p w14:paraId="7D656A63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36AF534C" w14:textId="77777777" w:rsidR="003A53A3" w:rsidRDefault="003A53A3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16325E">
              <w:rPr>
                <w:sz w:val="20"/>
                <w:szCs w:val="20"/>
              </w:rPr>
              <w:t>pro atribut</w:t>
            </w:r>
            <w:r w:rsidR="0016325E" w:rsidRPr="00395D86">
              <w:rPr>
                <w:sz w:val="20"/>
                <w:szCs w:val="20"/>
              </w:rPr>
              <w:t xml:space="preserve"> </w:t>
            </w:r>
            <w:r w:rsidR="00B55CAF">
              <w:rPr>
                <w:i/>
                <w:iCs/>
                <w:sz w:val="20"/>
                <w:szCs w:val="20"/>
              </w:rPr>
              <w:t>item</w:t>
            </w:r>
            <w:r w:rsidR="0016325E">
              <w:rPr>
                <w:i/>
                <w:iCs/>
                <w:sz w:val="20"/>
                <w:szCs w:val="20"/>
              </w:rPr>
              <w:t>-</w:t>
            </w:r>
            <w:r w:rsidR="00B55CAF">
              <w:rPr>
                <w:i/>
                <w:iCs/>
                <w:sz w:val="20"/>
                <w:szCs w:val="20"/>
              </w:rPr>
              <w:t>type</w:t>
            </w:r>
            <w:r w:rsidR="0016325E" w:rsidRPr="00395D86">
              <w:rPr>
                <w:sz w:val="20"/>
                <w:szCs w:val="20"/>
              </w:rPr>
              <w:t xml:space="preserve"> </w:t>
            </w:r>
            <w:r w:rsidR="0016325E">
              <w:rPr>
                <w:sz w:val="20"/>
                <w:szCs w:val="20"/>
              </w:rPr>
              <w:t xml:space="preserve">(DocDetail-&gt;ListOfPDTBlocks-&gt;PDTBlock-&gt;ListOfBillingItems-&gt;BillingItem) </w:t>
            </w:r>
            <w:r w:rsidR="0016325E" w:rsidRPr="00395D86">
              <w:rPr>
                <w:sz w:val="20"/>
                <w:szCs w:val="20"/>
              </w:rPr>
              <w:t xml:space="preserve">byla </w:t>
            </w:r>
            <w:r w:rsidR="0016325E">
              <w:rPr>
                <w:sz w:val="20"/>
                <w:szCs w:val="20"/>
              </w:rPr>
              <w:t>doplněna</w:t>
            </w:r>
            <w:r w:rsidR="0016325E" w:rsidRPr="00395D86">
              <w:rPr>
                <w:sz w:val="20"/>
                <w:szCs w:val="20"/>
              </w:rPr>
              <w:t xml:space="preserve"> restrikce na p</w:t>
            </w:r>
            <w:r w:rsidR="0016325E">
              <w:rPr>
                <w:sz w:val="20"/>
                <w:szCs w:val="20"/>
              </w:rPr>
              <w:t>řípustné identifikátory typů položek o následující:</w:t>
            </w:r>
          </w:p>
          <w:p w14:paraId="7F1B63D8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GU026 - </w:t>
            </w:r>
            <w:r w:rsidRPr="00151640">
              <w:rPr>
                <w:sz w:val="20"/>
                <w:szCs w:val="20"/>
                <w:lang w:val="pl-PL"/>
              </w:rPr>
              <w:t>Cena za systémové služby-LDS</w:t>
            </w:r>
          </w:p>
          <w:p w14:paraId="58D2627C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GU027 - </w:t>
            </w:r>
            <w:r w:rsidRPr="00151640">
              <w:rPr>
                <w:sz w:val="20"/>
                <w:szCs w:val="20"/>
                <w:lang w:val="pl-PL"/>
              </w:rPr>
              <w:t>Cena OTE za zúčtování-LDS</w:t>
            </w:r>
          </w:p>
          <w:p w14:paraId="1A190332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GU028 - </w:t>
            </w:r>
            <w:r w:rsidRPr="00151640">
              <w:rPr>
                <w:sz w:val="20"/>
                <w:szCs w:val="20"/>
                <w:lang w:val="pl-PL"/>
              </w:rPr>
              <w:t>Cena příspěvku na OZE+KVET-LDS</w:t>
            </w:r>
          </w:p>
        </w:tc>
        <w:tc>
          <w:tcPr>
            <w:tcW w:w="787" w:type="dxa"/>
          </w:tcPr>
          <w:p w14:paraId="4C9C47F7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07434AAE" w14:textId="77777777" w:rsidTr="00840727">
        <w:trPr>
          <w:trHeight w:val="255"/>
        </w:trPr>
        <w:tc>
          <w:tcPr>
            <w:tcW w:w="993" w:type="dxa"/>
          </w:tcPr>
          <w:p w14:paraId="640CF09F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5F77F4FA" w14:textId="77777777" w:rsidR="003A53A3" w:rsidRDefault="0016325E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Pr="0016325E">
              <w:rPr>
                <w:sz w:val="20"/>
                <w:szCs w:val="20"/>
              </w:rPr>
              <w:t>SFVOTDTEXPIMP</w:t>
            </w:r>
            <w:r>
              <w:rPr>
                <w:sz w:val="20"/>
                <w:szCs w:val="20"/>
              </w:rPr>
              <w:t xml:space="preserve"> - </w:t>
            </w:r>
            <w:r w:rsidR="00BC5187">
              <w:rPr>
                <w:sz w:val="20"/>
                <w:szCs w:val="20"/>
              </w:rPr>
              <w:t xml:space="preserve">z enumerace atributu </w:t>
            </w:r>
            <w:r w:rsidR="007B6F6B" w:rsidRPr="007B6F6B">
              <w:rPr>
                <w:i/>
                <w:sz w:val="20"/>
                <w:szCs w:val="20"/>
              </w:rPr>
              <w:t>tradeType</w:t>
            </w:r>
            <w:r w:rsidR="00BC5187">
              <w:rPr>
                <w:sz w:val="20"/>
                <w:szCs w:val="20"/>
              </w:rPr>
              <w:t xml:space="preserve"> byla odebrána hodnota +DS0, která zde byla omylem.</w:t>
            </w:r>
          </w:p>
        </w:tc>
        <w:tc>
          <w:tcPr>
            <w:tcW w:w="787" w:type="dxa"/>
          </w:tcPr>
          <w:p w14:paraId="17FE0645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0B3AF8" w14:paraId="3CE0FC7A" w14:textId="77777777" w:rsidTr="00840727">
        <w:trPr>
          <w:trHeight w:val="255"/>
        </w:trPr>
        <w:tc>
          <w:tcPr>
            <w:tcW w:w="993" w:type="dxa"/>
          </w:tcPr>
          <w:p w14:paraId="3B949EDF" w14:textId="77777777" w:rsidR="000B3AF8" w:rsidRDefault="000B3AF8" w:rsidP="006C15B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11.8.2011</w:t>
            </w:r>
          </w:p>
        </w:tc>
        <w:tc>
          <w:tcPr>
            <w:tcW w:w="7292" w:type="dxa"/>
          </w:tcPr>
          <w:p w14:paraId="4F9FAA8D" w14:textId="77777777" w:rsidR="000B3AF8" w:rsidRDefault="000B3AF8" w:rsidP="006C15B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do rootovského elementu byl přidán nepovinný subelement </w:t>
            </w:r>
            <w:r w:rsidRPr="00BB7123">
              <w:rPr>
                <w:i/>
                <w:sz w:val="20"/>
                <w:szCs w:val="20"/>
              </w:rPr>
              <w:t>ds:Signature</w:t>
            </w:r>
            <w:r>
              <w:rPr>
                <w:sz w:val="20"/>
                <w:szCs w:val="20"/>
              </w:rPr>
              <w:t xml:space="preserve"> pro připojení podpisu na úrovni dat.</w:t>
            </w:r>
          </w:p>
        </w:tc>
        <w:tc>
          <w:tcPr>
            <w:tcW w:w="787" w:type="dxa"/>
          </w:tcPr>
          <w:p w14:paraId="3B5EBF63" w14:textId="77777777" w:rsidR="000B3AF8" w:rsidRDefault="000B3AF8" w:rsidP="006C15B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805E1" w14:paraId="4389DE60" w14:textId="77777777" w:rsidTr="00840727">
        <w:trPr>
          <w:trHeight w:val="255"/>
        </w:trPr>
        <w:tc>
          <w:tcPr>
            <w:tcW w:w="993" w:type="dxa"/>
          </w:tcPr>
          <w:p w14:paraId="1E42A10D" w14:textId="77777777" w:rsidR="003805E1" w:rsidRDefault="00C6119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22.8.2011</w:t>
            </w:r>
          </w:p>
        </w:tc>
        <w:tc>
          <w:tcPr>
            <w:tcW w:w="7292" w:type="dxa"/>
          </w:tcPr>
          <w:p w14:paraId="7D292332" w14:textId="77777777" w:rsidR="00C61190" w:rsidRPr="00395D86" w:rsidRDefault="00C61190" w:rsidP="00C61190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E382D33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XC01 - </w:t>
            </w:r>
            <w:r w:rsidRPr="00C61190">
              <w:rPr>
                <w:sz w:val="20"/>
                <w:szCs w:val="20"/>
              </w:rPr>
              <w:t>Agregovaná odchylka SSZ kladná za kladnou cenu (MWh)</w:t>
            </w:r>
          </w:p>
          <w:p w14:paraId="3C2AD711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XC51 - </w:t>
            </w:r>
            <w:r w:rsidRPr="00C61190">
              <w:rPr>
                <w:sz w:val="20"/>
                <w:szCs w:val="20"/>
              </w:rPr>
              <w:t>Agregovaná odchylka SSZ kladná za zápornou cenu (MWh)</w:t>
            </w:r>
            <w:r>
              <w:rPr>
                <w:sz w:val="20"/>
                <w:szCs w:val="20"/>
              </w:rPr>
              <w:t xml:space="preserve"> </w:t>
            </w:r>
          </w:p>
          <w:p w14:paraId="52898356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XC02 - </w:t>
            </w:r>
            <w:r w:rsidRPr="00C61190">
              <w:rPr>
                <w:sz w:val="20"/>
                <w:szCs w:val="20"/>
              </w:rPr>
              <w:t>Agregovaná odchylka SSZ záporná za kladnou cenu (MWh)</w:t>
            </w:r>
          </w:p>
          <w:p w14:paraId="0080641F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XC52 - </w:t>
            </w:r>
            <w:r w:rsidRPr="00C61190">
              <w:rPr>
                <w:sz w:val="20"/>
                <w:szCs w:val="20"/>
              </w:rPr>
              <w:t>Agregovaná odchylka SSZ záporná za zápornou cenu (MWh)</w:t>
            </w:r>
          </w:p>
          <w:p w14:paraId="588D9FA0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XP01 - </w:t>
            </w:r>
            <w:r w:rsidRPr="00C61190">
              <w:rPr>
                <w:sz w:val="20"/>
                <w:szCs w:val="20"/>
              </w:rPr>
              <w:t>Platby za agregovanou odchylku SSZ kladnou - kladná cena kladné energie (Kč)</w:t>
            </w:r>
          </w:p>
          <w:p w14:paraId="4C3196F7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XP51 - </w:t>
            </w:r>
            <w:r w:rsidRPr="00C61190">
              <w:rPr>
                <w:sz w:val="20"/>
                <w:szCs w:val="20"/>
              </w:rPr>
              <w:t>Platby za agregovanou odchylku SSZ kladnou - záporná cena kladné energie (Kč)</w:t>
            </w:r>
          </w:p>
          <w:p w14:paraId="25795EDE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XP02 - </w:t>
            </w:r>
            <w:r w:rsidRPr="00C61190">
              <w:rPr>
                <w:sz w:val="20"/>
                <w:szCs w:val="20"/>
              </w:rPr>
              <w:t>Platby za agregovanou odchylku SSZ zápornou - kladná cena záporné energie (Kč)</w:t>
            </w:r>
          </w:p>
          <w:p w14:paraId="3C393C05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XP52 - </w:t>
            </w:r>
            <w:r w:rsidRPr="00C61190">
              <w:rPr>
                <w:sz w:val="20"/>
                <w:szCs w:val="20"/>
              </w:rPr>
              <w:t>Platby za agregovanou odchylku SSZ zápornou - záporná cena záporné energie (Kč)</w:t>
            </w:r>
          </w:p>
        </w:tc>
        <w:tc>
          <w:tcPr>
            <w:tcW w:w="787" w:type="dxa"/>
          </w:tcPr>
          <w:p w14:paraId="7AC06FB1" w14:textId="77777777" w:rsidR="003805E1" w:rsidRDefault="00C6119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V1.18</w:t>
            </w:r>
          </w:p>
        </w:tc>
      </w:tr>
      <w:tr w:rsidR="00C61190" w14:paraId="185CEA39" w14:textId="77777777" w:rsidTr="00840727">
        <w:trPr>
          <w:trHeight w:val="255"/>
        </w:trPr>
        <w:tc>
          <w:tcPr>
            <w:tcW w:w="993" w:type="dxa"/>
          </w:tcPr>
          <w:p w14:paraId="1B24D322" w14:textId="77777777" w:rsidR="00C61190" w:rsidRDefault="00D377C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12.9.2011</w:t>
            </w:r>
          </w:p>
        </w:tc>
        <w:tc>
          <w:tcPr>
            <w:tcW w:w="7292" w:type="dxa"/>
          </w:tcPr>
          <w:p w14:paraId="6EC4730D" w14:textId="77777777" w:rsidR="00D377C4" w:rsidRPr="00395D86" w:rsidRDefault="00D377C4" w:rsidP="00D377C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zpráv:</w:t>
            </w:r>
          </w:p>
          <w:p w14:paraId="017EA04E" w14:textId="77777777" w:rsidR="00C61190" w:rsidRDefault="00D377C4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990 - </w:t>
            </w:r>
            <w:r w:rsidRPr="00D377C4">
              <w:rPr>
                <w:sz w:val="20"/>
                <w:szCs w:val="20"/>
              </w:rPr>
              <w:t>Oznámení účastníkům o vyhlášení 2. aukce na DT</w:t>
            </w:r>
          </w:p>
        </w:tc>
        <w:tc>
          <w:tcPr>
            <w:tcW w:w="787" w:type="dxa"/>
          </w:tcPr>
          <w:p w14:paraId="71D87712" w14:textId="77777777" w:rsidR="00C61190" w:rsidRDefault="00D377C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V1.18</w:t>
            </w:r>
          </w:p>
        </w:tc>
      </w:tr>
    </w:tbl>
    <w:p w14:paraId="3F925550" w14:textId="77777777" w:rsidR="00D62191" w:rsidRDefault="00D62191">
      <w:r>
        <w:br w:type="page"/>
      </w:r>
    </w:p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139"/>
        <w:gridCol w:w="7146"/>
        <w:gridCol w:w="787"/>
      </w:tblGrid>
      <w:tr w:rsidR="00D62191" w14:paraId="36D545CE" w14:textId="77777777" w:rsidTr="007521BA">
        <w:trPr>
          <w:trHeight w:val="255"/>
        </w:trPr>
        <w:tc>
          <w:tcPr>
            <w:tcW w:w="1139" w:type="dxa"/>
          </w:tcPr>
          <w:p w14:paraId="6BDFB846" w14:textId="77777777" w:rsidR="00D62191" w:rsidRDefault="00D6219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24.10.2011</w:t>
            </w:r>
          </w:p>
        </w:tc>
        <w:tc>
          <w:tcPr>
            <w:tcW w:w="7146" w:type="dxa"/>
          </w:tcPr>
          <w:p w14:paraId="00AD49F3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 </w:t>
            </w:r>
            <w:r w:rsidR="00AB4701">
              <w:rPr>
                <w:sz w:val="20"/>
                <w:szCs w:val="20"/>
              </w:rPr>
              <w:t xml:space="preserve">souvislosti </w:t>
            </w:r>
            <w:r w:rsidR="00FD2340">
              <w:rPr>
                <w:sz w:val="20"/>
                <w:szCs w:val="20"/>
              </w:rPr>
              <w:t>s plánovaným  nasazením</w:t>
            </w:r>
            <w:r w:rsidR="00AB4701">
              <w:rPr>
                <w:sz w:val="20"/>
                <w:szCs w:val="20"/>
              </w:rPr>
              <w:t xml:space="preserve"> záporný</w:t>
            </w:r>
            <w:r>
              <w:rPr>
                <w:sz w:val="20"/>
                <w:szCs w:val="20"/>
              </w:rPr>
              <w:t xml:space="preserve">ch cen </w:t>
            </w:r>
            <w:r w:rsidR="00AB4701">
              <w:rPr>
                <w:sz w:val="20"/>
                <w:szCs w:val="20"/>
              </w:rPr>
              <w:t>na DT elektřina</w:t>
            </w:r>
            <w:r>
              <w:rPr>
                <w:sz w:val="20"/>
                <w:szCs w:val="20"/>
              </w:rPr>
              <w:t>, byly provedeny změny v následujících schématech:</w:t>
            </w:r>
          </w:p>
          <w:p w14:paraId="12FA8DC7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SFVOTDTEXPIMP - doplnění enumerace atributu tradeType o hodnoty:</w:t>
            </w:r>
          </w:p>
          <w:p w14:paraId="311DBC00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DS- - DT export-import - odběr,</w:t>
            </w:r>
          </w:p>
          <w:p w14:paraId="5CC20D86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DS+ - DT export-import - dodávka,</w:t>
            </w:r>
          </w:p>
          <w:p w14:paraId="1B8DB4B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DSO - DT export-import (netting)  </w:t>
            </w:r>
          </w:p>
          <w:p w14:paraId="265BC420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SFVOTBILLING - doplnění enumerace atributu tradeType o hodnoty:</w:t>
            </w:r>
          </w:p>
          <w:p w14:paraId="297FD711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DM- - </w:t>
            </w:r>
            <w:r w:rsidRPr="00D62191">
              <w:rPr>
                <w:sz w:val="20"/>
                <w:szCs w:val="20"/>
              </w:rPr>
              <w:t>denní trh - odběr</w:t>
            </w:r>
            <w:r>
              <w:rPr>
                <w:sz w:val="20"/>
                <w:szCs w:val="20"/>
              </w:rPr>
              <w:t xml:space="preserve">, </w:t>
            </w:r>
          </w:p>
          <w:p w14:paraId="286A800B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DM+ - </w:t>
            </w:r>
            <w:r w:rsidRPr="00D62191">
              <w:rPr>
                <w:sz w:val="20"/>
                <w:szCs w:val="20"/>
              </w:rPr>
              <w:t xml:space="preserve">denní trh - </w:t>
            </w:r>
            <w:r>
              <w:rPr>
                <w:sz w:val="20"/>
                <w:szCs w:val="20"/>
              </w:rPr>
              <w:t>dodávka,</w:t>
            </w:r>
          </w:p>
          <w:p w14:paraId="18BEE9C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DS- - </w:t>
            </w:r>
            <w:r w:rsidRPr="00D62191">
              <w:rPr>
                <w:sz w:val="20"/>
                <w:szCs w:val="20"/>
              </w:rPr>
              <w:t>DT export-import – odběr</w:t>
            </w:r>
            <w:r>
              <w:rPr>
                <w:sz w:val="20"/>
                <w:szCs w:val="20"/>
              </w:rPr>
              <w:t>,</w:t>
            </w:r>
          </w:p>
          <w:p w14:paraId="6F1C6C6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DS+ - </w:t>
            </w:r>
            <w:r w:rsidRPr="00D62191">
              <w:rPr>
                <w:sz w:val="20"/>
                <w:szCs w:val="20"/>
              </w:rPr>
              <w:t xml:space="preserve">DT export-import </w:t>
            </w:r>
            <w:r>
              <w:rPr>
                <w:sz w:val="20"/>
                <w:szCs w:val="20"/>
              </w:rPr>
              <w:t>– dodávka</w:t>
            </w:r>
          </w:p>
          <w:p w14:paraId="3078CE0B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SFVOTBILLINGEMO - doplnění enumerace atributu tradeTypeGrp o hodnoty:</w:t>
            </w:r>
          </w:p>
          <w:p w14:paraId="25854F3E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8734D">
              <w:rPr>
                <w:sz w:val="20"/>
                <w:szCs w:val="20"/>
              </w:rPr>
              <w:t>PX- - Denní trh (PXE) - odběr,</w:t>
            </w:r>
          </w:p>
          <w:p w14:paraId="063DCFCC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PX+ - Denní trh (PXE) - dodávka,</w:t>
            </w:r>
          </w:p>
          <w:p w14:paraId="0C598986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PF- - Denní trh (PXE Future)- odběr,</w:t>
            </w:r>
          </w:p>
          <w:p w14:paraId="61FD86EF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PF+ - Denní trh (PXE Future)- dodávka</w:t>
            </w:r>
          </w:p>
          <w:p w14:paraId="562E73F0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SFVOTCLAIM - doplnění enumerace atributu tradeType o hodnoty:</w:t>
            </w:r>
          </w:p>
          <w:p w14:paraId="4F22945B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DM- - denní trh - odběr,</w:t>
            </w:r>
          </w:p>
          <w:p w14:paraId="7CA23C8C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DM+ - denní trh - dodávka,</w:t>
            </w:r>
          </w:p>
          <w:p w14:paraId="76F9D0B9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DS- - DT export-import – odběr</w:t>
            </w:r>
            <w:r>
              <w:rPr>
                <w:sz w:val="20"/>
                <w:szCs w:val="20"/>
              </w:rPr>
              <w:t>,</w:t>
            </w:r>
          </w:p>
          <w:p w14:paraId="68C951CD" w14:textId="77777777" w:rsid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DS+ - DT export-import - dodávka</w:t>
            </w:r>
          </w:p>
          <w:p w14:paraId="0E540469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SFVOTCONFDATA - doplnění enumerace atributu tradeType o hodnoty:</w:t>
            </w:r>
          </w:p>
          <w:p w14:paraId="4839E8F1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DM-  - Denní trh - odběr</w:t>
            </w:r>
          </w:p>
          <w:p w14:paraId="70AA3340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DM+  - Denní trh - dodávka</w:t>
            </w:r>
          </w:p>
          <w:p w14:paraId="4C7D05F3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DS- - DT export-import - odběr</w:t>
            </w:r>
          </w:p>
          <w:p w14:paraId="735A2419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DS+ - DT export-import - dodávka</w:t>
            </w:r>
          </w:p>
          <w:p w14:paraId="6427D7B4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PX- - Denní trh (PXE) - odběr</w:t>
            </w:r>
          </w:p>
          <w:p w14:paraId="678B01B5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PX+ - Denní trh (PXE) - dodávka</w:t>
            </w:r>
          </w:p>
          <w:p w14:paraId="5ACD7D7B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PF- - Denní trh (PXE Future)- odběr</w:t>
            </w:r>
          </w:p>
          <w:p w14:paraId="1853B3C6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PF+ - Denní trh (PXE Future)- dodávka</w:t>
            </w:r>
          </w:p>
        </w:tc>
        <w:tc>
          <w:tcPr>
            <w:tcW w:w="787" w:type="dxa"/>
          </w:tcPr>
          <w:p w14:paraId="5E246F78" w14:textId="77777777" w:rsidR="00D62191" w:rsidRDefault="00D6219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D62191" w14:paraId="7B48C2F6" w14:textId="77777777" w:rsidTr="007521BA">
        <w:trPr>
          <w:trHeight w:val="255"/>
        </w:trPr>
        <w:tc>
          <w:tcPr>
            <w:tcW w:w="1139" w:type="dxa"/>
          </w:tcPr>
          <w:p w14:paraId="2EE3C94D" w14:textId="77777777" w:rsidR="00D62191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73AE642A" w14:textId="77777777" w:rsidR="00D62191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enumarace atributu profile-role byla doplněna o hodnoty XC03 - XC10; XC53 - XC60 a XP03 - XP10; XP53 - XP60. Detailní popis úprav je uveden v dokumentu D1.4.4 - Automatická komunikace IS OTE.</w:t>
            </w:r>
          </w:p>
        </w:tc>
        <w:tc>
          <w:tcPr>
            <w:tcW w:w="787" w:type="dxa"/>
          </w:tcPr>
          <w:p w14:paraId="04458D42" w14:textId="77777777" w:rsidR="00D62191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D62191" w14:paraId="6E9A8EC3" w14:textId="77777777" w:rsidTr="007521BA">
        <w:trPr>
          <w:trHeight w:val="255"/>
        </w:trPr>
        <w:tc>
          <w:tcPr>
            <w:tcW w:w="1139" w:type="dxa"/>
          </w:tcPr>
          <w:p w14:paraId="316C5B18" w14:textId="77777777" w:rsidR="00D62191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24EF67C9" w14:textId="77777777" w:rsidR="00D62191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 kapitoly 4 - Přehled zpráv doplněna tabul</w:t>
            </w:r>
            <w:r w:rsidR="00582341">
              <w:rPr>
                <w:sz w:val="20"/>
                <w:szCs w:val="20"/>
              </w:rPr>
              <w:t>ka s přehledem podporovaných for</w:t>
            </w:r>
            <w:r>
              <w:rPr>
                <w:sz w:val="20"/>
                <w:szCs w:val="20"/>
              </w:rPr>
              <w:t>mátů.</w:t>
            </w:r>
          </w:p>
        </w:tc>
        <w:tc>
          <w:tcPr>
            <w:tcW w:w="787" w:type="dxa"/>
          </w:tcPr>
          <w:p w14:paraId="0F6D491D" w14:textId="77777777" w:rsidR="00D62191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473A40" w14:paraId="5CDE1CE7" w14:textId="77777777" w:rsidTr="007521BA">
        <w:trPr>
          <w:trHeight w:val="255"/>
        </w:trPr>
        <w:tc>
          <w:tcPr>
            <w:tcW w:w="1139" w:type="dxa"/>
          </w:tcPr>
          <w:p w14:paraId="3A63B5A4" w14:textId="77777777" w:rsidR="00473A40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1E3C3683" w14:textId="77777777" w:rsidR="00473A40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 manuálu </w:t>
            </w:r>
            <w:r w:rsidR="00582341">
              <w:rPr>
                <w:sz w:val="20"/>
                <w:szCs w:val="20"/>
              </w:rPr>
              <w:t>doplněny msg_cody 261 a 262 (for</w:t>
            </w:r>
            <w:r>
              <w:rPr>
                <w:sz w:val="20"/>
                <w:szCs w:val="20"/>
              </w:rPr>
              <w:t>mát Reponse), které dříve byly prohlášeny za zrušené.</w:t>
            </w:r>
          </w:p>
          <w:p w14:paraId="07040294" w14:textId="77777777" w:rsidR="00473A40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261 - </w:t>
            </w:r>
            <w:r w:rsidR="00582341">
              <w:rPr>
                <w:sz w:val="20"/>
                <w:szCs w:val="20"/>
              </w:rPr>
              <w:t>Chyba / potvrzení příjmu zprávy plánované diagramy za stranu spotřeby (B)</w:t>
            </w:r>
          </w:p>
          <w:p w14:paraId="3FE3AA14" w14:textId="77777777" w:rsidR="00473A40" w:rsidRDefault="00473A40" w:rsidP="0058234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262 - </w:t>
            </w:r>
            <w:r w:rsidR="00582341">
              <w:rPr>
                <w:sz w:val="20"/>
                <w:szCs w:val="20"/>
              </w:rPr>
              <w:t>Chyba / potvrzení příjmu zprávy plánované diagramy za stranu výroby (A,B)</w:t>
            </w:r>
          </w:p>
        </w:tc>
        <w:tc>
          <w:tcPr>
            <w:tcW w:w="787" w:type="dxa"/>
          </w:tcPr>
          <w:p w14:paraId="1C009197" w14:textId="77777777" w:rsidR="00473A40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A97E2C" w14:paraId="18722FE3" w14:textId="77777777" w:rsidTr="007521BA">
        <w:trPr>
          <w:trHeight w:val="255"/>
        </w:trPr>
        <w:tc>
          <w:tcPr>
            <w:tcW w:w="1139" w:type="dxa"/>
          </w:tcPr>
          <w:p w14:paraId="5007BBF5" w14:textId="77777777" w:rsidR="00A97E2C" w:rsidRDefault="00A97E2C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13.11.2011</w:t>
            </w:r>
          </w:p>
        </w:tc>
        <w:tc>
          <w:tcPr>
            <w:tcW w:w="7146" w:type="dxa"/>
          </w:tcPr>
          <w:p w14:paraId="53C29160" w14:textId="77777777" w:rsidR="00A97E2C" w:rsidRDefault="00A97E2C" w:rsidP="00D377C4">
            <w:pPr>
              <w:rPr>
                <w:sz w:val="20"/>
                <w:szCs w:val="20"/>
              </w:rPr>
            </w:pPr>
            <w:r w:rsidRPr="00A97E2C">
              <w:rPr>
                <w:sz w:val="20"/>
                <w:szCs w:val="20"/>
              </w:rPr>
              <w:t>Definice zprávy ISOTEDATA - byla opravena restrikce povoleného formátu hodnot u atributu period elementu Data.</w:t>
            </w:r>
          </w:p>
        </w:tc>
        <w:tc>
          <w:tcPr>
            <w:tcW w:w="787" w:type="dxa"/>
          </w:tcPr>
          <w:p w14:paraId="6A4FF4E0" w14:textId="77777777" w:rsidR="00A97E2C" w:rsidRDefault="00A97E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974D3D" w14:paraId="1683B90B" w14:textId="77777777" w:rsidTr="007521BA">
        <w:trPr>
          <w:trHeight w:val="255"/>
        </w:trPr>
        <w:tc>
          <w:tcPr>
            <w:tcW w:w="1139" w:type="dxa"/>
          </w:tcPr>
          <w:p w14:paraId="6FA3CA43" w14:textId="77777777" w:rsidR="00974D3D" w:rsidRDefault="00974D3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26.11.2011</w:t>
            </w:r>
          </w:p>
        </w:tc>
        <w:tc>
          <w:tcPr>
            <w:tcW w:w="7146" w:type="dxa"/>
          </w:tcPr>
          <w:p w14:paraId="79937262" w14:textId="77777777" w:rsidR="00974D3D" w:rsidRDefault="00974D3D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 souvislosti se změnou legislativy pro změnu dodavatele byly provedeny následujícíc úpravy formátu zpráv:</w:t>
            </w:r>
          </w:p>
          <w:p w14:paraId="2898182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zprávy MASTERDATA:</w:t>
            </w:r>
          </w:p>
          <w:p w14:paraId="6DE3886D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nepovinných atributů chs-type, contract-type, rejection-reason, chs-reason na úrovni elementu Data.</w:t>
            </w:r>
          </w:p>
          <w:p w14:paraId="4CF5ABE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nepovinného elementu Activity s atributy type, party, date-time, comment, reason .</w:t>
            </w:r>
          </w:p>
          <w:p w14:paraId="07D0320F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enemerace povolených hodnot u atributu mess</w:t>
            </w:r>
            <w:r w:rsidR="0016739D">
              <w:rPr>
                <w:sz w:val="20"/>
                <w:szCs w:val="20"/>
              </w:rPr>
              <w:t>a</w:t>
            </w:r>
            <w:r>
              <w:rPr>
                <w:sz w:val="20"/>
                <w:szCs w:val="20"/>
              </w:rPr>
              <w:t>ge-code o hodnoty:</w:t>
            </w:r>
          </w:p>
          <w:p w14:paraId="591D0FF6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138 - </w:t>
            </w:r>
            <w:r w:rsidRPr="00974D3D">
              <w:rPr>
                <w:sz w:val="20"/>
                <w:szCs w:val="20"/>
              </w:rPr>
              <w:t>Požadavek na pozastavení procesu změny dodavatele</w:t>
            </w:r>
          </w:p>
          <w:p w14:paraId="4AFA382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148 - </w:t>
            </w:r>
            <w:r w:rsidRPr="00974D3D">
              <w:rPr>
                <w:sz w:val="20"/>
                <w:szCs w:val="20"/>
              </w:rPr>
              <w:t>Opis zprávy s požadavkem na pozastavení procesu změny dodavatele</w:t>
            </w:r>
          </w:p>
          <w:p w14:paraId="7C48ACDE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150 - </w:t>
            </w:r>
            <w:r w:rsidRPr="00974D3D">
              <w:rPr>
                <w:sz w:val="20"/>
                <w:szCs w:val="20"/>
              </w:rPr>
              <w:t>Potvrzení souhlasu zákazníka se změnou dodavatele</w:t>
            </w:r>
          </w:p>
          <w:p w14:paraId="0B1CC127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158 - </w:t>
            </w:r>
            <w:r w:rsidRPr="00974D3D">
              <w:rPr>
                <w:sz w:val="20"/>
                <w:szCs w:val="20"/>
              </w:rPr>
              <w:t>Opis potvrzení souhlasu zákazníka se změnou dodavatele</w:t>
            </w:r>
          </w:p>
          <w:p w14:paraId="692ABC6C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178 - </w:t>
            </w:r>
            <w:r w:rsidRPr="00974D3D">
              <w:rPr>
                <w:sz w:val="20"/>
                <w:szCs w:val="20"/>
              </w:rPr>
              <w:t>Výsledky posouzení žádosti o změnu dodavatele</w:t>
            </w:r>
          </w:p>
          <w:p w14:paraId="278B7179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179 - </w:t>
            </w:r>
            <w:r w:rsidRPr="00974D3D">
              <w:rPr>
                <w:sz w:val="20"/>
                <w:szCs w:val="20"/>
              </w:rPr>
              <w:t>Informace o změně dodavatele na další dotčené subjekty zúčtování</w:t>
            </w:r>
          </w:p>
          <w:p w14:paraId="2B8CFA9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182 - </w:t>
            </w:r>
            <w:r w:rsidRPr="00974D3D">
              <w:rPr>
                <w:sz w:val="20"/>
                <w:szCs w:val="20"/>
              </w:rPr>
              <w:t>Opis potvrzení/zamítnutí převzetí odpovědnosti za odchylku ze strany SZ</w:t>
            </w:r>
          </w:p>
          <w:p w14:paraId="5A75245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183 - </w:t>
            </w:r>
            <w:r w:rsidRPr="00974D3D">
              <w:rPr>
                <w:sz w:val="20"/>
                <w:szCs w:val="20"/>
              </w:rPr>
              <w:t>Žádost o prodloužení/zkrácení dodávky na OPM</w:t>
            </w:r>
          </w:p>
          <w:p w14:paraId="5B0079D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185 - </w:t>
            </w:r>
            <w:r w:rsidRPr="00974D3D">
              <w:rPr>
                <w:sz w:val="20"/>
                <w:szCs w:val="20"/>
              </w:rPr>
              <w:t>Opis prodloužení/zkrácení dodávky</w:t>
            </w:r>
          </w:p>
          <w:p w14:paraId="3C4E410F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186 - </w:t>
            </w:r>
            <w:r w:rsidRPr="00974D3D">
              <w:rPr>
                <w:sz w:val="20"/>
                <w:szCs w:val="20"/>
              </w:rPr>
              <w:t>Potvrzení převzetí odpovědnosti za odchylku při prodloužení/zkrácení dodávky na OPM</w:t>
            </w:r>
          </w:p>
          <w:p w14:paraId="2122B923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188 - </w:t>
            </w:r>
            <w:r w:rsidRPr="00974D3D">
              <w:rPr>
                <w:sz w:val="20"/>
                <w:szCs w:val="20"/>
              </w:rPr>
              <w:t>Opis potvrzení převzetí odpovědnosti za odchylku při prodloužení/zkrácení dodávky na OPM</w:t>
            </w:r>
          </w:p>
          <w:p w14:paraId="4C2541A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189 - </w:t>
            </w:r>
            <w:r w:rsidRPr="00974D3D">
              <w:rPr>
                <w:sz w:val="20"/>
                <w:szCs w:val="20"/>
              </w:rPr>
              <w:t>Potvrzení prodloužení/zkrácení dodávky ze strany PDS</w:t>
            </w:r>
          </w:p>
          <w:p w14:paraId="4C5406D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191 - </w:t>
            </w:r>
            <w:r w:rsidRPr="00974D3D">
              <w:rPr>
                <w:sz w:val="20"/>
                <w:szCs w:val="20"/>
              </w:rPr>
              <w:t>Opis potvrzení prodloužení/zkrácení dodávky ze strany PDS</w:t>
            </w:r>
          </w:p>
          <w:p w14:paraId="4E9682C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274 - </w:t>
            </w:r>
            <w:r w:rsidRPr="00974D3D">
              <w:rPr>
                <w:sz w:val="20"/>
                <w:szCs w:val="20"/>
              </w:rPr>
              <w:t>Potvrzení/zamítnutí převzetí odpovědnosti za odchylku při změně subjektu zúčtování na OPM</w:t>
            </w:r>
          </w:p>
          <w:p w14:paraId="7F22DF21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276 - </w:t>
            </w:r>
            <w:r w:rsidRPr="00974D3D">
              <w:rPr>
                <w:sz w:val="20"/>
                <w:szCs w:val="20"/>
              </w:rPr>
              <w:t>Opis potvrzení/zamítnutí převzetí odpovědnosti za odchylku při změně subjektu zúčtování na OPM</w:t>
            </w:r>
          </w:p>
          <w:p w14:paraId="77D6FDF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RESPONSE:</w:t>
            </w:r>
          </w:p>
          <w:p w14:paraId="0DD97B5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enemerace povolených hodnot u atributu messge-code o hodnoty:</w:t>
            </w:r>
          </w:p>
          <w:p w14:paraId="6B5DA2A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144 - </w:t>
            </w:r>
            <w:r w:rsidRPr="00974D3D">
              <w:rPr>
                <w:sz w:val="20"/>
                <w:szCs w:val="20"/>
              </w:rPr>
              <w:t>Potvrzení přijetí/odmítnutí zprávy s požadavkem na pozastavení procesu změny dodavatele</w:t>
            </w:r>
          </w:p>
          <w:p w14:paraId="0234D52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157 - </w:t>
            </w:r>
            <w:r w:rsidRPr="00974D3D">
              <w:rPr>
                <w:sz w:val="20"/>
                <w:szCs w:val="20"/>
              </w:rPr>
              <w:t>Potvrzení přijetí/odmítnutí zprávy s potvrzením souhlasu zákazníka se změnou dodavatele</w:t>
            </w:r>
          </w:p>
          <w:p w14:paraId="3FE20AE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181 - </w:t>
            </w:r>
            <w:r w:rsidRPr="00974D3D">
              <w:rPr>
                <w:sz w:val="20"/>
                <w:szCs w:val="20"/>
              </w:rPr>
              <w:t>Potvrzení potvrzení/zamítnutí převzetí odpovědnosti za odchylku ze strany SZ</w:t>
            </w:r>
          </w:p>
          <w:p w14:paraId="5DC9935E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184 - </w:t>
            </w:r>
            <w:r w:rsidRPr="00974D3D">
              <w:rPr>
                <w:sz w:val="20"/>
                <w:szCs w:val="20"/>
              </w:rPr>
              <w:t>Potvrzení/chyba v žádosti o prodloužení/zkrácení dodávky</w:t>
            </w:r>
          </w:p>
          <w:p w14:paraId="19275E4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187 - </w:t>
            </w:r>
            <w:r w:rsidRPr="00974D3D">
              <w:rPr>
                <w:sz w:val="20"/>
                <w:szCs w:val="20"/>
              </w:rPr>
              <w:t>Potvrzení/chyba v potvrzení převzetí odpovědnosti za odchylku při prodloužení/zkrácení dodávky na OPM</w:t>
            </w:r>
          </w:p>
          <w:p w14:paraId="1657CD0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190 - </w:t>
            </w:r>
            <w:r w:rsidRPr="00974D3D">
              <w:rPr>
                <w:sz w:val="20"/>
                <w:szCs w:val="20"/>
              </w:rPr>
              <w:t>Potvrzení/chyba v potvrzení prodloužení/zkrácení dodávky ze strany PDS</w:t>
            </w:r>
          </w:p>
          <w:p w14:paraId="4161C1EA" w14:textId="77777777" w:rsidR="00974D3D" w:rsidRPr="00A97E2C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275 - </w:t>
            </w:r>
            <w:r w:rsidRPr="00974D3D">
              <w:rPr>
                <w:sz w:val="20"/>
                <w:szCs w:val="20"/>
              </w:rPr>
              <w:t>Potvrzení/chyba v potvrzení/zamítnutí převzetí odpovědnosti za odchylku při změně subjektu zúčtování na OPM</w:t>
            </w:r>
          </w:p>
        </w:tc>
        <w:tc>
          <w:tcPr>
            <w:tcW w:w="787" w:type="dxa"/>
          </w:tcPr>
          <w:p w14:paraId="5E58FA35" w14:textId="77777777" w:rsidR="00974D3D" w:rsidRDefault="00FD23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18159D" w14:paraId="37E18054" w14:textId="77777777" w:rsidTr="007521BA">
        <w:trPr>
          <w:trHeight w:val="255"/>
        </w:trPr>
        <w:tc>
          <w:tcPr>
            <w:tcW w:w="1139" w:type="dxa"/>
          </w:tcPr>
          <w:p w14:paraId="565EA327" w14:textId="77777777" w:rsidR="0018159D" w:rsidRDefault="0018159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13.12.2011</w:t>
            </w:r>
          </w:p>
        </w:tc>
        <w:tc>
          <w:tcPr>
            <w:tcW w:w="7146" w:type="dxa"/>
          </w:tcPr>
          <w:p w14:paraId="07A5E5F0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rozšíření enemerace povolených hodnot u atributu reason (Data-&gt;Activity) o hodnoty:</w:t>
            </w:r>
          </w:p>
          <w:p w14:paraId="0272E8B4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AR9  - </w:t>
            </w:r>
            <w:r w:rsidRPr="0018159D">
              <w:rPr>
                <w:sz w:val="20"/>
                <w:szCs w:val="20"/>
              </w:rPr>
              <w:t>Neměřený odběr  - OPM bez registrace v CS OTE</w:t>
            </w:r>
          </w:p>
        </w:tc>
        <w:tc>
          <w:tcPr>
            <w:tcW w:w="787" w:type="dxa"/>
          </w:tcPr>
          <w:p w14:paraId="0D5603EE" w14:textId="77777777" w:rsidR="0018159D" w:rsidRDefault="001815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18159D" w14:paraId="75B1733C" w14:textId="77777777" w:rsidTr="007521BA">
        <w:trPr>
          <w:trHeight w:val="255"/>
        </w:trPr>
        <w:tc>
          <w:tcPr>
            <w:tcW w:w="1139" w:type="dxa"/>
          </w:tcPr>
          <w:p w14:paraId="6104F032" w14:textId="77777777" w:rsidR="0018159D" w:rsidRDefault="001815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13.12.2011</w:t>
            </w:r>
          </w:p>
        </w:tc>
        <w:tc>
          <w:tcPr>
            <w:tcW w:w="7146" w:type="dxa"/>
          </w:tcPr>
          <w:p w14:paraId="157F88FB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změna povinnosti elementu Party z required na optional.</w:t>
            </w:r>
          </w:p>
        </w:tc>
        <w:tc>
          <w:tcPr>
            <w:tcW w:w="787" w:type="dxa"/>
          </w:tcPr>
          <w:p w14:paraId="58B6BE5A" w14:textId="77777777" w:rsidR="0018159D" w:rsidRDefault="001815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D7225B" w14:paraId="06A14C3F" w14:textId="77777777" w:rsidTr="007521BA">
        <w:trPr>
          <w:trHeight w:val="255"/>
        </w:trPr>
        <w:tc>
          <w:tcPr>
            <w:tcW w:w="1139" w:type="dxa"/>
          </w:tcPr>
          <w:p w14:paraId="339EBE42" w14:textId="77777777" w:rsidR="00D7225B" w:rsidRDefault="00D7225B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21.2.2012</w:t>
            </w:r>
          </w:p>
        </w:tc>
        <w:tc>
          <w:tcPr>
            <w:tcW w:w="7146" w:type="dxa"/>
          </w:tcPr>
          <w:p w14:paraId="6BF5AE62" w14:textId="77777777" w:rsidR="00D7225B" w:rsidRDefault="00D7225B" w:rsidP="00D7225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CDSIDIS - změna maximálního počtu znaků u atributu name elementu MP ze 30 na 12.</w:t>
            </w:r>
          </w:p>
        </w:tc>
        <w:tc>
          <w:tcPr>
            <w:tcW w:w="787" w:type="dxa"/>
          </w:tcPr>
          <w:p w14:paraId="4B2FDF96" w14:textId="77777777" w:rsidR="00D7225B" w:rsidRDefault="00D7225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D7225B" w14:paraId="2C562B5A" w14:textId="77777777" w:rsidTr="007521BA">
        <w:trPr>
          <w:trHeight w:val="255"/>
        </w:trPr>
        <w:tc>
          <w:tcPr>
            <w:tcW w:w="1139" w:type="dxa"/>
          </w:tcPr>
          <w:p w14:paraId="74F6BCB0" w14:textId="77777777" w:rsidR="00D7225B" w:rsidRDefault="00D7225B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21.2.2012</w:t>
            </w:r>
          </w:p>
        </w:tc>
        <w:tc>
          <w:tcPr>
            <w:tcW w:w="7146" w:type="dxa"/>
          </w:tcPr>
          <w:p w14:paraId="38B1A7CB" w14:textId="77777777" w:rsidR="00D7225B" w:rsidRDefault="00D7225B" w:rsidP="00D111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rozšíření enemerace povolených hodnot u atributu </w:t>
            </w:r>
            <w:r w:rsidRPr="00D11168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D1116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D11168">
              <w:rPr>
                <w:i/>
                <w:sz w:val="20"/>
                <w:szCs w:val="20"/>
              </w:rPr>
              <w:t>Limits-&gt;Participant-&gt;DataGroups-&gt;UtilizationData</w:t>
            </w:r>
            <w:r>
              <w:rPr>
                <w:sz w:val="20"/>
                <w:szCs w:val="20"/>
              </w:rPr>
              <w:t>) o hodnoty</w:t>
            </w:r>
            <w:r w:rsidR="00D11168">
              <w:rPr>
                <w:sz w:val="20"/>
                <w:szCs w:val="20"/>
              </w:rPr>
              <w:t xml:space="preserve"> ZTR a DP6, které se použvají pouze pro komoditu plyn.</w:t>
            </w:r>
          </w:p>
        </w:tc>
        <w:tc>
          <w:tcPr>
            <w:tcW w:w="787" w:type="dxa"/>
          </w:tcPr>
          <w:p w14:paraId="127EFA54" w14:textId="77777777" w:rsidR="00D7225B" w:rsidRDefault="00D7225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FA1C89" w14:paraId="1570DD2D" w14:textId="77777777" w:rsidTr="007521BA">
        <w:trPr>
          <w:trHeight w:val="255"/>
        </w:trPr>
        <w:tc>
          <w:tcPr>
            <w:tcW w:w="1139" w:type="dxa"/>
          </w:tcPr>
          <w:p w14:paraId="00C9F670" w14:textId="77777777" w:rsidR="00FA1C89" w:rsidRDefault="00FA1C89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9.3.2012</w:t>
            </w:r>
          </w:p>
        </w:tc>
        <w:tc>
          <w:tcPr>
            <w:tcW w:w="7146" w:type="dxa"/>
          </w:tcPr>
          <w:p w14:paraId="5EFFD8E3" w14:textId="77777777" w:rsidR="00FA1C89" w:rsidRDefault="00FA1C89" w:rsidP="00D111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CDSDATA - na základě podnětu od účastníka trhu provedena oprava popopisku u rolí profilu GN3 a GN4.</w:t>
            </w:r>
          </w:p>
        </w:tc>
        <w:tc>
          <w:tcPr>
            <w:tcW w:w="787" w:type="dxa"/>
          </w:tcPr>
          <w:p w14:paraId="18307122" w14:textId="77777777" w:rsidR="00FA1C89" w:rsidRDefault="00FA1C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16739D" w14:paraId="4EA89056" w14:textId="77777777" w:rsidTr="007521BA">
        <w:trPr>
          <w:trHeight w:val="255"/>
        </w:trPr>
        <w:tc>
          <w:tcPr>
            <w:tcW w:w="1139" w:type="dxa"/>
          </w:tcPr>
          <w:p w14:paraId="25E1C730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20.4.2012</w:t>
            </w:r>
          </w:p>
        </w:tc>
        <w:tc>
          <w:tcPr>
            <w:tcW w:w="7146" w:type="dxa"/>
          </w:tcPr>
          <w:p w14:paraId="61A34CFC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Zavedena nový formát zprávy COMMONMARKETREQ pro vyzvedávání asynchronních zpráv pro službu MarketService. Zprávě je věnována samostatná kapitola.</w:t>
            </w:r>
          </w:p>
          <w:p w14:paraId="50CD4380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ze zavedením bylo provedeno změna definice zprávy RESPONSE. Enumerace atributu  message-code byla rozšířena o hodnoty:</w:t>
            </w:r>
          </w:p>
          <w:p w14:paraId="6DA36B2D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924 - </w:t>
            </w:r>
            <w:r w:rsidRPr="0016739D">
              <w:rPr>
                <w:sz w:val="20"/>
                <w:szCs w:val="20"/>
              </w:rPr>
              <w:t>Chyba/potvrzení při zaslání požadavku na předání výstupních dat - služba MarketService</w:t>
            </w:r>
          </w:p>
          <w:p w14:paraId="315389D8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996 - </w:t>
            </w:r>
            <w:r w:rsidRPr="0016739D">
              <w:rPr>
                <w:sz w:val="20"/>
                <w:szCs w:val="20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787" w:type="dxa"/>
          </w:tcPr>
          <w:p w14:paraId="6CDBFDE8" w14:textId="77777777" w:rsidR="0016739D" w:rsidRDefault="001673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V1.22</w:t>
            </w:r>
          </w:p>
        </w:tc>
      </w:tr>
      <w:tr w:rsidR="005B6157" w14:paraId="1D29B8AB" w14:textId="77777777" w:rsidTr="007521BA">
        <w:trPr>
          <w:trHeight w:val="255"/>
        </w:trPr>
        <w:tc>
          <w:tcPr>
            <w:tcW w:w="1139" w:type="dxa"/>
          </w:tcPr>
          <w:p w14:paraId="33B6122D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6AE42781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byly provedeny následující změny:</w:t>
            </w:r>
          </w:p>
          <w:p w14:paraId="4DCC73ED" w14:textId="77777777" w:rsidR="002D1CEC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</w:t>
            </w:r>
            <w:r w:rsidR="002D1CEC">
              <w:rPr>
                <w:sz w:val="20"/>
                <w:szCs w:val="20"/>
              </w:rPr>
              <w:t>o hodnotu:</w:t>
            </w:r>
          </w:p>
          <w:p w14:paraId="378832E0" w14:textId="77777777" w:rsidR="002D1CEC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373 - </w:t>
            </w:r>
            <w:r w:rsidRPr="002D1CEC">
              <w:rPr>
                <w:sz w:val="20"/>
                <w:szCs w:val="20"/>
              </w:rPr>
              <w:t>Výpis OPM dle služby</w:t>
            </w:r>
          </w:p>
          <w:p w14:paraId="7F1484CD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5B6157">
              <w:rPr>
                <w:sz w:val="20"/>
                <w:szCs w:val="20"/>
              </w:rPr>
              <w:t xml:space="preserve">- přidání nepovinného atributu </w:t>
            </w:r>
            <w:r w:rsidR="00BD36AD" w:rsidRPr="00BD36AD">
              <w:rPr>
                <w:i/>
                <w:sz w:val="20"/>
                <w:szCs w:val="20"/>
              </w:rPr>
              <w:t>date-time</w:t>
            </w:r>
            <w:r w:rsidR="005B6157">
              <w:rPr>
                <w:sz w:val="20"/>
                <w:szCs w:val="20"/>
              </w:rPr>
              <w:t xml:space="preserve"> do elementu </w:t>
            </w:r>
            <w:r w:rsidR="00BD36AD" w:rsidRPr="00BD36AD">
              <w:rPr>
                <w:i/>
                <w:sz w:val="20"/>
                <w:szCs w:val="20"/>
              </w:rPr>
              <w:t>Workflow</w:t>
            </w:r>
          </w:p>
          <w:p w14:paraId="5137ACF9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.- rozšíření enumerace povolených hodnot u atributu </w:t>
            </w:r>
            <w:r w:rsidR="00BD36AD" w:rsidRPr="00BD36AD"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elementu </w:t>
            </w:r>
            <w:r w:rsidR="00BD36AD" w:rsidRPr="00BD36AD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FF3BA13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P1 - </w:t>
            </w:r>
            <w:r w:rsidRPr="005B6157">
              <w:rPr>
                <w:sz w:val="20"/>
                <w:szCs w:val="20"/>
              </w:rPr>
              <w:t>Prodloužení dodávek na OPM</w:t>
            </w:r>
          </w:p>
          <w:p w14:paraId="24366124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Z2 - </w:t>
            </w:r>
            <w:r w:rsidRPr="005B6157">
              <w:rPr>
                <w:sz w:val="20"/>
                <w:szCs w:val="20"/>
              </w:rPr>
              <w:t>Zkrácení dodávek na OPM</w:t>
            </w:r>
          </w:p>
          <w:p w14:paraId="55396DAE" w14:textId="77777777" w:rsidR="002D1CEC" w:rsidRDefault="005B6157" w:rsidP="005B615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 </w:t>
            </w:r>
            <w:r w:rsidR="00BD36AD" w:rsidRPr="00BD36AD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 xml:space="preserve"> elememtu </w:t>
            </w:r>
            <w:r w:rsidR="00BD36AD" w:rsidRPr="00BD36AD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 xml:space="preserve"> o hodnotu</w:t>
            </w:r>
            <w:r w:rsidR="002D1CEC">
              <w:rPr>
                <w:sz w:val="20"/>
                <w:szCs w:val="20"/>
              </w:rPr>
              <w:t>:</w:t>
            </w:r>
          </w:p>
          <w:p w14:paraId="1731909E" w14:textId="77777777" w:rsidR="005B6157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="005B6157">
              <w:rPr>
                <w:sz w:val="20"/>
                <w:szCs w:val="20"/>
              </w:rPr>
              <w:t xml:space="preserve">ARA - </w:t>
            </w:r>
            <w:r w:rsidR="005B6157" w:rsidRPr="005B6157">
              <w:rPr>
                <w:bCs/>
                <w:sz w:val="20"/>
                <w:szCs w:val="20"/>
              </w:rPr>
              <w:t>Nepodání žádosti o připojení</w:t>
            </w:r>
            <w:r w:rsidR="005B6157"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6385C02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5B6157" w14:paraId="36D2D3C9" w14:textId="77777777" w:rsidTr="007521BA">
        <w:trPr>
          <w:trHeight w:val="255"/>
        </w:trPr>
        <w:tc>
          <w:tcPr>
            <w:tcW w:w="1139" w:type="dxa"/>
          </w:tcPr>
          <w:p w14:paraId="649E2E71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23689957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zprávy RESPONSE - byly provedeny následující změny:</w:t>
            </w:r>
          </w:p>
          <w:p w14:paraId="7ECF74D8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77C2854A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372 - </w:t>
            </w:r>
            <w:r w:rsidRPr="002D1CEC">
              <w:rPr>
                <w:sz w:val="20"/>
                <w:szCs w:val="20"/>
              </w:rPr>
              <w:t>Potvrzení/chyba v požadavku na výpis OPM dle služby</w:t>
            </w:r>
          </w:p>
          <w:p w14:paraId="7C806DC7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přidání nepovinného atributu </w:t>
            </w:r>
            <w:r>
              <w:rPr>
                <w:i/>
                <w:sz w:val="20"/>
                <w:szCs w:val="20"/>
              </w:rPr>
              <w:t xml:space="preserve">block.id </w:t>
            </w:r>
            <w:r>
              <w:rPr>
                <w:sz w:val="20"/>
                <w:szCs w:val="20"/>
              </w:rPr>
              <w:t xml:space="preserve">do elementu </w:t>
            </w:r>
            <w:r>
              <w:rPr>
                <w:i/>
                <w:sz w:val="20"/>
                <w:szCs w:val="20"/>
              </w:rPr>
              <w:t>Reason</w:t>
            </w:r>
          </w:p>
        </w:tc>
        <w:tc>
          <w:tcPr>
            <w:tcW w:w="787" w:type="dxa"/>
          </w:tcPr>
          <w:p w14:paraId="66005BE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5B6157" w14:paraId="2EBD7E46" w14:textId="77777777" w:rsidTr="007521BA">
        <w:trPr>
          <w:trHeight w:val="255"/>
        </w:trPr>
        <w:tc>
          <w:tcPr>
            <w:tcW w:w="1139" w:type="dxa"/>
          </w:tcPr>
          <w:p w14:paraId="51138D33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761CCCCB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CDSREQ - byly provedeny následující změny:</w:t>
            </w:r>
          </w:p>
          <w:p w14:paraId="49E97DD5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1D8D3869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371 - </w:t>
            </w:r>
            <w:r w:rsidRPr="002D1CEC">
              <w:rPr>
                <w:sz w:val="20"/>
                <w:szCs w:val="20"/>
              </w:rPr>
              <w:t>Požadavek na výpis OPM dle služby</w:t>
            </w:r>
          </w:p>
          <w:p w14:paraId="4DB9DA6D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přidání nepovinných atributů </w:t>
            </w:r>
            <w:r w:rsidR="00BD36AD" w:rsidRPr="00BD36AD">
              <w:rPr>
                <w:i/>
                <w:sz w:val="20"/>
                <w:szCs w:val="20"/>
              </w:rPr>
              <w:t>rut-identification</w:t>
            </w:r>
            <w:r>
              <w:rPr>
                <w:sz w:val="20"/>
                <w:szCs w:val="20"/>
              </w:rPr>
              <w:t xml:space="preserve"> a </w:t>
            </w:r>
            <w:r w:rsidR="00BD36AD" w:rsidRPr="00BD36AD">
              <w:rPr>
                <w:i/>
                <w:sz w:val="20"/>
                <w:szCs w:val="20"/>
              </w:rPr>
              <w:t>service</w:t>
            </w:r>
            <w:r>
              <w:rPr>
                <w:sz w:val="20"/>
                <w:szCs w:val="20"/>
              </w:rPr>
              <w:t xml:space="preserve"> do elementu </w:t>
            </w:r>
            <w:r w:rsidR="00BD36AD" w:rsidRPr="00BD36AD">
              <w:rPr>
                <w:i/>
                <w:sz w:val="20"/>
                <w:szCs w:val="20"/>
              </w:rPr>
              <w:t>Location</w:t>
            </w:r>
          </w:p>
        </w:tc>
        <w:tc>
          <w:tcPr>
            <w:tcW w:w="787" w:type="dxa"/>
          </w:tcPr>
          <w:p w14:paraId="6DFD6FF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1A59BE" w14:paraId="08F23092" w14:textId="77777777" w:rsidTr="007521BA">
        <w:trPr>
          <w:trHeight w:val="255"/>
        </w:trPr>
        <w:tc>
          <w:tcPr>
            <w:tcW w:w="1139" w:type="dxa"/>
          </w:tcPr>
          <w:p w14:paraId="36A1FC9A" w14:textId="77777777" w:rsidR="001A59BE" w:rsidRDefault="001A59BE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7F646A1F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RoleTypeList byl doplněn o hodnoty:</w:t>
            </w:r>
          </w:p>
          <w:p w14:paraId="4A4820B8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 A36 - </w:t>
            </w:r>
            <w:r w:rsidR="00BD36AD" w:rsidRPr="00BD36AD">
              <w:rPr>
                <w:sz w:val="20"/>
                <w:szCs w:val="20"/>
              </w:rPr>
              <w:t>Coordinated capacity Operator</w:t>
            </w:r>
          </w:p>
          <w:p w14:paraId="4C1C1D9E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C01 -  </w:t>
            </w:r>
            <w:r w:rsidRPr="001A59BE">
              <w:rPr>
                <w:sz w:val="20"/>
                <w:szCs w:val="20"/>
              </w:rPr>
              <w:t>Market Coupling Operator / Price coupling system</w:t>
            </w:r>
          </w:p>
        </w:tc>
        <w:tc>
          <w:tcPr>
            <w:tcW w:w="787" w:type="dxa"/>
          </w:tcPr>
          <w:p w14:paraId="6DA90A04" w14:textId="77777777" w:rsidR="001A59BE" w:rsidRDefault="001A59B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V1.23</w:t>
            </w:r>
          </w:p>
        </w:tc>
      </w:tr>
      <w:tr w:rsidR="001A59BE" w14:paraId="748A924E" w14:textId="77777777" w:rsidTr="007521BA">
        <w:trPr>
          <w:trHeight w:val="255"/>
        </w:trPr>
        <w:tc>
          <w:tcPr>
            <w:tcW w:w="1139" w:type="dxa"/>
          </w:tcPr>
          <w:p w14:paraId="4E3E00EB" w14:textId="77777777" w:rsidR="001A59BE" w:rsidRDefault="001A59BE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3BB613D5" w14:textId="77777777" w:rsid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5323B1C3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904 -</w:t>
            </w:r>
            <w:r>
              <w:rPr>
                <w:sz w:val="20"/>
                <w:szCs w:val="20"/>
              </w:rPr>
              <w:t xml:space="preserve"> Zpoždění zveřejnění ATC hodnot</w:t>
            </w:r>
          </w:p>
          <w:p w14:paraId="1B676873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 xml:space="preserve">905 - Posunutí uzávěrky příjmu nabídek DT </w:t>
            </w:r>
          </w:p>
          <w:p w14:paraId="691EB8C0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906 - Zpožděn</w:t>
            </w:r>
            <w:r>
              <w:rPr>
                <w:sz w:val="20"/>
                <w:szCs w:val="20"/>
              </w:rPr>
              <w:t>í výsledků DT</w:t>
            </w:r>
          </w:p>
          <w:p w14:paraId="5AA287B3" w14:textId="77777777" w:rsid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 xml:space="preserve">907 - Zpoždění výsledků DT, možnost rozpojení </w:t>
            </w:r>
          </w:p>
          <w:p w14:paraId="283CB1B9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908 - Rozpojení trhů {Decoupling}</w:t>
            </w:r>
          </w:p>
          <w:p w14:paraId="3B7ADBED" w14:textId="77777777" w:rsidR="001A59BE" w:rsidRDefault="001A59BE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Nové kódy zpráv budou </w:t>
            </w:r>
            <w:r w:rsidR="00E5092C">
              <w:rPr>
                <w:sz w:val="20"/>
                <w:szCs w:val="20"/>
              </w:rPr>
              <w:t>využívány od 1.9.2012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353E524" w14:textId="77777777" w:rsidR="001A59BE" w:rsidRDefault="001A59B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E5092C" w14:paraId="4A828239" w14:textId="77777777" w:rsidTr="007521BA">
        <w:trPr>
          <w:trHeight w:val="255"/>
        </w:trPr>
        <w:tc>
          <w:tcPr>
            <w:tcW w:w="1139" w:type="dxa"/>
          </w:tcPr>
          <w:p w14:paraId="031BC0D6" w14:textId="77777777" w:rsidR="00E5092C" w:rsidRDefault="00E5092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9.7.2012</w:t>
            </w:r>
          </w:p>
        </w:tc>
        <w:tc>
          <w:tcPr>
            <w:tcW w:w="7146" w:type="dxa"/>
          </w:tcPr>
          <w:p w14:paraId="5AC18704" w14:textId="77777777" w:rsidR="00E5092C" w:rsidRDefault="00E5092C" w:rsidP="009E26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přidán nepovinný atributu </w:t>
            </w:r>
            <w:r w:rsidR="00EF668F">
              <w:rPr>
                <w:i/>
                <w:sz w:val="20"/>
                <w:szCs w:val="20"/>
              </w:rPr>
              <w:t>rut</w:t>
            </w:r>
            <w:r w:rsidR="0076227C">
              <w:rPr>
                <w:i/>
                <w:sz w:val="20"/>
                <w:szCs w:val="20"/>
              </w:rPr>
              <w:t>-s</w:t>
            </w:r>
            <w:r w:rsidRPr="00BD36AD">
              <w:rPr>
                <w:i/>
                <w:sz w:val="20"/>
                <w:szCs w:val="20"/>
              </w:rPr>
              <w:t>ervice</w:t>
            </w:r>
            <w:r>
              <w:rPr>
                <w:sz w:val="20"/>
                <w:szCs w:val="20"/>
              </w:rPr>
              <w:t xml:space="preserve"> do elementu </w:t>
            </w:r>
            <w:r w:rsidRPr="00BD36AD">
              <w:rPr>
                <w:i/>
                <w:sz w:val="20"/>
                <w:szCs w:val="20"/>
              </w:rPr>
              <w:t>Location</w:t>
            </w:r>
            <w:r>
              <w:rPr>
                <w:i/>
                <w:sz w:val="20"/>
                <w:szCs w:val="20"/>
              </w:rPr>
              <w:t>.</w:t>
            </w:r>
            <w:r w:rsidR="009E263C">
              <w:rPr>
                <w:i/>
                <w:sz w:val="20"/>
                <w:szCs w:val="20"/>
              </w:rPr>
              <w:t xml:space="preserve"> </w:t>
            </w:r>
            <w:r w:rsidR="009E263C">
              <w:rPr>
                <w:sz w:val="20"/>
                <w:szCs w:val="20"/>
              </w:rPr>
              <w:t>Příslušný komunikační scénář (msg_codes 371, 372, 373) bude používaný od 1.9.2012.</w:t>
            </w:r>
          </w:p>
        </w:tc>
        <w:tc>
          <w:tcPr>
            <w:tcW w:w="787" w:type="dxa"/>
          </w:tcPr>
          <w:p w14:paraId="4D6583EA" w14:textId="77777777" w:rsidR="00E5092C" w:rsidRDefault="00E509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E5092C" w14:paraId="6843F478" w14:textId="77777777" w:rsidTr="007521BA">
        <w:trPr>
          <w:trHeight w:val="255"/>
        </w:trPr>
        <w:tc>
          <w:tcPr>
            <w:tcW w:w="1139" w:type="dxa"/>
          </w:tcPr>
          <w:p w14:paraId="0BCA92DC" w14:textId="77777777" w:rsidR="00E5092C" w:rsidRDefault="00E5092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9.7.2012</w:t>
            </w:r>
          </w:p>
        </w:tc>
        <w:tc>
          <w:tcPr>
            <w:tcW w:w="7146" w:type="dxa"/>
          </w:tcPr>
          <w:p w14:paraId="7570C6B4" w14:textId="77777777" w:rsidR="00E5092C" w:rsidRDefault="00E5092C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Defice zprávy SFVOTBILLING, SFVOTCLAIM a SFVOTCONFDATA - enumerace povolených hodnot atributu tradeType byla doplněna o hodnoty:</w:t>
            </w:r>
          </w:p>
          <w:p w14:paraId="0283DDDB" w14:textId="77777777" w:rsidR="00E5092C" w:rsidRPr="00E5092C" w:rsidRDefault="00E5092C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SD</w:t>
            </w:r>
            <w:r w:rsidRPr="00E5092C">
              <w:rPr>
                <w:sz w:val="20"/>
                <w:szCs w:val="20"/>
              </w:rPr>
              <w:t>- - Shipping na DT – odběr</w:t>
            </w:r>
          </w:p>
          <w:p w14:paraId="17E2D4C8" w14:textId="77777777" w:rsidR="00E5092C" w:rsidRPr="00E5092C" w:rsidRDefault="00E5092C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E5092C">
              <w:rPr>
                <w:sz w:val="20"/>
                <w:szCs w:val="20"/>
              </w:rPr>
              <w:t>SD+ - Shipping na DT - dodávka</w:t>
            </w:r>
          </w:p>
          <w:p w14:paraId="7409B54D" w14:textId="77777777" w:rsidR="00E5092C" w:rsidRDefault="00E5092C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typy obchodů budou používány od 1.9.2012.</w:t>
            </w:r>
          </w:p>
        </w:tc>
        <w:tc>
          <w:tcPr>
            <w:tcW w:w="787" w:type="dxa"/>
          </w:tcPr>
          <w:p w14:paraId="337D481B" w14:textId="77777777" w:rsidR="00E5092C" w:rsidRDefault="00E509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064035" w14:paraId="7991098E" w14:textId="77777777" w:rsidTr="007521BA">
        <w:trPr>
          <w:trHeight w:val="255"/>
        </w:trPr>
        <w:tc>
          <w:tcPr>
            <w:tcW w:w="1139" w:type="dxa"/>
          </w:tcPr>
          <w:p w14:paraId="1206966F" w14:textId="77777777" w:rsidR="00064035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24.8.2012</w:t>
            </w:r>
          </w:p>
        </w:tc>
        <w:tc>
          <w:tcPr>
            <w:tcW w:w="7146" w:type="dxa"/>
          </w:tcPr>
          <w:p w14:paraId="21C5D6F3" w14:textId="77777777" w:rsidR="00064035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3DD3EBB7" w14:textId="77777777" w:rsidR="00064035" w:rsidRPr="001A59BE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909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Pr="00064035">
              <w:rPr>
                <w:sz w:val="20"/>
                <w:szCs w:val="20"/>
              </w:rPr>
              <w:t>Nulové ATC hodnoty</w:t>
            </w:r>
          </w:p>
          <w:p w14:paraId="0606913E" w14:textId="77777777" w:rsidR="00064035" w:rsidRDefault="00064035" w:rsidP="0006403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910</w:t>
            </w:r>
            <w:r w:rsidRPr="001A59BE">
              <w:rPr>
                <w:sz w:val="20"/>
                <w:szCs w:val="20"/>
              </w:rPr>
              <w:t xml:space="preserve"> - </w:t>
            </w:r>
            <w:r w:rsidRPr="00064035">
              <w:rPr>
                <w:sz w:val="20"/>
                <w:szCs w:val="20"/>
              </w:rPr>
              <w:t>Zpoždění zveřejnění ATC hodnot, možnost rozpojení</w:t>
            </w:r>
          </w:p>
        </w:tc>
        <w:tc>
          <w:tcPr>
            <w:tcW w:w="787" w:type="dxa"/>
          </w:tcPr>
          <w:p w14:paraId="44FEAF1F" w14:textId="77777777" w:rsidR="00064035" w:rsidRDefault="0006403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V1.24</w:t>
            </w:r>
          </w:p>
        </w:tc>
      </w:tr>
      <w:tr w:rsidR="00CD731E" w14:paraId="5681751B" w14:textId="77777777" w:rsidTr="007521BA">
        <w:trPr>
          <w:trHeight w:val="255"/>
        </w:trPr>
        <w:tc>
          <w:tcPr>
            <w:tcW w:w="1139" w:type="dxa"/>
          </w:tcPr>
          <w:p w14:paraId="4C288FDC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4B23CDC0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– v souvislosti se změnou legislativy byly provedeny následující úpravy:</w:t>
            </w:r>
          </w:p>
          <w:p w14:paraId="37992EF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 nepovinný atribut </w:t>
            </w:r>
            <w:r w:rsidRPr="00983C1C">
              <w:rPr>
                <w:i/>
                <w:sz w:val="20"/>
                <w:szCs w:val="20"/>
              </w:rPr>
              <w:t>contract-negotiation-type</w:t>
            </w:r>
            <w:r>
              <w:rPr>
                <w:sz w:val="20"/>
                <w:szCs w:val="20"/>
              </w:rPr>
              <w:t xml:space="preserve"> - Z</w:t>
            </w:r>
            <w:r w:rsidRPr="00CD731E">
              <w:rPr>
                <w:sz w:val="20"/>
                <w:szCs w:val="20"/>
              </w:rPr>
              <w:t>působ uzavření smlouvy</w:t>
            </w:r>
            <w:r>
              <w:rPr>
                <w:sz w:val="20"/>
                <w:szCs w:val="20"/>
              </w:rPr>
              <w:t xml:space="preserve"> na úrovni elementu </w:t>
            </w:r>
          </w:p>
          <w:p w14:paraId="0AACA3D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reason elementu Activity byla rozšířena o hodnoty:</w:t>
            </w:r>
          </w:p>
          <w:p w14:paraId="1C1703B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ARB – </w:t>
            </w:r>
            <w:r w:rsidRPr="00CD731E">
              <w:rPr>
                <w:sz w:val="20"/>
                <w:szCs w:val="20"/>
              </w:rPr>
              <w:t>nesprávná výše požadované rezervované kapacity</w:t>
            </w:r>
          </w:p>
          <w:p w14:paraId="39F75B2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ARC – </w:t>
            </w:r>
            <w:r w:rsidRPr="00CD731E">
              <w:rPr>
                <w:sz w:val="20"/>
                <w:szCs w:val="20"/>
              </w:rPr>
              <w:t>dřívější datum počátku distribuce el. než v žádosti</w:t>
            </w:r>
          </w:p>
          <w:p w14:paraId="6171AE4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ARD – </w:t>
            </w:r>
            <w:r w:rsidRPr="00CD731E">
              <w:rPr>
                <w:sz w:val="20"/>
                <w:szCs w:val="20"/>
              </w:rPr>
              <w:t>pozdější datum počátku distribuce el. než v žádosti</w:t>
            </w:r>
          </w:p>
          <w:p w14:paraId="6138C1D2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ARE - </w:t>
            </w:r>
            <w:r w:rsidRPr="00CD731E">
              <w:rPr>
                <w:sz w:val="20"/>
                <w:szCs w:val="20"/>
              </w:rPr>
              <w:t>odstoupení od smlouvy podle § 11a odst. 2 EZ a pokračování dodávek od stávajícího dodavatele</w:t>
            </w:r>
          </w:p>
          <w:p w14:paraId="59708D2C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chs-reason elementu Data byla rozšířena o hodnoty:</w:t>
            </w:r>
          </w:p>
          <w:p w14:paraId="4DE4C2C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P2 - </w:t>
            </w:r>
            <w:r w:rsidRPr="00CD731E">
              <w:rPr>
                <w:sz w:val="20"/>
                <w:szCs w:val="20"/>
              </w:rPr>
              <w:t>Prodloužení dodávek na základě odstoupení zákazníka od jiných smluv dle dle § 11a odst. 2 EZ</w:t>
            </w:r>
          </w:p>
          <w:p w14:paraId="5C1208F0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V1 - </w:t>
            </w:r>
            <w:r w:rsidRPr="00CD731E">
              <w:rPr>
                <w:sz w:val="20"/>
                <w:szCs w:val="20"/>
              </w:rPr>
              <w:t>Změna dodavatele v nově připojené výrobně</w:t>
            </w:r>
          </w:p>
          <w:p w14:paraId="3AEDD08E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contract-type elementu Data byla rozšířena o hodnoty:</w:t>
            </w:r>
          </w:p>
          <w:p w14:paraId="5066AA9B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GBC - </w:t>
            </w:r>
            <w:r w:rsidRPr="00CD731E">
              <w:rPr>
                <w:sz w:val="20"/>
                <w:szCs w:val="20"/>
              </w:rPr>
              <w:t>Výkup elektřiny formou výkupních cen</w:t>
            </w:r>
          </w:p>
          <w:p w14:paraId="0DABE00B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FTC - </w:t>
            </w:r>
            <w:r w:rsidRPr="00CD731E">
              <w:rPr>
                <w:sz w:val="20"/>
                <w:szCs w:val="20"/>
              </w:rPr>
              <w:t>Výkup elektřiny formou vynuceného výkupu při zel. bonusu</w:t>
            </w:r>
          </w:p>
          <w:p w14:paraId="15BEB069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MTC - </w:t>
            </w:r>
            <w:r w:rsidRPr="00CD731E">
              <w:rPr>
                <w:sz w:val="20"/>
                <w:szCs w:val="20"/>
              </w:rPr>
              <w:t>Tržní výkup elektřiny</w:t>
            </w:r>
          </w:p>
        </w:tc>
        <w:tc>
          <w:tcPr>
            <w:tcW w:w="787" w:type="dxa"/>
          </w:tcPr>
          <w:p w14:paraId="4F825847" w14:textId="77777777" w:rsidR="00CD731E" w:rsidRDefault="00CD73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9A693D" w14:paraId="5D33A25F" w14:textId="77777777" w:rsidTr="007521BA">
        <w:trPr>
          <w:trHeight w:val="255"/>
        </w:trPr>
        <w:tc>
          <w:tcPr>
            <w:tcW w:w="1139" w:type="dxa"/>
          </w:tcPr>
          <w:p w14:paraId="3F767A6E" w14:textId="77777777" w:rsidR="009A693D" w:rsidRDefault="009A693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3F439DD6" w14:textId="77777777" w:rsidR="009A693D" w:rsidRDefault="009A693D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Zaveden nový formát zprávy CDSLDSREPORT. Formát bude využíván pro zasílání měsíční výkazu LDS. Novému formátu je věnována zvláštní kapitola.</w:t>
            </w:r>
          </w:p>
        </w:tc>
        <w:tc>
          <w:tcPr>
            <w:tcW w:w="787" w:type="dxa"/>
          </w:tcPr>
          <w:p w14:paraId="200AE659" w14:textId="77777777" w:rsidR="009A693D" w:rsidRDefault="009A693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CD731E" w14:paraId="4E2DE13D" w14:textId="77777777" w:rsidTr="007521BA">
        <w:trPr>
          <w:trHeight w:val="255"/>
        </w:trPr>
        <w:tc>
          <w:tcPr>
            <w:tcW w:w="1139" w:type="dxa"/>
          </w:tcPr>
          <w:p w14:paraId="20E8FFA3" w14:textId="77777777" w:rsidR="00CD731E" w:rsidRDefault="00F93789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5.11.2012</w:t>
            </w:r>
          </w:p>
        </w:tc>
        <w:tc>
          <w:tcPr>
            <w:tcW w:w="7146" w:type="dxa"/>
          </w:tcPr>
          <w:p w14:paraId="25A3E3FD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1B6E173C" w14:textId="77777777" w:rsidR="00F93789" w:rsidRPr="001A59BE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278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="009A693D" w:rsidRPr="009A693D">
              <w:rPr>
                <w:sz w:val="20"/>
                <w:szCs w:val="20"/>
              </w:rPr>
              <w:t>Odpověď na měsíční výkaz LDS</w:t>
            </w:r>
          </w:p>
          <w:p w14:paraId="697E26B8" w14:textId="77777777" w:rsidR="00CD731E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281</w:t>
            </w:r>
            <w:r w:rsidRPr="001A59BE">
              <w:rPr>
                <w:sz w:val="20"/>
                <w:szCs w:val="20"/>
              </w:rPr>
              <w:t xml:space="preserve"> - </w:t>
            </w:r>
            <w:r w:rsidR="009A693D" w:rsidRPr="009A693D">
              <w:rPr>
                <w:sz w:val="20"/>
                <w:szCs w:val="20"/>
              </w:rPr>
              <w:t>Odpověď na dotaz na měsíční výkaz LDS</w:t>
            </w:r>
          </w:p>
        </w:tc>
        <w:tc>
          <w:tcPr>
            <w:tcW w:w="787" w:type="dxa"/>
          </w:tcPr>
          <w:p w14:paraId="27A05D74" w14:textId="77777777" w:rsidR="00CD731E" w:rsidRDefault="00F937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F93789" w14:paraId="40AE3B01" w14:textId="77777777" w:rsidTr="007521BA">
        <w:trPr>
          <w:trHeight w:val="255"/>
        </w:trPr>
        <w:tc>
          <w:tcPr>
            <w:tcW w:w="1139" w:type="dxa"/>
          </w:tcPr>
          <w:p w14:paraId="5126C08B" w14:textId="77777777" w:rsidR="00F93789" w:rsidRDefault="00F93789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56B5771A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0AA6FBC9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280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="009A693D" w:rsidRPr="009A693D">
              <w:rPr>
                <w:sz w:val="20"/>
                <w:szCs w:val="20"/>
              </w:rPr>
              <w:t>Dotaz na měsíční výkaz LDS</w:t>
            </w:r>
          </w:p>
        </w:tc>
        <w:tc>
          <w:tcPr>
            <w:tcW w:w="787" w:type="dxa"/>
          </w:tcPr>
          <w:p w14:paraId="4316119B" w14:textId="77777777" w:rsidR="00F93789" w:rsidRDefault="00F937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816A05" w14:paraId="61DF28BF" w14:textId="77777777" w:rsidTr="007521BA">
        <w:trPr>
          <w:trHeight w:val="255"/>
        </w:trPr>
        <w:tc>
          <w:tcPr>
            <w:tcW w:w="1139" w:type="dxa"/>
          </w:tcPr>
          <w:p w14:paraId="771A6B14" w14:textId="77777777" w:rsidR="00816A05" w:rsidRDefault="00816A0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4B8AD6AD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285A80CB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674 - </w:t>
            </w:r>
            <w:r w:rsidRPr="00816A05">
              <w:rPr>
                <w:sz w:val="20"/>
                <w:szCs w:val="20"/>
              </w:rPr>
              <w:t>Požadavek na korigované TDD</w:t>
            </w:r>
          </w:p>
        </w:tc>
        <w:tc>
          <w:tcPr>
            <w:tcW w:w="787" w:type="dxa"/>
          </w:tcPr>
          <w:p w14:paraId="330BAC56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C371F4" w14:paraId="2D3E09A0" w14:textId="77777777" w:rsidTr="007521BA">
        <w:trPr>
          <w:trHeight w:val="255"/>
        </w:trPr>
        <w:tc>
          <w:tcPr>
            <w:tcW w:w="1139" w:type="dxa"/>
          </w:tcPr>
          <w:p w14:paraId="492B087E" w14:textId="77777777" w:rsidR="00C371F4" w:rsidRPr="00D56416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12F1B333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elementu </w:t>
            </w:r>
            <w:r w:rsidRPr="00EA2346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D7474CE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11 -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57B1F566" w14:textId="77777777" w:rsidR="00C371F4" w:rsidRPr="000C585A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21 -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61203FD7" w14:textId="77777777" w:rsidR="00C371F4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3C559339" w14:textId="77777777" w:rsidTr="007521BA">
        <w:trPr>
          <w:trHeight w:val="255"/>
        </w:trPr>
        <w:tc>
          <w:tcPr>
            <w:tcW w:w="1139" w:type="dxa"/>
          </w:tcPr>
          <w:p w14:paraId="400415E4" w14:textId="77777777" w:rsidR="00816A05" w:rsidRDefault="00816A05" w:rsidP="004454D5">
            <w:pPr>
              <w:rPr>
                <w:sz w:val="20"/>
                <w:szCs w:val="20"/>
              </w:rPr>
            </w:pPr>
            <w:r w:rsidRPr="00D56416"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77C8B2B4" w14:textId="77777777" w:rsidR="00816A05" w:rsidRDefault="00816A05" w:rsidP="00816A05">
            <w:pPr>
              <w:rPr>
                <w:sz w:val="20"/>
                <w:szCs w:val="20"/>
              </w:rPr>
            </w:pPr>
            <w:r w:rsidRPr="000C585A">
              <w:rPr>
                <w:sz w:val="20"/>
                <w:szCs w:val="20"/>
              </w:rPr>
              <w:t xml:space="preserve">Definice zprávy </w:t>
            </w:r>
            <w:r>
              <w:rPr>
                <w:sz w:val="20"/>
                <w:szCs w:val="20"/>
              </w:rPr>
              <w:t>RESPONSE</w:t>
            </w:r>
            <w:r w:rsidRPr="000C585A">
              <w:rPr>
                <w:sz w:val="20"/>
                <w:szCs w:val="20"/>
              </w:rPr>
              <w:t xml:space="preserve"> - rozšíření enumerace povolených hodnot u atributu </w:t>
            </w:r>
            <w:r w:rsidRPr="000C585A">
              <w:rPr>
                <w:i/>
                <w:sz w:val="20"/>
                <w:szCs w:val="20"/>
              </w:rPr>
              <w:t>msg-code</w:t>
            </w:r>
            <w:r w:rsidRPr="000C585A">
              <w:rPr>
                <w:sz w:val="20"/>
                <w:szCs w:val="20"/>
              </w:rPr>
              <w:t xml:space="preserve"> rootovského elementu o hodnotu:</w:t>
            </w:r>
          </w:p>
          <w:p w14:paraId="697C8C4A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675 - </w:t>
            </w:r>
            <w:r w:rsidRPr="00816A05">
              <w:rPr>
                <w:sz w:val="20"/>
                <w:szCs w:val="20"/>
              </w:rPr>
              <w:t>Potvrzení, chyba pož. na kor. TDD</w:t>
            </w:r>
          </w:p>
        </w:tc>
        <w:tc>
          <w:tcPr>
            <w:tcW w:w="787" w:type="dxa"/>
          </w:tcPr>
          <w:p w14:paraId="6A1ED81C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B9A6DCA" w14:textId="77777777" w:rsidTr="007521BA">
        <w:trPr>
          <w:trHeight w:val="255"/>
        </w:trPr>
        <w:tc>
          <w:tcPr>
            <w:tcW w:w="1139" w:type="dxa"/>
          </w:tcPr>
          <w:p w14:paraId="39FDBE82" w14:textId="77777777" w:rsidR="00816A05" w:rsidRDefault="00816A05" w:rsidP="004454D5">
            <w:pPr>
              <w:rPr>
                <w:sz w:val="20"/>
                <w:szCs w:val="20"/>
              </w:rPr>
            </w:pPr>
            <w:r w:rsidRPr="00D56416"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56826208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62F7C0D2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676</w:t>
            </w:r>
            <w:r w:rsidRPr="000C585A">
              <w:rPr>
                <w:sz w:val="20"/>
                <w:szCs w:val="20"/>
              </w:rPr>
              <w:t xml:space="preserve"> - </w:t>
            </w:r>
            <w:r w:rsidRPr="00816A05">
              <w:rPr>
                <w:sz w:val="20"/>
                <w:szCs w:val="20"/>
              </w:rPr>
              <w:t>TDD korig. na teplotu a zb. bilanci</w:t>
            </w:r>
          </w:p>
        </w:tc>
        <w:tc>
          <w:tcPr>
            <w:tcW w:w="787" w:type="dxa"/>
          </w:tcPr>
          <w:p w14:paraId="55AD120D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484DD50" w14:textId="77777777" w:rsidTr="007521BA">
        <w:trPr>
          <w:trHeight w:val="255"/>
        </w:trPr>
        <w:tc>
          <w:tcPr>
            <w:tcW w:w="1139" w:type="dxa"/>
          </w:tcPr>
          <w:p w14:paraId="1E72BBE5" w14:textId="77777777" w:rsidR="00816A05" w:rsidRDefault="00816A0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329F0E0B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090B98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AEA8B46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DBxy - </w:t>
            </w:r>
            <w:r w:rsidRPr="00816A05">
              <w:rPr>
                <w:sz w:val="20"/>
                <w:szCs w:val="20"/>
              </w:rPr>
              <w:t>DBxy-Diagram TDD kor. na teplotu a zb. bil. pro x-tou t. o. a y-tou tř. TDD</w:t>
            </w:r>
          </w:p>
        </w:tc>
        <w:tc>
          <w:tcPr>
            <w:tcW w:w="787" w:type="dxa"/>
          </w:tcPr>
          <w:p w14:paraId="32EDB6A6" w14:textId="77777777" w:rsidR="00816A05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03AFE97" w14:textId="77777777" w:rsidTr="007521BA">
        <w:trPr>
          <w:trHeight w:val="255"/>
        </w:trPr>
        <w:tc>
          <w:tcPr>
            <w:tcW w:w="1139" w:type="dxa"/>
          </w:tcPr>
          <w:p w14:paraId="582B2C30" w14:textId="77777777" w:rsidR="00816A05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0B4B1D6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elementu </w:t>
            </w:r>
            <w:r w:rsidRPr="00EA2346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BB2FA50" w14:textId="77777777" w:rsidR="00816A05" w:rsidRDefault="00C371F4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11 -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7C39B45D" w14:textId="77777777" w:rsidR="00C371F4" w:rsidRDefault="00C371F4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21 -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4CC943CD" w14:textId="77777777" w:rsidR="00816A05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C371F4" w14:paraId="22E122C7" w14:textId="77777777" w:rsidTr="007521BA">
        <w:trPr>
          <w:trHeight w:val="255"/>
        </w:trPr>
        <w:tc>
          <w:tcPr>
            <w:tcW w:w="1139" w:type="dxa"/>
          </w:tcPr>
          <w:p w14:paraId="5245CF01" w14:textId="77777777" w:rsidR="00C371F4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5B2345A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rozšíření enumerace povolených hodnot u atributu </w:t>
            </w:r>
            <w:r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33343BF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00 – </w:t>
            </w:r>
            <w:r w:rsidRPr="00C371F4">
              <w:rPr>
                <w:sz w:val="20"/>
                <w:szCs w:val="20"/>
              </w:rPr>
              <w:t>Verze dat - data pro denní zúčtování</w:t>
            </w:r>
          </w:p>
          <w:p w14:paraId="10BAE5CF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01 – </w:t>
            </w:r>
            <w:r w:rsidRPr="00C371F4">
              <w:rPr>
                <w:sz w:val="20"/>
                <w:szCs w:val="20"/>
              </w:rPr>
              <w:t>Verze dat - data pro předběžné měsíční zúčtování</w:t>
            </w:r>
          </w:p>
          <w:p w14:paraId="6D0EED9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10 – </w:t>
            </w:r>
            <w:r w:rsidRPr="00C371F4">
              <w:rPr>
                <w:sz w:val="20"/>
                <w:szCs w:val="20"/>
              </w:rPr>
              <w:t>Verze dat - data pro měsíční zúčtování</w:t>
            </w:r>
          </w:p>
          <w:p w14:paraId="70BCDCCB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–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186F412C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–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7F23FE56" w14:textId="77777777" w:rsidR="00C371F4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BC349D" w14:paraId="0AE93AE9" w14:textId="77777777" w:rsidTr="007521BA">
        <w:trPr>
          <w:trHeight w:val="255"/>
        </w:trPr>
        <w:tc>
          <w:tcPr>
            <w:tcW w:w="1139" w:type="dxa"/>
          </w:tcPr>
          <w:p w14:paraId="31FFF7BF" w14:textId="77777777" w:rsidR="00BC349D" w:rsidRDefault="00BC349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43D030DB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SFVOTREQ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24EF0C90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466 - </w:t>
            </w:r>
            <w:r w:rsidRPr="00BC349D">
              <w:rPr>
                <w:sz w:val="20"/>
                <w:szCs w:val="20"/>
              </w:rPr>
              <w:t>Definitivní netting TDD - dotaz</w:t>
            </w:r>
          </w:p>
          <w:p w14:paraId="01C1C356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469 - </w:t>
            </w:r>
            <w:r w:rsidRPr="00BC349D">
              <w:rPr>
                <w:sz w:val="20"/>
                <w:szCs w:val="20"/>
              </w:rPr>
              <w:t xml:space="preserve">Definitivní zúčtování rozdílů z TDD </w:t>
            </w:r>
            <w:r>
              <w:rPr>
                <w:sz w:val="20"/>
                <w:szCs w:val="20"/>
              </w:rPr>
              <w:t>–</w:t>
            </w:r>
            <w:r w:rsidRPr="00BC349D">
              <w:rPr>
                <w:sz w:val="20"/>
                <w:szCs w:val="20"/>
              </w:rPr>
              <w:t xml:space="preserve"> dotaz</w:t>
            </w:r>
          </w:p>
          <w:p w14:paraId="016F779D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472 - </w:t>
            </w:r>
            <w:r w:rsidRPr="00BC349D">
              <w:rPr>
                <w:sz w:val="20"/>
                <w:szCs w:val="20"/>
              </w:rPr>
              <w:t>Definitivní zúčtování rozdílů z TDD OTE - dotaz</w:t>
            </w:r>
          </w:p>
        </w:tc>
        <w:tc>
          <w:tcPr>
            <w:tcW w:w="787" w:type="dxa"/>
          </w:tcPr>
          <w:p w14:paraId="2C4C6C73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BC349D" w14:paraId="29697DF5" w14:textId="77777777" w:rsidTr="007521BA">
        <w:trPr>
          <w:trHeight w:val="255"/>
        </w:trPr>
        <w:tc>
          <w:tcPr>
            <w:tcW w:w="1139" w:type="dxa"/>
          </w:tcPr>
          <w:p w14:paraId="3085B9C0" w14:textId="77777777" w:rsidR="00BC349D" w:rsidRDefault="00BC349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1533C651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7E4BDF29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468 - </w:t>
            </w:r>
            <w:r w:rsidRPr="00BC349D">
              <w:rPr>
                <w:sz w:val="20"/>
                <w:szCs w:val="20"/>
              </w:rPr>
              <w:t>Definitivní netting TDD - chyba/potvrzení</w:t>
            </w:r>
          </w:p>
          <w:p w14:paraId="3FBD2643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471 - </w:t>
            </w:r>
            <w:r w:rsidRPr="00BC349D">
              <w:rPr>
                <w:sz w:val="20"/>
                <w:szCs w:val="20"/>
              </w:rPr>
              <w:t>Definitivní zúčtování rozdílů z TDD - chyba/potvrzení</w:t>
            </w:r>
          </w:p>
          <w:p w14:paraId="5671AC09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474 - </w:t>
            </w:r>
            <w:r w:rsidRPr="00BC349D">
              <w:rPr>
                <w:sz w:val="20"/>
                <w:szCs w:val="20"/>
              </w:rPr>
              <w:t>Definitivní zúčtování rozdílů z TDD OTE - chyba/potvrzení</w:t>
            </w:r>
          </w:p>
        </w:tc>
        <w:tc>
          <w:tcPr>
            <w:tcW w:w="787" w:type="dxa"/>
          </w:tcPr>
          <w:p w14:paraId="61E1AAFC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lastRenderedPageBreak/>
              <w:t>V1.26</w:t>
            </w:r>
          </w:p>
        </w:tc>
      </w:tr>
      <w:tr w:rsidR="00BC349D" w14:paraId="7021E7CD" w14:textId="77777777" w:rsidTr="007521BA">
        <w:trPr>
          <w:trHeight w:val="255"/>
        </w:trPr>
        <w:tc>
          <w:tcPr>
            <w:tcW w:w="1139" w:type="dxa"/>
          </w:tcPr>
          <w:p w14:paraId="4F11F5DF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7F124BFE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7BFA4342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470 - </w:t>
            </w:r>
            <w:r w:rsidRPr="00BC349D">
              <w:rPr>
                <w:sz w:val="20"/>
                <w:szCs w:val="20"/>
              </w:rPr>
              <w:t>Definitivní zúčtování rozdílů z TDD</w:t>
            </w:r>
          </w:p>
          <w:p w14:paraId="4AF34212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473 - </w:t>
            </w:r>
            <w:r w:rsidRPr="00BC349D">
              <w:rPr>
                <w:sz w:val="20"/>
                <w:szCs w:val="20"/>
              </w:rPr>
              <w:t>Definitivní zúčtování rozdílů z TDD OTE</w:t>
            </w:r>
          </w:p>
        </w:tc>
        <w:tc>
          <w:tcPr>
            <w:tcW w:w="787" w:type="dxa"/>
          </w:tcPr>
          <w:p w14:paraId="713A998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096C1E34" w14:textId="77777777" w:rsidTr="007521BA">
        <w:trPr>
          <w:trHeight w:val="255"/>
        </w:trPr>
        <w:tc>
          <w:tcPr>
            <w:tcW w:w="1139" w:type="dxa"/>
          </w:tcPr>
          <w:p w14:paraId="5FC69031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5F969738" w14:textId="77777777" w:rsidR="00BC349D" w:rsidRDefault="00BC349D" w:rsidP="00BC34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SFVOTTDDNETT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2F341D01" w14:textId="77777777" w:rsidR="00BC349D" w:rsidRDefault="00BC349D" w:rsidP="00BC34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467 - </w:t>
            </w:r>
            <w:r w:rsidRPr="00BC349D">
              <w:rPr>
                <w:sz w:val="20"/>
                <w:szCs w:val="20"/>
              </w:rPr>
              <w:t>Definitivní netting TDD</w:t>
            </w:r>
            <w:r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7D498B26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2AECF5B7" w14:textId="77777777" w:rsidTr="007521BA">
        <w:trPr>
          <w:trHeight w:val="255"/>
        </w:trPr>
        <w:tc>
          <w:tcPr>
            <w:tcW w:w="1139" w:type="dxa"/>
          </w:tcPr>
          <w:p w14:paraId="13CF6BDD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1769AEE4" w14:textId="77777777" w:rsidR="00BC349D" w:rsidRDefault="00BC349D" w:rsidP="00FD1AF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SFVOTTDD– doplnění nového atributu </w:t>
            </w:r>
            <w:r w:rsidRPr="00C53038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</w:t>
            </w:r>
            <w:r w:rsidR="00FD1AFF">
              <w:rPr>
                <w:sz w:val="20"/>
                <w:szCs w:val="20"/>
              </w:rPr>
              <w:t>i</w:t>
            </w:r>
            <w:r>
              <w:rPr>
                <w:sz w:val="20"/>
                <w:szCs w:val="20"/>
              </w:rPr>
              <w:t xml:space="preserve"> elementu </w:t>
            </w:r>
            <w:r w:rsidRPr="00C5303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C53038">
              <w:rPr>
                <w:i/>
                <w:sz w:val="20"/>
                <w:szCs w:val="20"/>
              </w:rPr>
              <w:t>Clearing -&gt; Rut -&gt; Period -&gt; Data</w:t>
            </w:r>
            <w:r>
              <w:rPr>
                <w:sz w:val="20"/>
                <w:szCs w:val="20"/>
              </w:rPr>
              <w:t>)</w:t>
            </w:r>
            <w:r w:rsidR="00FD1AFF">
              <w:rPr>
                <w:sz w:val="20"/>
                <w:szCs w:val="20"/>
              </w:rPr>
              <w:t xml:space="preserve"> a elementu </w:t>
            </w:r>
            <w:r w:rsidR="00FD1AFF" w:rsidRPr="00FD1AFF">
              <w:rPr>
                <w:i/>
                <w:sz w:val="20"/>
                <w:szCs w:val="20"/>
              </w:rPr>
              <w:t>Summary</w:t>
            </w:r>
            <w:r w:rsidR="00FD1AFF">
              <w:rPr>
                <w:sz w:val="20"/>
                <w:szCs w:val="20"/>
              </w:rPr>
              <w:t xml:space="preserve"> (</w:t>
            </w:r>
            <w:r w:rsidR="00FD1AFF" w:rsidRPr="00C53038">
              <w:rPr>
                <w:i/>
                <w:sz w:val="20"/>
                <w:szCs w:val="20"/>
              </w:rPr>
              <w:t xml:space="preserve">Clearing -&gt; Rut -&gt; Period -&gt; </w:t>
            </w:r>
            <w:r w:rsidR="00FD1AFF">
              <w:rPr>
                <w:i/>
                <w:sz w:val="20"/>
                <w:szCs w:val="20"/>
              </w:rPr>
              <w:t>Summary)</w:t>
            </w:r>
            <w:r>
              <w:rPr>
                <w:sz w:val="20"/>
                <w:szCs w:val="20"/>
              </w:rPr>
              <w:t xml:space="preserve">. Atribut je </w:t>
            </w:r>
            <w:r w:rsidRPr="00FD1AFF">
              <w:rPr>
                <w:i/>
                <w:sz w:val="20"/>
                <w:szCs w:val="20"/>
              </w:rPr>
              <w:t>nepovinný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C671DB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090BF76E" w14:textId="77777777" w:rsidTr="007521BA">
        <w:trPr>
          <w:trHeight w:val="255"/>
        </w:trPr>
        <w:tc>
          <w:tcPr>
            <w:tcW w:w="1139" w:type="dxa"/>
          </w:tcPr>
          <w:p w14:paraId="5F9B3257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5FE70AAC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Defince zprávy SFVOTTDDNETT – doplnění nového atributu </w:t>
            </w:r>
            <w:r w:rsidRPr="00FC389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úrovní elementu </w:t>
            </w:r>
            <w:r>
              <w:rPr>
                <w:i/>
                <w:sz w:val="20"/>
                <w:szCs w:val="20"/>
              </w:rPr>
              <w:t>Clearing</w:t>
            </w:r>
            <w:r>
              <w:rPr>
                <w:sz w:val="20"/>
                <w:szCs w:val="20"/>
              </w:rPr>
              <w:t xml:space="preserve">. Atribut je </w:t>
            </w:r>
            <w:r w:rsidRPr="00FD1AFF">
              <w:rPr>
                <w:i/>
                <w:sz w:val="20"/>
                <w:szCs w:val="20"/>
              </w:rPr>
              <w:t>nepovinný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3D9144D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C86325" w14:paraId="26C6779B" w14:textId="77777777" w:rsidTr="007521BA">
        <w:trPr>
          <w:trHeight w:val="255"/>
        </w:trPr>
        <w:tc>
          <w:tcPr>
            <w:tcW w:w="1139" w:type="dxa"/>
          </w:tcPr>
          <w:p w14:paraId="2B1FF753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0460061F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 xml:space="preserve">msg-code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72D77401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914 -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</w:p>
        </w:tc>
        <w:tc>
          <w:tcPr>
            <w:tcW w:w="787" w:type="dxa"/>
          </w:tcPr>
          <w:p w14:paraId="4E8A32AA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1E63AF23" w14:textId="77777777" w:rsidTr="007521BA">
        <w:trPr>
          <w:trHeight w:val="255"/>
        </w:trPr>
        <w:tc>
          <w:tcPr>
            <w:tcW w:w="1139" w:type="dxa"/>
          </w:tcPr>
          <w:p w14:paraId="26E7329A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0E8D07C1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36F275E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915 -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  <w:r w:rsidRPr="00270D89">
              <w:rPr>
                <w:sz w:val="20"/>
                <w:szCs w:val="20"/>
              </w:rPr>
              <w:t xml:space="preserve"> - chyba / potvrzení</w:t>
            </w:r>
          </w:p>
        </w:tc>
        <w:tc>
          <w:tcPr>
            <w:tcW w:w="787" w:type="dxa"/>
          </w:tcPr>
          <w:p w14:paraId="6A461A16" w14:textId="77777777" w:rsidR="00C86325" w:rsidRPr="008C500E" w:rsidRDefault="00C86325" w:rsidP="004D7B1E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5F113919" w14:textId="77777777" w:rsidTr="007521BA">
        <w:trPr>
          <w:trHeight w:val="255"/>
        </w:trPr>
        <w:tc>
          <w:tcPr>
            <w:tcW w:w="1139" w:type="dxa"/>
          </w:tcPr>
          <w:p w14:paraId="71428FD4" w14:textId="77777777" w:rsidR="00C86325" w:rsidRPr="00C40ECE" w:rsidRDefault="00C8632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2194A81C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F0209D2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916 -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  <w:r w:rsidRPr="00270D89">
              <w:rPr>
                <w:sz w:val="20"/>
                <w:szCs w:val="20"/>
              </w:rPr>
              <w:t xml:space="preserve"> - Opis dat</w:t>
            </w:r>
          </w:p>
        </w:tc>
        <w:tc>
          <w:tcPr>
            <w:tcW w:w="787" w:type="dxa"/>
          </w:tcPr>
          <w:p w14:paraId="6C3F9A59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6C15B87A" w14:textId="77777777" w:rsidTr="007521BA">
        <w:trPr>
          <w:trHeight w:val="255"/>
        </w:trPr>
        <w:tc>
          <w:tcPr>
            <w:tcW w:w="1139" w:type="dxa"/>
          </w:tcPr>
          <w:p w14:paraId="32C85C29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4B844FD5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role profilů o tyto hodnoty:</w:t>
            </w:r>
          </w:p>
          <w:p w14:paraId="2DF78E66" w14:textId="77777777" w:rsidR="00C86325" w:rsidRPr="000B3F69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P73 - </w:t>
            </w:r>
            <w:r w:rsidRPr="0093404E">
              <w:rPr>
                <w:sz w:val="20"/>
                <w:lang w:eastAsia="cs-CZ"/>
              </w:rPr>
              <w:t>Sjednaná hodnota ceny poslední akceptované nabídky na VDT</w:t>
            </w:r>
          </w:p>
        </w:tc>
        <w:tc>
          <w:tcPr>
            <w:tcW w:w="787" w:type="dxa"/>
          </w:tcPr>
          <w:p w14:paraId="0D1EA7BD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D25362" w14:paraId="5B76433D" w14:textId="77777777" w:rsidTr="007521BA">
        <w:trPr>
          <w:trHeight w:val="255"/>
        </w:trPr>
        <w:tc>
          <w:tcPr>
            <w:tcW w:w="1139" w:type="dxa"/>
          </w:tcPr>
          <w:p w14:paraId="185310B7" w14:textId="77777777" w:rsidR="00D25362" w:rsidRDefault="00D2536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22.4.2013</w:t>
            </w:r>
          </w:p>
        </w:tc>
        <w:tc>
          <w:tcPr>
            <w:tcW w:w="7146" w:type="dxa"/>
          </w:tcPr>
          <w:p w14:paraId="45B501A4" w14:textId="77777777" w:rsidR="00D25362" w:rsidRDefault="00D25362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– enumerace povolených hodnot atributu </w:t>
            </w:r>
            <w:r w:rsidRPr="005C7457">
              <w:rPr>
                <w:i/>
                <w:sz w:val="20"/>
                <w:szCs w:val="20"/>
              </w:rPr>
              <w:t>mr-status</w:t>
            </w:r>
            <w:r>
              <w:rPr>
                <w:sz w:val="20"/>
                <w:szCs w:val="20"/>
              </w:rPr>
              <w:t xml:space="preserve"> elementu </w:t>
            </w:r>
            <w:r w:rsidRPr="005C7457"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byla doplněna</w:t>
            </w:r>
            <w:r w:rsidR="00E20241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4C0CBD28" w14:textId="77777777" w:rsidR="00D25362" w:rsidRDefault="00D25362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CHS – Odečet ke změně dodavatele</w:t>
            </w:r>
          </w:p>
        </w:tc>
        <w:tc>
          <w:tcPr>
            <w:tcW w:w="787" w:type="dxa"/>
          </w:tcPr>
          <w:p w14:paraId="1FC17370" w14:textId="77777777" w:rsidR="00D25362" w:rsidRPr="008C500E" w:rsidRDefault="00D2536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V1.28</w:t>
            </w:r>
          </w:p>
        </w:tc>
      </w:tr>
      <w:tr w:rsidR="00EB5B95" w14:paraId="2B74B097" w14:textId="77777777" w:rsidTr="007521BA">
        <w:trPr>
          <w:trHeight w:val="255"/>
        </w:trPr>
        <w:tc>
          <w:tcPr>
            <w:tcW w:w="1139" w:type="dxa"/>
          </w:tcPr>
          <w:p w14:paraId="62FE53CC" w14:textId="77777777" w:rsidR="00EB5B95" w:rsidRDefault="00EB5B9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25.4.2013</w:t>
            </w:r>
          </w:p>
        </w:tc>
        <w:tc>
          <w:tcPr>
            <w:tcW w:w="7146" w:type="dxa"/>
          </w:tcPr>
          <w:p w14:paraId="51E1B4BE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SFVOTREQ – z enumerace povolených hodnot atributu message-code byly odebrány:</w:t>
            </w:r>
          </w:p>
          <w:p w14:paraId="5ADFAB9F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412 - </w:t>
            </w:r>
            <w:r w:rsidRPr="00EB5B95">
              <w:rPr>
                <w:sz w:val="20"/>
                <w:szCs w:val="20"/>
              </w:rPr>
              <w:t>Zúčtování rozdílů z TDD – požadavek na data</w:t>
            </w:r>
          </w:p>
          <w:p w14:paraId="51C7E15B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415 - </w:t>
            </w:r>
            <w:r w:rsidRPr="00EB5B95">
              <w:rPr>
                <w:sz w:val="20"/>
                <w:szCs w:val="20"/>
              </w:rPr>
              <w:t>Zúčtování rozdílů z TDD OTE – požadavek na data</w:t>
            </w:r>
          </w:p>
          <w:p w14:paraId="7C1D3DCA" w14:textId="77777777" w:rsidR="00CB3A88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Dále bylo změněn význam msg_code</w:t>
            </w:r>
            <w:r w:rsidR="00CB3A88">
              <w:rPr>
                <w:sz w:val="20"/>
                <w:szCs w:val="20"/>
              </w:rPr>
              <w:t>:</w:t>
            </w:r>
          </w:p>
          <w:p w14:paraId="08D87781" w14:textId="77777777" w:rsidR="00CB3A88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469</w:t>
            </w:r>
            <w:r w:rsidR="00CB3A88">
              <w:rPr>
                <w:sz w:val="20"/>
                <w:szCs w:val="20"/>
              </w:rPr>
              <w:t xml:space="preserve"> - </w:t>
            </w:r>
            <w:r w:rsidR="00CB3A88" w:rsidRPr="00CB3A88">
              <w:rPr>
                <w:sz w:val="20"/>
                <w:szCs w:val="20"/>
              </w:rPr>
              <w:t>Definitivní zúčtování rozdílů z TDD - dotaz. Nahrazuje 412 (Zúčtování rozdílů z TDD), který zobrazoval pouze verzi 2.</w:t>
            </w:r>
            <w:r w:rsidR="00CB3A88">
              <w:rPr>
                <w:sz w:val="20"/>
                <w:szCs w:val="20"/>
              </w:rPr>
              <w:t xml:space="preserve"> </w:t>
            </w:r>
          </w:p>
          <w:p w14:paraId="736D52EC" w14:textId="77777777" w:rsidR="00EB5B95" w:rsidRDefault="00CB3A88" w:rsidP="00CB3A8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EB5B95">
              <w:rPr>
                <w:sz w:val="20"/>
                <w:szCs w:val="20"/>
              </w:rPr>
              <w:t>472</w:t>
            </w:r>
            <w:r>
              <w:rPr>
                <w:sz w:val="20"/>
                <w:szCs w:val="20"/>
              </w:rPr>
              <w:t xml:space="preserve"> - </w:t>
            </w:r>
            <w:r w:rsidRPr="00CB3A88">
              <w:rPr>
                <w:sz w:val="20"/>
                <w:szCs w:val="20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787" w:type="dxa"/>
          </w:tcPr>
          <w:p w14:paraId="44131761" w14:textId="77777777" w:rsidR="00EB5B95" w:rsidRDefault="00EB5B9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V1.28</w:t>
            </w:r>
          </w:p>
        </w:tc>
      </w:tr>
      <w:tr w:rsidR="00D804AF" w14:paraId="31B7925D" w14:textId="77777777" w:rsidTr="007521BA">
        <w:trPr>
          <w:trHeight w:val="255"/>
        </w:trPr>
        <w:tc>
          <w:tcPr>
            <w:tcW w:w="1139" w:type="dxa"/>
          </w:tcPr>
          <w:p w14:paraId="36A76E38" w14:textId="77777777" w:rsidR="00D804AF" w:rsidRDefault="00D804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25.7.2013</w:t>
            </w:r>
          </w:p>
        </w:tc>
        <w:tc>
          <w:tcPr>
            <w:tcW w:w="7146" w:type="dxa"/>
          </w:tcPr>
          <w:p w14:paraId="503C1A42" w14:textId="77777777" w:rsidR="00D804AF" w:rsidRDefault="00D804AF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– doplnění enumerace atribut </w:t>
            </w:r>
            <w:r w:rsidRPr="00DE16BD">
              <w:rPr>
                <w:i/>
                <w:sz w:val="20"/>
                <w:szCs w:val="20"/>
              </w:rPr>
              <w:t>status</w:t>
            </w:r>
            <w:r>
              <w:rPr>
                <w:sz w:val="20"/>
                <w:szCs w:val="20"/>
              </w:rPr>
              <w:t xml:space="preserve"> elementu </w:t>
            </w:r>
            <w:r w:rsidRPr="00DE16BD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2CC82D7F" w14:textId="77777777" w:rsidR="00D804AF" w:rsidRDefault="00D804AF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HST – Změna dodavatele</w:t>
            </w:r>
          </w:p>
        </w:tc>
        <w:tc>
          <w:tcPr>
            <w:tcW w:w="787" w:type="dxa"/>
          </w:tcPr>
          <w:p w14:paraId="16861A9C" w14:textId="77777777" w:rsidR="00D804AF" w:rsidRDefault="00D804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V1.29</w:t>
            </w:r>
          </w:p>
        </w:tc>
      </w:tr>
      <w:tr w:rsidR="001F4658" w14:paraId="17B7A7F0" w14:textId="77777777" w:rsidTr="007521BA">
        <w:trPr>
          <w:trHeight w:val="255"/>
        </w:trPr>
        <w:tc>
          <w:tcPr>
            <w:tcW w:w="1139" w:type="dxa"/>
          </w:tcPr>
          <w:p w14:paraId="6A76BC65" w14:textId="77777777" w:rsidR="001F4658" w:rsidRDefault="001F465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8.8.2013</w:t>
            </w:r>
          </w:p>
        </w:tc>
        <w:tc>
          <w:tcPr>
            <w:tcW w:w="7146" w:type="dxa"/>
          </w:tcPr>
          <w:p w14:paraId="68265AE3" w14:textId="77777777" w:rsidR="001F4658" w:rsidRDefault="001F4658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TEMPERATURE –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22799B65" w14:textId="77777777" w:rsidR="001F4658" w:rsidRDefault="001F4658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531 - </w:t>
            </w:r>
            <w:r w:rsidRPr="001F4658">
              <w:rPr>
                <w:sz w:val="20"/>
                <w:szCs w:val="20"/>
              </w:rPr>
              <w:t>Zpráva pro zaslání predikované teploty</w:t>
            </w:r>
          </w:p>
        </w:tc>
        <w:tc>
          <w:tcPr>
            <w:tcW w:w="787" w:type="dxa"/>
          </w:tcPr>
          <w:p w14:paraId="2E4B3EDE" w14:textId="77777777" w:rsidR="001F4658" w:rsidRDefault="001F465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V1.29</w:t>
            </w:r>
          </w:p>
        </w:tc>
      </w:tr>
      <w:tr w:rsidR="001F4658" w14:paraId="29C77851" w14:textId="77777777" w:rsidTr="007521BA">
        <w:trPr>
          <w:trHeight w:val="255"/>
        </w:trPr>
        <w:tc>
          <w:tcPr>
            <w:tcW w:w="1139" w:type="dxa"/>
          </w:tcPr>
          <w:p w14:paraId="7BB25B21" w14:textId="77777777" w:rsidR="001F4658" w:rsidRDefault="001F465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8.8.2013</w:t>
            </w:r>
          </w:p>
        </w:tc>
        <w:tc>
          <w:tcPr>
            <w:tcW w:w="7146" w:type="dxa"/>
          </w:tcPr>
          <w:p w14:paraId="045F02FE" w14:textId="77777777" w:rsidR="001F4658" w:rsidRDefault="001F4658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–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4C028371" w14:textId="77777777" w:rsidR="001F4658" w:rsidRDefault="001F4658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532 - </w:t>
            </w:r>
            <w:r w:rsidRPr="001F4658">
              <w:rPr>
                <w:sz w:val="20"/>
                <w:szCs w:val="20"/>
              </w:rPr>
              <w:t>Potvrzení/chyba přijetí predikované teploty</w:t>
            </w:r>
          </w:p>
        </w:tc>
        <w:tc>
          <w:tcPr>
            <w:tcW w:w="787" w:type="dxa"/>
          </w:tcPr>
          <w:p w14:paraId="17797699" w14:textId="77777777" w:rsidR="001F4658" w:rsidRDefault="001F465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V1.29</w:t>
            </w:r>
          </w:p>
        </w:tc>
      </w:tr>
      <w:tr w:rsidR="00877994" w14:paraId="7D265BBB" w14:textId="77777777" w:rsidTr="007521BA">
        <w:trPr>
          <w:trHeight w:val="255"/>
        </w:trPr>
        <w:tc>
          <w:tcPr>
            <w:tcW w:w="1139" w:type="dxa"/>
          </w:tcPr>
          <w:p w14:paraId="645F7FC2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3EB5287E" w14:textId="77777777" w:rsidR="00877994" w:rsidRDefault="00877994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MASTERDATA – doplnění atributu </w:t>
            </w:r>
            <w:r w:rsidRPr="00877994">
              <w:rPr>
                <w:i/>
                <w:sz w:val="20"/>
                <w:szCs w:val="20"/>
              </w:rPr>
              <w:t>supp-blocks</w:t>
            </w:r>
            <w:r>
              <w:rPr>
                <w:sz w:val="20"/>
                <w:szCs w:val="20"/>
              </w:rPr>
              <w:t xml:space="preserve"> na úrovni elementu OPM. Atribut je nepovinný.</w:t>
            </w:r>
          </w:p>
        </w:tc>
        <w:tc>
          <w:tcPr>
            <w:tcW w:w="787" w:type="dxa"/>
          </w:tcPr>
          <w:p w14:paraId="46DF3CA5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877994" w14:paraId="74448B0D" w14:textId="77777777" w:rsidTr="007521BA">
        <w:trPr>
          <w:trHeight w:val="255"/>
        </w:trPr>
        <w:tc>
          <w:tcPr>
            <w:tcW w:w="1139" w:type="dxa"/>
          </w:tcPr>
          <w:p w14:paraId="439A1450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090A12D0" w14:textId="77777777" w:rsidR="00877994" w:rsidRDefault="0087799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CDSLDSREPORT – doplnění atributu </w:t>
            </w:r>
            <w:r>
              <w:rPr>
                <w:i/>
                <w:sz w:val="20"/>
                <w:szCs w:val="20"/>
              </w:rPr>
              <w:t>rep</w:t>
            </w:r>
            <w:r w:rsidRPr="00877994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a </w:t>
            </w:r>
            <w:r w:rsidRPr="0087799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úrovni elementu Data. Atributy jsou nepovinné.</w:t>
            </w:r>
          </w:p>
        </w:tc>
        <w:tc>
          <w:tcPr>
            <w:tcW w:w="787" w:type="dxa"/>
          </w:tcPr>
          <w:p w14:paraId="62806F8E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877994" w14:paraId="64ED481F" w14:textId="77777777" w:rsidTr="007521BA">
        <w:trPr>
          <w:trHeight w:val="255"/>
        </w:trPr>
        <w:tc>
          <w:tcPr>
            <w:tcW w:w="1139" w:type="dxa"/>
          </w:tcPr>
          <w:p w14:paraId="04976438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3EEC5A70" w14:textId="77777777" w:rsidR="00877994" w:rsidRDefault="0087799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Oprava příkladu zprávy elektronické agregované faktury (formát CDSINVOICE). Chyba byla v hodnotě atribut</w:t>
            </w:r>
            <w:r w:rsidR="00E3078C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coding-scheme elementu DataProvider.</w:t>
            </w:r>
          </w:p>
        </w:tc>
        <w:tc>
          <w:tcPr>
            <w:tcW w:w="787" w:type="dxa"/>
          </w:tcPr>
          <w:p w14:paraId="0C5646F8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4D7B1E" w14:paraId="1089334B" w14:textId="77777777" w:rsidTr="007521BA">
        <w:trPr>
          <w:trHeight w:val="255"/>
        </w:trPr>
        <w:tc>
          <w:tcPr>
            <w:tcW w:w="1139" w:type="dxa"/>
          </w:tcPr>
          <w:p w14:paraId="7DF4B7A8" w14:textId="77777777" w:rsidR="004D7B1E" w:rsidRDefault="004D7B1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9.12.2013</w:t>
            </w:r>
          </w:p>
        </w:tc>
        <w:tc>
          <w:tcPr>
            <w:tcW w:w="7146" w:type="dxa"/>
          </w:tcPr>
          <w:p w14:paraId="3036A58A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Definice </w:t>
            </w:r>
            <w:r>
              <w:rPr>
                <w:sz w:val="20"/>
                <w:szCs w:val="20"/>
              </w:rPr>
              <w:t>CDS</w:t>
            </w:r>
            <w:r w:rsidRPr="004D7B1E">
              <w:rPr>
                <w:sz w:val="20"/>
                <w:szCs w:val="20"/>
              </w:rPr>
              <w:t>CLAIM – změna povinnosti atributů:</w:t>
            </w:r>
          </w:p>
          <w:p w14:paraId="3B795C33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 action-id elementu Action z povinné na nepovinné</w:t>
            </w:r>
          </w:p>
          <w:p w14:paraId="39D2EBCA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 date-time elementu Action z povinné na nepovinné</w:t>
            </w:r>
          </w:p>
          <w:p w14:paraId="6BAC875C" w14:textId="77777777" w:rsid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>Změna je provedena na základě podnětu od účastníků trhu.</w:t>
            </w:r>
          </w:p>
        </w:tc>
        <w:tc>
          <w:tcPr>
            <w:tcW w:w="787" w:type="dxa"/>
          </w:tcPr>
          <w:p w14:paraId="54D1D29A" w14:textId="77777777" w:rsidR="004D7B1E" w:rsidRDefault="004D7B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4D7B1E" w14:paraId="7DBD1E86" w14:textId="77777777" w:rsidTr="007521BA">
        <w:trPr>
          <w:trHeight w:val="255"/>
        </w:trPr>
        <w:tc>
          <w:tcPr>
            <w:tcW w:w="1139" w:type="dxa"/>
          </w:tcPr>
          <w:p w14:paraId="7A817373" w14:textId="77777777" w:rsidR="004D7B1E" w:rsidRDefault="004D7B1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9.12.2013</w:t>
            </w:r>
          </w:p>
        </w:tc>
        <w:tc>
          <w:tcPr>
            <w:tcW w:w="7146" w:type="dxa"/>
          </w:tcPr>
          <w:p w14:paraId="5336ED40" w14:textId="77777777" w:rsidR="004D7B1E" w:rsidRDefault="004D7B1E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</w:t>
            </w:r>
            <w:r w:rsidRPr="004D7B1E">
              <w:rPr>
                <w:sz w:val="20"/>
                <w:szCs w:val="20"/>
              </w:rPr>
              <w:t>CLAIM – odstranění enumerace atributu content-type elementu Attachment.</w:t>
            </w:r>
          </w:p>
        </w:tc>
        <w:tc>
          <w:tcPr>
            <w:tcW w:w="787" w:type="dxa"/>
          </w:tcPr>
          <w:p w14:paraId="7D388E6E" w14:textId="77777777" w:rsidR="004D7B1E" w:rsidRDefault="004D7B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EF3E64" w14:paraId="583042C3" w14:textId="77777777" w:rsidTr="007521BA">
        <w:trPr>
          <w:trHeight w:val="255"/>
        </w:trPr>
        <w:tc>
          <w:tcPr>
            <w:tcW w:w="1139" w:type="dxa"/>
          </w:tcPr>
          <w:p w14:paraId="5B48F197" w14:textId="77777777" w:rsidR="00EF3E64" w:rsidRDefault="00EF3E6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10.12.2013</w:t>
            </w:r>
          </w:p>
        </w:tc>
        <w:tc>
          <w:tcPr>
            <w:tcW w:w="7146" w:type="dxa"/>
          </w:tcPr>
          <w:p w14:paraId="186911E3" w14:textId="77777777" w:rsidR="00EF3E64" w:rsidRDefault="00EF3E6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doplnění nepovinného atributu </w:t>
            </w:r>
            <w:r w:rsidRPr="00EF3E64">
              <w:rPr>
                <w:i/>
                <w:sz w:val="20"/>
                <w:szCs w:val="20"/>
              </w:rPr>
              <w:t>qty-prod</w:t>
            </w:r>
            <w:r>
              <w:rPr>
                <w:sz w:val="20"/>
                <w:szCs w:val="20"/>
              </w:rPr>
              <w:t xml:space="preserve"> na úrovni elementu </w:t>
            </w:r>
            <w:r w:rsidRPr="00EF3E64">
              <w:rPr>
                <w:i/>
                <w:sz w:val="20"/>
                <w:szCs w:val="20"/>
              </w:rPr>
              <w:t>DataMO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11DFF7C0" w14:textId="77777777" w:rsidR="00EF3E64" w:rsidRDefault="00EF3E6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312CB4" w14:paraId="12D5BFC0" w14:textId="77777777" w:rsidTr="007521BA">
        <w:trPr>
          <w:trHeight w:val="255"/>
        </w:trPr>
        <w:tc>
          <w:tcPr>
            <w:tcW w:w="1139" w:type="dxa"/>
          </w:tcPr>
          <w:p w14:paraId="4E7E0DA7" w14:textId="77777777" w:rsidR="00312CB4" w:rsidRDefault="00312CB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9.4.2014</w:t>
            </w:r>
          </w:p>
        </w:tc>
        <w:tc>
          <w:tcPr>
            <w:tcW w:w="7146" w:type="dxa"/>
          </w:tcPr>
          <w:p w14:paraId="54DE9F33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-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7B8E5811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703 - </w:t>
            </w:r>
            <w:r w:rsidRPr="00312CB4">
              <w:rPr>
                <w:sz w:val="20"/>
                <w:szCs w:val="20"/>
              </w:rPr>
              <w:t xml:space="preserve">Dotaz pro stažení ATC z TSO </w:t>
            </w:r>
            <w:r>
              <w:rPr>
                <w:sz w:val="20"/>
                <w:szCs w:val="20"/>
              </w:rPr>
              <w:t>– interní</w:t>
            </w:r>
          </w:p>
          <w:p w14:paraId="1ED57DA3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Tato změna nemá dopad na běžné účastníky.</w:t>
            </w:r>
          </w:p>
        </w:tc>
        <w:tc>
          <w:tcPr>
            <w:tcW w:w="787" w:type="dxa"/>
          </w:tcPr>
          <w:p w14:paraId="7F419A9F" w14:textId="77777777" w:rsidR="00312CB4" w:rsidRDefault="00312C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V1.32</w:t>
            </w:r>
          </w:p>
        </w:tc>
      </w:tr>
      <w:tr w:rsidR="00312CB4" w14:paraId="3FBB7AB9" w14:textId="77777777" w:rsidTr="007521BA">
        <w:trPr>
          <w:trHeight w:val="255"/>
        </w:trPr>
        <w:tc>
          <w:tcPr>
            <w:tcW w:w="1139" w:type="dxa"/>
          </w:tcPr>
          <w:p w14:paraId="2D29D123" w14:textId="77777777" w:rsidR="00312CB4" w:rsidRDefault="00312CB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9.4.2014</w:t>
            </w:r>
          </w:p>
        </w:tc>
        <w:tc>
          <w:tcPr>
            <w:tcW w:w="7146" w:type="dxa"/>
          </w:tcPr>
          <w:p w14:paraId="384901E2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CDSLDSREPORT – opravapojmenování atributů </w:t>
            </w:r>
            <w:r w:rsidRPr="00312CB4">
              <w:rPr>
                <w:i/>
                <w:sz w:val="20"/>
                <w:szCs w:val="20"/>
              </w:rPr>
              <w:t>rep-type</w:t>
            </w:r>
            <w:r>
              <w:rPr>
                <w:sz w:val="20"/>
                <w:szCs w:val="20"/>
              </w:rPr>
              <w:t xml:space="preserve"> a </w:t>
            </w:r>
            <w:r w:rsidRPr="00312CB4">
              <w:rPr>
                <w:i/>
                <w:sz w:val="20"/>
                <w:szCs w:val="20"/>
              </w:rPr>
              <w:t>version</w:t>
            </w:r>
            <w:r>
              <w:rPr>
                <w:i/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3DA1098" w14:textId="77777777" w:rsidR="00312CB4" w:rsidRDefault="00312C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V1.32</w:t>
            </w:r>
          </w:p>
        </w:tc>
      </w:tr>
      <w:tr w:rsidR="00953BB5" w14:paraId="7B452B9E" w14:textId="77777777" w:rsidTr="007521BA">
        <w:trPr>
          <w:trHeight w:val="255"/>
        </w:trPr>
        <w:tc>
          <w:tcPr>
            <w:tcW w:w="1139" w:type="dxa"/>
          </w:tcPr>
          <w:p w14:paraId="165FED71" w14:textId="77777777" w:rsidR="00953BB5" w:rsidRDefault="00953BB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28.4.2014</w:t>
            </w:r>
          </w:p>
        </w:tc>
        <w:tc>
          <w:tcPr>
            <w:tcW w:w="7146" w:type="dxa"/>
          </w:tcPr>
          <w:p w14:paraId="7924C08B" w14:textId="77777777" w:rsidR="00953BB5" w:rsidRDefault="00953BB5" w:rsidP="00312CB4">
            <w:pPr>
              <w:rPr>
                <w:sz w:val="20"/>
                <w:szCs w:val="20"/>
              </w:rPr>
            </w:pPr>
            <w:r w:rsidRPr="00953BB5">
              <w:rPr>
                <w:sz w:val="20"/>
                <w:szCs w:val="20"/>
              </w:rPr>
              <w:t xml:space="preserve">Definice </w:t>
            </w:r>
            <w:r>
              <w:rPr>
                <w:sz w:val="20"/>
                <w:szCs w:val="20"/>
              </w:rPr>
              <w:t>CDS</w:t>
            </w:r>
            <w:r w:rsidRPr="00953BB5">
              <w:rPr>
                <w:sz w:val="20"/>
                <w:szCs w:val="20"/>
              </w:rPr>
              <w:t>INVOICE – změna maximálního počtu výskytů u elementu DocumentTotal (DocumentEnveloppe -&gt; Document -&gt; DocSummary) ze 2 na 10.</w:t>
            </w:r>
          </w:p>
        </w:tc>
        <w:tc>
          <w:tcPr>
            <w:tcW w:w="787" w:type="dxa"/>
          </w:tcPr>
          <w:p w14:paraId="11FB930E" w14:textId="77777777" w:rsidR="00953BB5" w:rsidRDefault="00953BB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V1.33</w:t>
            </w:r>
          </w:p>
        </w:tc>
      </w:tr>
      <w:tr w:rsidR="00E87AC9" w14:paraId="1D460BAB" w14:textId="77777777" w:rsidTr="007521BA">
        <w:trPr>
          <w:trHeight w:val="255"/>
        </w:trPr>
        <w:tc>
          <w:tcPr>
            <w:tcW w:w="1139" w:type="dxa"/>
          </w:tcPr>
          <w:p w14:paraId="27A73AB2" w14:textId="77777777" w:rsidR="00E87AC9" w:rsidRDefault="00E87AC9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5.5.2014</w:t>
            </w:r>
          </w:p>
        </w:tc>
        <w:tc>
          <w:tcPr>
            <w:tcW w:w="7146" w:type="dxa"/>
          </w:tcPr>
          <w:p w14:paraId="55838086" w14:textId="77777777" w:rsidR="00E87A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Byl zaveden nový formát zprávy </w:t>
            </w:r>
            <w:r w:rsidRPr="00E87AC9">
              <w:rPr>
                <w:sz w:val="20"/>
                <w:szCs w:val="20"/>
              </w:rPr>
              <w:t>CDSSYSTSERVREPORT</w:t>
            </w:r>
            <w:r>
              <w:rPr>
                <w:sz w:val="20"/>
                <w:szCs w:val="20"/>
              </w:rPr>
              <w:t xml:space="preserve"> pro výkaz pro zúčtování ceny za systémové služby. Novému formátu zprávy je věnována zvláštní kapitola.</w:t>
            </w:r>
          </w:p>
          <w:p w14:paraId="30E687EC" w14:textId="77777777" w:rsidR="00E87A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se zavedním formátu byly provedeny následující</w:t>
            </w:r>
            <w:r w:rsidR="009560C9">
              <w:rPr>
                <w:sz w:val="20"/>
                <w:szCs w:val="20"/>
              </w:rPr>
              <w:t xml:space="preserve"> úpravy ostatních formátů zpráv.</w:t>
            </w:r>
          </w:p>
          <w:p w14:paraId="16F92A26" w14:textId="77777777" w:rsidR="009560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CDSREQ</w:t>
            </w:r>
            <w:r w:rsidR="009560C9">
              <w:rPr>
                <w:sz w:val="20"/>
                <w:szCs w:val="20"/>
              </w:rPr>
              <w:t>:</w:t>
            </w:r>
          </w:p>
          <w:p w14:paraId="6FD2BD3B" w14:textId="77777777" w:rsidR="00E87AC9" w:rsidRDefault="009560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</w:t>
            </w:r>
            <w:r w:rsidR="00E87AC9">
              <w:rPr>
                <w:sz w:val="20"/>
                <w:szCs w:val="20"/>
              </w:rPr>
              <w:t xml:space="preserve"> doplnění nepovinného atributu </w:t>
            </w:r>
            <w:r w:rsidR="00E87AC9" w:rsidRPr="009560C9">
              <w:rPr>
                <w:i/>
                <w:sz w:val="20"/>
                <w:szCs w:val="20"/>
              </w:rPr>
              <w:t>syst-</w:t>
            </w:r>
            <w:r w:rsidRPr="009560C9">
              <w:rPr>
                <w:i/>
                <w:sz w:val="20"/>
                <w:szCs w:val="20"/>
              </w:rPr>
              <w:t>serv-status</w:t>
            </w:r>
            <w:r>
              <w:rPr>
                <w:sz w:val="20"/>
                <w:szCs w:val="20"/>
              </w:rPr>
              <w:t xml:space="preserve"> na úrovni elementu </w:t>
            </w:r>
            <w:r w:rsidRPr="009560C9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.</w:t>
            </w:r>
            <w:r w:rsidR="00E87AC9">
              <w:rPr>
                <w:sz w:val="20"/>
                <w:szCs w:val="20"/>
              </w:rPr>
              <w:t xml:space="preserve"> </w:t>
            </w:r>
          </w:p>
          <w:p w14:paraId="02B280F1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5093E72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286 - </w:t>
            </w:r>
            <w:r w:rsidRPr="009560C9">
              <w:rPr>
                <w:sz w:val="20"/>
                <w:szCs w:val="20"/>
              </w:rPr>
              <w:t>Dotaz na výkaz pro zúčtování ceny za systémové služby</w:t>
            </w:r>
          </w:p>
          <w:p w14:paraId="1EAD6B4B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RESPONSE:</w:t>
            </w:r>
          </w:p>
          <w:p w14:paraId="7DF9D87C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4F30EBF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284 - </w:t>
            </w:r>
            <w:r w:rsidRPr="009560C9">
              <w:rPr>
                <w:sz w:val="20"/>
                <w:szCs w:val="20"/>
              </w:rPr>
              <w:t>Potvrzení/chyba ve výkazu pro zúčtování ceny za systémové služby</w:t>
            </w:r>
          </w:p>
          <w:p w14:paraId="2B899F69" w14:textId="77777777" w:rsidR="009560C9" w:rsidRPr="00953BB5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287 - </w:t>
            </w:r>
            <w:r w:rsidRPr="009560C9">
              <w:rPr>
                <w:sz w:val="20"/>
                <w:szCs w:val="20"/>
              </w:rPr>
              <w:t>Potvrzení/chyba v dotazu na výkaz pro zúčtování ceny za systémové služby</w:t>
            </w:r>
          </w:p>
        </w:tc>
        <w:tc>
          <w:tcPr>
            <w:tcW w:w="787" w:type="dxa"/>
          </w:tcPr>
          <w:p w14:paraId="59B559E2" w14:textId="77777777" w:rsidR="00E87AC9" w:rsidRDefault="009560C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V1.33</w:t>
            </w:r>
          </w:p>
        </w:tc>
      </w:tr>
      <w:tr w:rsidR="00AF3BF5" w14:paraId="16BA7AB6" w14:textId="77777777" w:rsidTr="007521BA">
        <w:trPr>
          <w:trHeight w:val="255"/>
        </w:trPr>
        <w:tc>
          <w:tcPr>
            <w:tcW w:w="1139" w:type="dxa"/>
          </w:tcPr>
          <w:p w14:paraId="233A6D6C" w14:textId="77777777" w:rsidR="00AF3BF5" w:rsidRDefault="00133CD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</w:t>
            </w:r>
            <w:r w:rsidR="00AF3BF5">
              <w:rPr>
                <w:sz w:val="20"/>
                <w:szCs w:val="20"/>
              </w:rPr>
              <w:t>.8.2014</w:t>
            </w:r>
          </w:p>
        </w:tc>
        <w:tc>
          <w:tcPr>
            <w:tcW w:w="7146" w:type="dxa"/>
          </w:tcPr>
          <w:p w14:paraId="13849AF5" w14:textId="77777777" w:rsidR="00AF3BF5" w:rsidRDefault="00AF3BF5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– z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odebrána hodnota:</w:t>
            </w:r>
          </w:p>
          <w:p w14:paraId="613970DC" w14:textId="77777777" w:rsidR="00AF3BF5" w:rsidRDefault="00AF3BF5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703 - </w:t>
            </w:r>
            <w:r w:rsidRPr="00312CB4">
              <w:rPr>
                <w:sz w:val="20"/>
                <w:szCs w:val="20"/>
              </w:rPr>
              <w:t xml:space="preserve">Dotaz pro stažení ATC z TSO </w:t>
            </w:r>
            <w:r>
              <w:rPr>
                <w:sz w:val="20"/>
                <w:szCs w:val="20"/>
              </w:rPr>
              <w:t>– interní</w:t>
            </w:r>
          </w:p>
        </w:tc>
        <w:tc>
          <w:tcPr>
            <w:tcW w:w="787" w:type="dxa"/>
          </w:tcPr>
          <w:p w14:paraId="73AB892D" w14:textId="77777777" w:rsidR="00AF3BF5" w:rsidRDefault="00AF3BF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V1.34</w:t>
            </w:r>
          </w:p>
        </w:tc>
      </w:tr>
      <w:tr w:rsidR="00133CD8" w14:paraId="3EFA2AE5" w14:textId="77777777" w:rsidTr="007521BA">
        <w:trPr>
          <w:trHeight w:val="255"/>
        </w:trPr>
        <w:tc>
          <w:tcPr>
            <w:tcW w:w="1139" w:type="dxa"/>
          </w:tcPr>
          <w:p w14:paraId="0B02593C" w14:textId="77777777" w:rsidR="00133CD8" w:rsidRDefault="00133CD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29.8.2014</w:t>
            </w:r>
          </w:p>
        </w:tc>
        <w:tc>
          <w:tcPr>
            <w:tcW w:w="7146" w:type="dxa"/>
          </w:tcPr>
          <w:p w14:paraId="7426005A" w14:textId="77777777" w:rsidR="00133CD8" w:rsidRDefault="00133CD8" w:rsidP="00AF3BF5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byla provedena změna popisku u jedné z enumerací atributu </w:t>
            </w:r>
            <w:r w:rsidRPr="00133CD8">
              <w:rPr>
                <w:i/>
                <w:sz w:val="20"/>
                <w:szCs w:val="20"/>
              </w:rPr>
              <w:t>uob</w:t>
            </w:r>
            <w:r>
              <w:rPr>
                <w:i/>
                <w:sz w:val="20"/>
                <w:szCs w:val="20"/>
              </w:rPr>
              <w:t>:</w:t>
            </w:r>
          </w:p>
          <w:p w14:paraId="70E86751" w14:textId="77777777" w:rsidR="00133CD8" w:rsidRPr="00133CD8" w:rsidRDefault="00133CD8" w:rsidP="00AF3BF5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lastRenderedPageBreak/>
              <w:t xml:space="preserve"> </w:t>
            </w:r>
            <w:r w:rsidRPr="00133CD8">
              <w:rPr>
                <w:sz w:val="20"/>
                <w:szCs w:val="20"/>
              </w:rPr>
              <w:t>CBA - Ano (Ponecháno z důvodu zpětné kompatability. V případě, že CBA bude uvedeno v registrační zprávě 111, bude zpráva odmítnuta.)</w:t>
            </w:r>
          </w:p>
        </w:tc>
        <w:tc>
          <w:tcPr>
            <w:tcW w:w="787" w:type="dxa"/>
          </w:tcPr>
          <w:p w14:paraId="1ED07A8D" w14:textId="77777777" w:rsidR="00133CD8" w:rsidRDefault="00133CD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V1.34</w:t>
            </w:r>
          </w:p>
        </w:tc>
      </w:tr>
      <w:tr w:rsidR="0069502B" w14:paraId="280DA70C" w14:textId="77777777" w:rsidTr="007521BA">
        <w:trPr>
          <w:trHeight w:val="255"/>
        </w:trPr>
        <w:tc>
          <w:tcPr>
            <w:tcW w:w="1139" w:type="dxa"/>
          </w:tcPr>
          <w:p w14:paraId="1E4C6B76" w14:textId="77777777" w:rsidR="0069502B" w:rsidRDefault="0069502B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9.10.2014</w:t>
            </w:r>
          </w:p>
        </w:tc>
        <w:tc>
          <w:tcPr>
            <w:tcW w:w="7146" w:type="dxa"/>
          </w:tcPr>
          <w:p w14:paraId="74C3404B" w14:textId="77777777" w:rsidR="0069502B" w:rsidRDefault="0069502B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</w:t>
            </w:r>
            <w:r w:rsidR="002F78F4">
              <w:rPr>
                <w:sz w:val="20"/>
                <w:szCs w:val="20"/>
              </w:rPr>
              <w:t>y provedeny následující úpravy</w:t>
            </w:r>
            <w:r>
              <w:rPr>
                <w:sz w:val="20"/>
                <w:szCs w:val="20"/>
              </w:rPr>
              <w:t>formátu:</w:t>
            </w:r>
          </w:p>
          <w:p w14:paraId="01866075" w14:textId="77777777" w:rsidR="002F78F4" w:rsidRDefault="002F78F4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Změna pojmenování rolí profilů </w:t>
            </w:r>
            <w:r w:rsidRPr="002F78F4">
              <w:rPr>
                <w:sz w:val="20"/>
                <w:szCs w:val="20"/>
              </w:rPr>
              <w:t>XC03, XC04, XC53, XC54, XP03, XP04, XP53, XP54</w:t>
            </w:r>
            <w:r>
              <w:rPr>
                <w:sz w:val="20"/>
                <w:szCs w:val="20"/>
              </w:rPr>
              <w:t>.</w:t>
            </w:r>
          </w:p>
          <w:p w14:paraId="1B2F0880" w14:textId="77777777" w:rsidR="0069502B" w:rsidRDefault="0069502B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Doplnění enmunerace atributu </w:t>
            </w:r>
            <w:r w:rsidRPr="0069502B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69502B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hodnoty XC11, XC12, XC61, XC62, XP11, XP12, XP61, XP62.</w:t>
            </w:r>
          </w:p>
          <w:p w14:paraId="7665DF7A" w14:textId="77777777" w:rsidR="0069502B" w:rsidRDefault="0069502B" w:rsidP="006950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Doplnění atributů </w:t>
            </w:r>
            <w:r w:rsidRPr="0069502B">
              <w:rPr>
                <w:i/>
                <w:sz w:val="20"/>
                <w:szCs w:val="20"/>
              </w:rPr>
              <w:t>Category</w:t>
            </w:r>
            <w:r>
              <w:rPr>
                <w:sz w:val="20"/>
                <w:szCs w:val="20"/>
              </w:rPr>
              <w:t xml:space="preserve">, </w:t>
            </w:r>
            <w:r w:rsidRPr="0069502B">
              <w:rPr>
                <w:i/>
                <w:sz w:val="20"/>
                <w:szCs w:val="20"/>
              </w:rPr>
              <w:t>AcceptRatio, ParentBlock, ExclsGroup</w:t>
            </w:r>
            <w:r>
              <w:rPr>
                <w:sz w:val="20"/>
                <w:szCs w:val="20"/>
              </w:rPr>
              <w:t xml:space="preserve"> na úrověň elementu </w:t>
            </w:r>
            <w:r w:rsidRPr="0069502B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</w:t>
            </w:r>
            <w:r w:rsidR="002028EB">
              <w:rPr>
                <w:sz w:val="20"/>
                <w:szCs w:val="20"/>
              </w:rPr>
              <w:t xml:space="preserve"> Atributy jsou nepovinné.</w:t>
            </w:r>
          </w:p>
        </w:tc>
        <w:tc>
          <w:tcPr>
            <w:tcW w:w="787" w:type="dxa"/>
          </w:tcPr>
          <w:p w14:paraId="3D3B53E1" w14:textId="77777777" w:rsidR="0069502B" w:rsidRDefault="006950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B53684" w14:paraId="0646AF2F" w14:textId="77777777" w:rsidTr="007521BA">
        <w:trPr>
          <w:trHeight w:val="255"/>
        </w:trPr>
        <w:tc>
          <w:tcPr>
            <w:tcW w:w="1139" w:type="dxa"/>
          </w:tcPr>
          <w:p w14:paraId="2ECE35B3" w14:textId="77777777" w:rsidR="00B53684" w:rsidRDefault="00B5368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24.10.2014</w:t>
            </w:r>
          </w:p>
        </w:tc>
        <w:tc>
          <w:tcPr>
            <w:tcW w:w="7146" w:type="dxa"/>
          </w:tcPr>
          <w:p w14:paraId="37EEF2AA" w14:textId="77777777" w:rsidR="00B53684" w:rsidRDefault="00B53684" w:rsidP="00B5368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doplění enmunerace atributu </w:t>
            </w:r>
            <w:r w:rsidRPr="0069502B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69502B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hodnoty BS01 až BS25.</w:t>
            </w:r>
          </w:p>
        </w:tc>
        <w:tc>
          <w:tcPr>
            <w:tcW w:w="787" w:type="dxa"/>
          </w:tcPr>
          <w:p w14:paraId="64E0270B" w14:textId="77777777" w:rsidR="00B53684" w:rsidRDefault="00B5368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51772B" w14:paraId="6CDC6DB1" w14:textId="77777777" w:rsidTr="007521BA">
        <w:trPr>
          <w:trHeight w:val="255"/>
        </w:trPr>
        <w:tc>
          <w:tcPr>
            <w:tcW w:w="1139" w:type="dxa"/>
          </w:tcPr>
          <w:p w14:paraId="60BB5DE9" w14:textId="77777777" w:rsidR="0051772B" w:rsidRDefault="0051772B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6.11.2014</w:t>
            </w:r>
          </w:p>
        </w:tc>
        <w:tc>
          <w:tcPr>
            <w:tcW w:w="7146" w:type="dxa"/>
          </w:tcPr>
          <w:p w14:paraId="0F0EAA8F" w14:textId="77777777" w:rsidR="0051772B" w:rsidRDefault="0051772B" w:rsidP="00B5368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doplnění enumerace povolených hodnot atributu </w:t>
            </w:r>
            <w:r w:rsidRPr="0051772B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51772B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40B1ED8A" w14:textId="77777777" w:rsidR="0051772B" w:rsidRDefault="0051772B" w:rsidP="005177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51772B">
              <w:rPr>
                <w:sz w:val="20"/>
                <w:szCs w:val="20"/>
              </w:rPr>
              <w:t xml:space="preserve">REVF </w:t>
            </w:r>
            <w:r>
              <w:rPr>
                <w:sz w:val="20"/>
                <w:szCs w:val="20"/>
              </w:rPr>
              <w:t xml:space="preserve">- </w:t>
            </w:r>
            <w:r w:rsidRPr="0051772B">
              <w:rPr>
                <w:sz w:val="20"/>
                <w:szCs w:val="20"/>
              </w:rPr>
              <w:t xml:space="preserve">Utilizace riziková expozice flex/výluč. pokynů DT  </w:t>
            </w:r>
          </w:p>
        </w:tc>
        <w:tc>
          <w:tcPr>
            <w:tcW w:w="787" w:type="dxa"/>
          </w:tcPr>
          <w:p w14:paraId="04F2ACD0" w14:textId="77777777" w:rsidR="0051772B" w:rsidRDefault="005177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954DF2" w14:paraId="51C6F92B" w14:textId="77777777" w:rsidTr="007521BA">
        <w:trPr>
          <w:trHeight w:val="255"/>
        </w:trPr>
        <w:tc>
          <w:tcPr>
            <w:tcW w:w="1139" w:type="dxa"/>
          </w:tcPr>
          <w:p w14:paraId="5F69201A" w14:textId="77777777" w:rsidR="00954DF2" w:rsidRDefault="00954DF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27.1.2015</w:t>
            </w:r>
          </w:p>
        </w:tc>
        <w:tc>
          <w:tcPr>
            <w:tcW w:w="7146" w:type="dxa"/>
          </w:tcPr>
          <w:p w14:paraId="5F016893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SFVOTCONFDATA - doplnění enumerace povolených hodnot atributu </w:t>
            </w:r>
            <w:r w:rsidRPr="00EA6F6F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415B527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EMP – Stav nouze - plyn</w:t>
            </w:r>
          </w:p>
        </w:tc>
        <w:tc>
          <w:tcPr>
            <w:tcW w:w="787" w:type="dxa"/>
          </w:tcPr>
          <w:p w14:paraId="5FD38CA1" w14:textId="77777777" w:rsidR="00954DF2" w:rsidRDefault="00954DF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V1.36</w:t>
            </w:r>
          </w:p>
        </w:tc>
      </w:tr>
      <w:tr w:rsidR="00954DF2" w14:paraId="428C47DC" w14:textId="77777777" w:rsidTr="007521BA">
        <w:trPr>
          <w:trHeight w:val="255"/>
        </w:trPr>
        <w:tc>
          <w:tcPr>
            <w:tcW w:w="1139" w:type="dxa"/>
          </w:tcPr>
          <w:p w14:paraId="5951CA0D" w14:textId="77777777" w:rsidR="00954DF2" w:rsidRDefault="00954DF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27.1.2015</w:t>
            </w:r>
          </w:p>
        </w:tc>
        <w:tc>
          <w:tcPr>
            <w:tcW w:w="7146" w:type="dxa"/>
          </w:tcPr>
          <w:p w14:paraId="31C12FFD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RESPONSE- doplnění atributu </w:t>
            </w:r>
            <w:r w:rsidRPr="00E047B7">
              <w:rPr>
                <w:i/>
                <w:sz w:val="20"/>
                <w:szCs w:val="20"/>
              </w:rPr>
              <w:t>result-code</w:t>
            </w:r>
            <w:r>
              <w:rPr>
                <w:sz w:val="20"/>
                <w:szCs w:val="20"/>
              </w:rPr>
              <w:t xml:space="preserve"> na úroveň elementu </w:t>
            </w:r>
            <w:r w:rsidRPr="00E047B7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5B5AB987" w14:textId="77777777" w:rsidR="00954DF2" w:rsidRDefault="00954DF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V1.36</w:t>
            </w:r>
          </w:p>
        </w:tc>
      </w:tr>
      <w:tr w:rsidR="004C05E0" w14:paraId="10DFD73F" w14:textId="77777777" w:rsidTr="007521BA">
        <w:trPr>
          <w:trHeight w:val="255"/>
        </w:trPr>
        <w:tc>
          <w:tcPr>
            <w:tcW w:w="1139" w:type="dxa"/>
          </w:tcPr>
          <w:p w14:paraId="1AAD9845" w14:textId="77777777" w:rsidR="004C05E0" w:rsidRDefault="004C05E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18.3.2015</w:t>
            </w:r>
          </w:p>
        </w:tc>
        <w:tc>
          <w:tcPr>
            <w:tcW w:w="7146" w:type="dxa"/>
          </w:tcPr>
          <w:p w14:paraId="10B73E46" w14:textId="77777777" w:rsidR="004C05E0" w:rsidRDefault="004C05E0" w:rsidP="004C05E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ETSO zprávy, formát StatusRequest – změna názvu elementu </w:t>
            </w:r>
            <w:r w:rsidRPr="004C05E0">
              <w:rPr>
                <w:i/>
                <w:sz w:val="20"/>
                <w:szCs w:val="20"/>
              </w:rPr>
              <w:t>ReqCounterparty</w:t>
            </w:r>
            <w:r>
              <w:rPr>
                <w:sz w:val="20"/>
                <w:szCs w:val="20"/>
              </w:rPr>
              <w:t xml:space="preserve"> na </w:t>
            </w:r>
            <w:r w:rsidRPr="004C05E0">
              <w:rPr>
                <w:i/>
                <w:sz w:val="20"/>
                <w:szCs w:val="20"/>
              </w:rPr>
              <w:t>ReqCounterParty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0DCC78A" w14:textId="77777777" w:rsidR="004C05E0" w:rsidRDefault="004C05E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V1.37</w:t>
            </w:r>
          </w:p>
        </w:tc>
      </w:tr>
      <w:tr w:rsidR="00D854F7" w14:paraId="7F3937D0" w14:textId="77777777" w:rsidTr="007521BA">
        <w:trPr>
          <w:trHeight w:val="255"/>
        </w:trPr>
        <w:tc>
          <w:tcPr>
            <w:tcW w:w="1139" w:type="dxa"/>
          </w:tcPr>
          <w:p w14:paraId="765144C1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26C79B26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297BE2C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 w:rsidRPr="00D854F7">
              <w:rPr>
                <w:sz w:val="20"/>
                <w:szCs w:val="20"/>
              </w:rPr>
              <w:t>ST18</w:t>
            </w:r>
            <w:r>
              <w:rPr>
                <w:sz w:val="20"/>
                <w:szCs w:val="20"/>
              </w:rPr>
              <w:t xml:space="preserve"> - </w:t>
            </w:r>
            <w:r w:rsidRPr="00D854F7">
              <w:rPr>
                <w:sz w:val="20"/>
                <w:szCs w:val="20"/>
              </w:rPr>
              <w:t>REMIT Fix Fee electricity – měsíční poplatek za zprostředkování dat REMIT pro trhy s elektřinou – záporná částka</w:t>
            </w:r>
          </w:p>
          <w:p w14:paraId="22676EC2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XC65 - </w:t>
            </w:r>
            <w:r w:rsidRPr="00D854F7">
              <w:rPr>
                <w:sz w:val="20"/>
                <w:szCs w:val="20"/>
              </w:rPr>
              <w:t>REMIT Count of reported orders - electricity – počet reportovaných příkazů REMIT pro trhy s elektřinou – kladná hodnota</w:t>
            </w:r>
          </w:p>
          <w:p w14:paraId="7510DAF8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XP65 - </w:t>
            </w:r>
            <w:r w:rsidRPr="00D854F7">
              <w:rPr>
                <w:sz w:val="20"/>
                <w:szCs w:val="20"/>
              </w:rPr>
              <w:t>REMIT Variable Fee order electricity – měsíční poplatek za reportované příkazy REMIT pro trhy s elektřinou – záporná částka</w:t>
            </w:r>
          </w:p>
          <w:p w14:paraId="22AD5BC6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 w:rsidRPr="00D854F7">
              <w:rPr>
                <w:sz w:val="20"/>
                <w:szCs w:val="20"/>
              </w:rPr>
              <w:t>XC</w:t>
            </w:r>
            <w:r>
              <w:rPr>
                <w:sz w:val="20"/>
                <w:szCs w:val="20"/>
              </w:rPr>
              <w:t xml:space="preserve">66 - </w:t>
            </w:r>
            <w:r w:rsidRPr="00D854F7">
              <w:rPr>
                <w:sz w:val="20"/>
                <w:szCs w:val="20"/>
              </w:rPr>
              <w:t>REMIT Count of reported transactions - electricity – počet reportovaných transakcí REMIT pro trhy s elektřinou – kladná hodnota</w:t>
            </w:r>
          </w:p>
          <w:p w14:paraId="6FA6822F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XP66 - </w:t>
            </w:r>
            <w:r w:rsidRPr="00D854F7">
              <w:rPr>
                <w:sz w:val="20"/>
                <w:szCs w:val="20"/>
              </w:rPr>
              <w:t>REMIT Variable Fee transaction electricity – měsíční poplatek za reportované transakce REMIT pro trhy s elektřinou – záporná částka</w:t>
            </w:r>
          </w:p>
        </w:tc>
        <w:tc>
          <w:tcPr>
            <w:tcW w:w="787" w:type="dxa"/>
          </w:tcPr>
          <w:p w14:paraId="61DD3B4F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D854F7" w14:paraId="59FEBAA0" w14:textId="77777777" w:rsidTr="007521BA">
        <w:trPr>
          <w:trHeight w:val="255"/>
        </w:trPr>
        <w:tc>
          <w:tcPr>
            <w:tcW w:w="1139" w:type="dxa"/>
          </w:tcPr>
          <w:p w14:paraId="511F18E7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310B36F4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E92B5B">
              <w:rPr>
                <w:sz w:val="20"/>
                <w:szCs w:val="20"/>
              </w:rPr>
              <w:t xml:space="preserve">SFVOTBILLING, </w:t>
            </w:r>
            <w:r w:rsidRPr="00A067A5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SUM, </w:t>
            </w:r>
            <w:r w:rsidRPr="00E92B5B">
              <w:rPr>
                <w:sz w:val="20"/>
                <w:szCs w:val="20"/>
              </w:rPr>
              <w:t>SFVOT</w:t>
            </w:r>
            <w:r>
              <w:rPr>
                <w:sz w:val="20"/>
                <w:szCs w:val="20"/>
              </w:rPr>
              <w:t>C</w:t>
            </w:r>
            <w:r w:rsidRPr="00E92B5B">
              <w:rPr>
                <w:sz w:val="20"/>
                <w:szCs w:val="20"/>
              </w:rPr>
              <w:t>LAIM</w:t>
            </w:r>
            <w:r>
              <w:rPr>
                <w:sz w:val="20"/>
                <w:szCs w:val="20"/>
              </w:rPr>
              <w:t>, SFVOT</w:t>
            </w:r>
            <w:r w:rsidRPr="00A067A5">
              <w:rPr>
                <w:sz w:val="20"/>
                <w:szCs w:val="20"/>
              </w:rPr>
              <w:t>CLAIM</w:t>
            </w:r>
            <w:r>
              <w:rPr>
                <w:sz w:val="20"/>
                <w:szCs w:val="20"/>
              </w:rPr>
              <w:t>SUM</w:t>
            </w:r>
            <w:r>
              <w:rPr>
                <w:color w:val="1F497D"/>
              </w:rPr>
              <w:t xml:space="preserve"> - </w:t>
            </w:r>
            <w:r>
              <w:rPr>
                <w:sz w:val="20"/>
                <w:szCs w:val="20"/>
              </w:rPr>
              <w:t xml:space="preserve">doplnění enumerace povolených hodnot atributu </w:t>
            </w:r>
            <w:r>
              <w:rPr>
                <w:i/>
                <w:sz w:val="20"/>
                <w:szCs w:val="20"/>
              </w:rPr>
              <w:t xml:space="preserve">tradeType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tradeType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647EABC" w14:textId="77777777" w:rsidR="00D854F7" w:rsidRPr="00691EFC" w:rsidRDefault="00D854F7" w:rsidP="00D854F7">
            <w:pPr>
              <w:rPr>
                <w:sz w:val="20"/>
                <w:szCs w:val="20"/>
              </w:rPr>
            </w:pPr>
            <w:r w:rsidRPr="00691EFC">
              <w:rPr>
                <w:sz w:val="20"/>
                <w:szCs w:val="20"/>
              </w:rPr>
              <w:t>R0</w:t>
            </w:r>
            <w:r>
              <w:rPr>
                <w:sz w:val="20"/>
                <w:szCs w:val="20"/>
              </w:rPr>
              <w:t>1</w:t>
            </w:r>
            <w:r w:rsidRPr="00691EFC">
              <w:rPr>
                <w:sz w:val="20"/>
                <w:szCs w:val="20"/>
              </w:rPr>
              <w:t xml:space="preserve"> – Fixní poplatek REMIT</w:t>
            </w:r>
          </w:p>
          <w:p w14:paraId="6004FBB2" w14:textId="77777777" w:rsidR="00D854F7" w:rsidRPr="00691EFC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R02</w:t>
            </w:r>
            <w:r w:rsidRPr="00691EFC">
              <w:rPr>
                <w:sz w:val="20"/>
                <w:szCs w:val="20"/>
              </w:rPr>
              <w:t xml:space="preserve"> - Poplatek REMIT reporting – transakce</w:t>
            </w:r>
          </w:p>
          <w:p w14:paraId="3A38CDDB" w14:textId="77777777" w:rsidR="00D854F7" w:rsidRDefault="00D854F7" w:rsidP="004C05E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R03</w:t>
            </w:r>
            <w:r w:rsidRPr="00691EFC">
              <w:rPr>
                <w:sz w:val="20"/>
                <w:szCs w:val="20"/>
              </w:rPr>
              <w:t xml:space="preserve"> - Poplatek REMIT reporting – příkaz</w:t>
            </w:r>
          </w:p>
        </w:tc>
        <w:tc>
          <w:tcPr>
            <w:tcW w:w="787" w:type="dxa"/>
          </w:tcPr>
          <w:p w14:paraId="303E1D81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D854F7" w14:paraId="4832841E" w14:textId="77777777" w:rsidTr="007521BA">
        <w:trPr>
          <w:trHeight w:val="255"/>
        </w:trPr>
        <w:tc>
          <w:tcPr>
            <w:tcW w:w="1139" w:type="dxa"/>
          </w:tcPr>
          <w:p w14:paraId="1C4A6105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6C78CEEF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CDS</w:t>
            </w:r>
            <w:r w:rsidRPr="00AE034E">
              <w:rPr>
                <w:sz w:val="20"/>
                <w:szCs w:val="20"/>
              </w:rPr>
              <w:t xml:space="preserve">INVOICE – změna restrikce atributů </w:t>
            </w:r>
            <w:r w:rsidRPr="00E92B5B">
              <w:rPr>
                <w:i/>
                <w:sz w:val="20"/>
                <w:szCs w:val="20"/>
              </w:rPr>
              <w:t>country</w:t>
            </w:r>
            <w:r w:rsidRPr="00AE034E">
              <w:rPr>
                <w:sz w:val="20"/>
                <w:szCs w:val="20"/>
              </w:rPr>
              <w:t xml:space="preserve"> a </w:t>
            </w:r>
            <w:r w:rsidRPr="00E92B5B">
              <w:rPr>
                <w:i/>
                <w:sz w:val="20"/>
                <w:szCs w:val="20"/>
              </w:rPr>
              <w:t>bank-count</w:t>
            </w:r>
            <w:r>
              <w:rPr>
                <w:i/>
                <w:sz w:val="20"/>
                <w:szCs w:val="20"/>
              </w:rPr>
              <w:t>r</w:t>
            </w:r>
            <w:r w:rsidRPr="00E92B5B">
              <w:rPr>
                <w:i/>
                <w:sz w:val="20"/>
                <w:szCs w:val="20"/>
              </w:rPr>
              <w:t>y</w:t>
            </w:r>
            <w:r w:rsidRPr="00AE034E">
              <w:rPr>
                <w:sz w:val="20"/>
                <w:szCs w:val="20"/>
              </w:rPr>
              <w:t>. Atribut může nabývat 1 až 3 znaky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1A7AA05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6376E8" w14:paraId="2224D130" w14:textId="77777777" w:rsidTr="007521BA">
        <w:trPr>
          <w:trHeight w:val="255"/>
        </w:trPr>
        <w:tc>
          <w:tcPr>
            <w:tcW w:w="1139" w:type="dxa"/>
          </w:tcPr>
          <w:p w14:paraId="550347F1" w14:textId="77777777" w:rsidR="006376E8" w:rsidRDefault="006376E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79EBC89B" w14:textId="77777777" w:rsidR="006376E8" w:rsidRDefault="008E4B7F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6376E8">
              <w:rPr>
                <w:sz w:val="20"/>
                <w:szCs w:val="20"/>
              </w:rPr>
              <w:t xml:space="preserve"> CDSIDIS – byly provedeny níže uvedené změny šablony:</w:t>
            </w:r>
          </w:p>
          <w:p w14:paraId="657BDD44" w14:textId="77777777" w:rsidR="006376E8" w:rsidRDefault="006376E8" w:rsidP="00D854F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041502">
              <w:rPr>
                <w:sz w:val="20"/>
                <w:szCs w:val="20"/>
              </w:rPr>
              <w:t xml:space="preserve">- element </w:t>
            </w:r>
            <w:r w:rsidR="00041502" w:rsidRPr="001541E3">
              <w:rPr>
                <w:i/>
                <w:sz w:val="20"/>
                <w:szCs w:val="20"/>
              </w:rPr>
              <w:t>OPM</w:t>
            </w:r>
            <w:r w:rsidR="00041502">
              <w:rPr>
                <w:sz w:val="20"/>
                <w:szCs w:val="20"/>
              </w:rPr>
              <w:t xml:space="preserve"> - přídány atributy</w:t>
            </w:r>
            <w:r w:rsidR="00041502" w:rsidRPr="001541E3">
              <w:rPr>
                <w:i/>
                <w:sz w:val="20"/>
                <w:szCs w:val="20"/>
              </w:rPr>
              <w:t xml:space="preserve"> inv_id, qty-VT, qty-NT, contract-type</w:t>
            </w:r>
          </w:p>
          <w:p w14:paraId="5BE45663" w14:textId="77777777" w:rsidR="00041502" w:rsidRPr="001541E3" w:rsidRDefault="00041502" w:rsidP="00D854F7">
            <w:pPr>
              <w:rPr>
                <w:sz w:val="20"/>
                <w:szCs w:val="20"/>
              </w:rPr>
            </w:pPr>
            <w:r w:rsidRPr="001541E3">
              <w:rPr>
                <w:sz w:val="20"/>
                <w:szCs w:val="20"/>
              </w:rPr>
              <w:t>Blok DUF VO</w:t>
            </w:r>
          </w:p>
          <w:p w14:paraId="61D30840" w14:textId="77777777" w:rsidR="00EE5385" w:rsidRDefault="00041502" w:rsidP="00D854F7">
            <w:pPr>
              <w:rPr>
                <w:i/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- </w:t>
            </w:r>
            <w:r w:rsidRPr="001541E3">
              <w:rPr>
                <w:sz w:val="20"/>
                <w:szCs w:val="20"/>
              </w:rPr>
              <w:t xml:space="preserve">přidán </w:t>
            </w:r>
            <w:r>
              <w:rPr>
                <w:sz w:val="20"/>
                <w:szCs w:val="20"/>
              </w:rPr>
              <w:t xml:space="preserve">element </w:t>
            </w:r>
            <w:r w:rsidRPr="001541E3">
              <w:rPr>
                <w:i/>
                <w:sz w:val="20"/>
                <w:szCs w:val="20"/>
              </w:rPr>
              <w:t xml:space="preserve">PmaxNT </w:t>
            </w:r>
          </w:p>
          <w:p w14:paraId="77F07BDA" w14:textId="77777777" w:rsidR="00041502" w:rsidRDefault="00041502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- </w:t>
            </w:r>
            <w:r w:rsidR="00547A2D">
              <w:rPr>
                <w:sz w:val="20"/>
                <w:szCs w:val="20"/>
              </w:rPr>
              <w:t xml:space="preserve">element </w:t>
            </w:r>
            <w:r w:rsidRPr="001541E3"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přidán  element </w:t>
            </w:r>
            <w:r w:rsidRPr="001541E3">
              <w:rPr>
                <w:i/>
                <w:sz w:val="20"/>
                <w:szCs w:val="20"/>
              </w:rPr>
              <w:t>Ereact</w:t>
            </w:r>
          </w:p>
          <w:p w14:paraId="5FCC5D05" w14:textId="77777777" w:rsidR="00547A2D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041502">
              <w:rPr>
                <w:sz w:val="20"/>
                <w:szCs w:val="20"/>
              </w:rPr>
              <w:t>přidán</w:t>
            </w:r>
            <w:r>
              <w:rPr>
                <w:sz w:val="20"/>
                <w:szCs w:val="20"/>
              </w:rPr>
              <w:t xml:space="preserve"> element </w:t>
            </w:r>
            <w:r w:rsidRPr="001541E3">
              <w:rPr>
                <w:i/>
                <w:sz w:val="20"/>
                <w:szCs w:val="20"/>
              </w:rPr>
              <w:t>Price</w:t>
            </w:r>
          </w:p>
          <w:p w14:paraId="3E19685A" w14:textId="77777777" w:rsidR="00547A2D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Blok DUF MO</w:t>
            </w:r>
          </w:p>
          <w:p w14:paraId="6FC50EDF" w14:textId="77777777" w:rsidR="003F6BBC" w:rsidRPr="00A03A39" w:rsidRDefault="003F6BBC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B73B98">
              <w:rPr>
                <w:sz w:val="20"/>
                <w:szCs w:val="20"/>
              </w:rPr>
              <w:t>změna popisku atributů</w:t>
            </w:r>
            <w:r>
              <w:rPr>
                <w:sz w:val="20"/>
                <w:szCs w:val="20"/>
              </w:rPr>
              <w:t xml:space="preserve"> </w:t>
            </w:r>
            <w:r w:rsidR="00A03A39">
              <w:rPr>
                <w:i/>
                <w:sz w:val="20"/>
                <w:szCs w:val="20"/>
              </w:rPr>
              <w:t>inv_id, qty-VT, qty-N</w:t>
            </w:r>
            <w:r w:rsidR="00A03A39">
              <w:rPr>
                <w:sz w:val="20"/>
                <w:szCs w:val="20"/>
              </w:rPr>
              <w:t xml:space="preserve"> elementu </w:t>
            </w:r>
            <w:r w:rsidR="00A03A39" w:rsidRPr="00A03A39">
              <w:rPr>
                <w:i/>
                <w:sz w:val="20"/>
                <w:szCs w:val="20"/>
              </w:rPr>
              <w:t>DataMO</w:t>
            </w:r>
          </w:p>
          <w:p w14:paraId="75D87A78" w14:textId="77777777" w:rsidR="006376E8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 element </w:t>
            </w:r>
            <w:r w:rsidRPr="00547A2D">
              <w:rPr>
                <w:sz w:val="20"/>
                <w:szCs w:val="20"/>
              </w:rPr>
              <w:t>P</w:t>
            </w:r>
            <w:r w:rsidRPr="001541E3">
              <w:rPr>
                <w:i/>
                <w:sz w:val="20"/>
                <w:szCs w:val="20"/>
              </w:rPr>
              <w:t>riceMO</w:t>
            </w:r>
            <w:r w:rsidR="00041502">
              <w:rPr>
                <w:sz w:val="20"/>
                <w:szCs w:val="20"/>
              </w:rPr>
              <w:t xml:space="preserve">  </w:t>
            </w:r>
          </w:p>
          <w:p w14:paraId="0CDF385F" w14:textId="77777777" w:rsidR="006376E8" w:rsidRDefault="006376E8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změny byly na účastníky komunikovány separátním dokumentem</w:t>
            </w:r>
            <w:r w:rsidR="00547A2D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A8241D7" w14:textId="77777777" w:rsidR="006376E8" w:rsidRDefault="00547A2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V1.39</w:t>
            </w:r>
          </w:p>
        </w:tc>
      </w:tr>
      <w:tr w:rsidR="006376E8" w14:paraId="1F10B7A5" w14:textId="77777777" w:rsidTr="007521BA">
        <w:trPr>
          <w:trHeight w:val="255"/>
        </w:trPr>
        <w:tc>
          <w:tcPr>
            <w:tcW w:w="1139" w:type="dxa"/>
          </w:tcPr>
          <w:p w14:paraId="7979F07B" w14:textId="77777777" w:rsidR="006376E8" w:rsidRDefault="00547A2D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560B9AEA" w14:textId="77777777" w:rsidR="00547A2D" w:rsidRDefault="008E4B7F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041502">
              <w:rPr>
                <w:sz w:val="20"/>
                <w:szCs w:val="20"/>
              </w:rPr>
              <w:t xml:space="preserve"> </w:t>
            </w:r>
            <w:r w:rsidR="00547A2D">
              <w:rPr>
                <w:sz w:val="20"/>
                <w:szCs w:val="20"/>
              </w:rPr>
              <w:t xml:space="preserve">CSDINVOICE – enumerace povolených hodnot atributu </w:t>
            </w:r>
            <w:r w:rsidR="00547A2D" w:rsidRPr="001541E3">
              <w:rPr>
                <w:i/>
                <w:sz w:val="20"/>
                <w:szCs w:val="20"/>
              </w:rPr>
              <w:t>unit</w:t>
            </w:r>
            <w:r w:rsidR="00547A2D">
              <w:rPr>
                <w:sz w:val="20"/>
                <w:szCs w:val="20"/>
              </w:rPr>
              <w:t xml:space="preserve"> elementu </w:t>
            </w:r>
            <w:r w:rsidR="00547A2D" w:rsidRPr="001541E3">
              <w:rPr>
                <w:i/>
                <w:sz w:val="20"/>
                <w:szCs w:val="20"/>
              </w:rPr>
              <w:t>BaseItemDetail</w:t>
            </w:r>
            <w:r w:rsidR="00670F4C">
              <w:rPr>
                <w:sz w:val="20"/>
                <w:szCs w:val="20"/>
              </w:rPr>
              <w:t xml:space="preserve"> byla rozšířena o ho</w:t>
            </w:r>
            <w:r w:rsidR="00547A2D">
              <w:rPr>
                <w:sz w:val="20"/>
                <w:szCs w:val="20"/>
              </w:rPr>
              <w:t>d</w:t>
            </w:r>
            <w:r w:rsidR="00670F4C">
              <w:rPr>
                <w:sz w:val="20"/>
                <w:szCs w:val="20"/>
              </w:rPr>
              <w:t>n</w:t>
            </w:r>
            <w:r w:rsidR="00547A2D">
              <w:rPr>
                <w:sz w:val="20"/>
                <w:szCs w:val="20"/>
              </w:rPr>
              <w:t>oty „A*mo</w:t>
            </w:r>
            <w:r w:rsidR="00670F4C">
              <w:rPr>
                <w:sz w:val="20"/>
                <w:szCs w:val="20"/>
              </w:rPr>
              <w:t>n</w:t>
            </w:r>
            <w:r w:rsidR="00547A2D">
              <w:rPr>
                <w:sz w:val="20"/>
                <w:szCs w:val="20"/>
              </w:rPr>
              <w:t>th“ a „kW“.</w:t>
            </w:r>
          </w:p>
        </w:tc>
        <w:tc>
          <w:tcPr>
            <w:tcW w:w="787" w:type="dxa"/>
          </w:tcPr>
          <w:p w14:paraId="1642E325" w14:textId="77777777" w:rsidR="006376E8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6376E8" w14:paraId="3FE02045" w14:textId="77777777" w:rsidTr="007521BA">
        <w:trPr>
          <w:trHeight w:val="255"/>
        </w:trPr>
        <w:tc>
          <w:tcPr>
            <w:tcW w:w="1139" w:type="dxa"/>
          </w:tcPr>
          <w:p w14:paraId="5F61E711" w14:textId="77777777" w:rsidR="006376E8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49EA64DF" w14:textId="77777777" w:rsidR="006376E8" w:rsidRDefault="008E4B7F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547A2D">
              <w:rPr>
                <w:sz w:val="20"/>
                <w:szCs w:val="20"/>
              </w:rPr>
              <w:t xml:space="preserve"> MASTERDATA – byly provedeny níže uvedené úpravy:</w:t>
            </w:r>
          </w:p>
          <w:p w14:paraId="402C95D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097DBA0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192 – </w:t>
            </w:r>
            <w:r w:rsidRPr="00144380">
              <w:rPr>
                <w:sz w:val="20"/>
                <w:szCs w:val="20"/>
              </w:rPr>
              <w:t>Žádost o hromadnou změnu dodavatele/SZ</w:t>
            </w:r>
          </w:p>
          <w:p w14:paraId="3756F66A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193 - </w:t>
            </w:r>
            <w:r w:rsidRPr="00144380">
              <w:rPr>
                <w:sz w:val="20"/>
                <w:szCs w:val="20"/>
              </w:rPr>
              <w:t>Provedení hromadné změny dodavatele/SZ</w:t>
            </w:r>
          </w:p>
          <w:p w14:paraId="1E37FFC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přidány nové atributy </w:t>
            </w:r>
            <w:r w:rsidRPr="001541E3">
              <w:rPr>
                <w:i/>
                <w:sz w:val="20"/>
                <w:szCs w:val="20"/>
              </w:rPr>
              <w:t>num-phase</w:t>
            </w:r>
            <w:r>
              <w:rPr>
                <w:sz w:val="20"/>
                <w:szCs w:val="20"/>
              </w:rPr>
              <w:t xml:space="preserve">, </w:t>
            </w:r>
            <w:r w:rsidRPr="001541E3">
              <w:rPr>
                <w:i/>
                <w:sz w:val="20"/>
                <w:szCs w:val="20"/>
              </w:rPr>
              <w:t>cir-breaker</w:t>
            </w:r>
            <w:r>
              <w:rPr>
                <w:i/>
                <w:sz w:val="20"/>
                <w:szCs w:val="20"/>
              </w:rPr>
              <w:t>,</w:t>
            </w:r>
            <w:r>
              <w:rPr>
                <w:sz w:val="20"/>
                <w:szCs w:val="20"/>
              </w:rPr>
              <w:t xml:space="preserve"> </w:t>
            </w:r>
            <w:r w:rsidRPr="001541E3">
              <w:rPr>
                <w:i/>
                <w:sz w:val="20"/>
                <w:szCs w:val="20"/>
              </w:rPr>
              <w:t>dist-rate-type</w:t>
            </w:r>
            <w:r w:rsidR="008E4B7F">
              <w:rPr>
                <w:i/>
                <w:sz w:val="20"/>
                <w:szCs w:val="20"/>
              </w:rPr>
              <w:t>,</w:t>
            </w:r>
            <w:r w:rsidR="008A2F31">
              <w:rPr>
                <w:sz w:val="20"/>
                <w:szCs w:val="20"/>
              </w:rPr>
              <w:t xml:space="preserve"> </w:t>
            </w:r>
            <w:r w:rsidR="008A2F31" w:rsidRPr="001541E3">
              <w:rPr>
                <w:i/>
                <w:sz w:val="20"/>
                <w:szCs w:val="20"/>
              </w:rPr>
              <w:t>contract-type</w:t>
            </w:r>
            <w:r w:rsidR="008E4B7F">
              <w:rPr>
                <w:i/>
                <w:sz w:val="20"/>
                <w:szCs w:val="20"/>
              </w:rPr>
              <w:t>, micro-source</w:t>
            </w:r>
            <w:r w:rsidR="008A2F31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do elementu </w:t>
            </w:r>
            <w:r w:rsidRPr="001541E3">
              <w:rPr>
                <w:i/>
                <w:sz w:val="20"/>
                <w:szCs w:val="20"/>
              </w:rPr>
              <w:t>OPM</w:t>
            </w:r>
          </w:p>
          <w:p w14:paraId="655B27EA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</w:t>
            </w:r>
            <w:r w:rsidRPr="001541E3">
              <w:rPr>
                <w:i/>
                <w:sz w:val="20"/>
                <w:szCs w:val="20"/>
              </w:rPr>
              <w:t>disc-reason</w:t>
            </w:r>
            <w:r>
              <w:rPr>
                <w:sz w:val="20"/>
                <w:szCs w:val="20"/>
              </w:rPr>
              <w:t xml:space="preserve"> elementu </w:t>
            </w:r>
            <w:r w:rsidRPr="001541E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doplněna o hodnoty:</w:t>
            </w:r>
          </w:p>
          <w:p w14:paraId="75171A9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07 – Neoprávněný odběr</w:t>
            </w:r>
          </w:p>
          <w:p w14:paraId="12630F5C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08 – Neoprávněná distribuce</w:t>
            </w:r>
          </w:p>
          <w:p w14:paraId="7D50F87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09 – Deaktivace</w:t>
            </w:r>
          </w:p>
          <w:p w14:paraId="2657CD7C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zatypování atributu </w:t>
            </w:r>
            <w:r w:rsidRPr="001541E3">
              <w:rPr>
                <w:i/>
                <w:sz w:val="20"/>
                <w:szCs w:val="20"/>
              </w:rPr>
              <w:t>mrsend-susp</w:t>
            </w:r>
            <w:r>
              <w:rPr>
                <w:sz w:val="20"/>
                <w:szCs w:val="20"/>
              </w:rPr>
              <w:t xml:space="preserve"> elementu </w:t>
            </w:r>
            <w:r w:rsidRPr="001541E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z boolean na string s výčtem povolených hodnot</w:t>
            </w:r>
          </w:p>
          <w:p w14:paraId="1172DE00" w14:textId="77777777" w:rsidR="00144380" w:rsidRDefault="00144380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chs-reason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Data</w:t>
            </w:r>
            <w:r>
              <w:rPr>
                <w:sz w:val="20"/>
                <w:szCs w:val="20"/>
              </w:rPr>
              <w:t xml:space="preserve"> o hodnotu „H1“</w:t>
            </w:r>
          </w:p>
          <w:p w14:paraId="7EBB5234" w14:textId="77777777" w:rsidR="00547A2D" w:rsidRDefault="00547A2D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8A2F31">
              <w:rPr>
                <w:sz w:val="20"/>
                <w:szCs w:val="20"/>
              </w:rPr>
              <w:t xml:space="preserve">doplnění enumerace povolených hodnot atributu </w:t>
            </w:r>
            <w:r w:rsidR="00EE5385" w:rsidRPr="001541E3">
              <w:rPr>
                <w:i/>
                <w:sz w:val="20"/>
                <w:szCs w:val="20"/>
              </w:rPr>
              <w:t>chs-</w:t>
            </w:r>
            <w:r w:rsidR="008A2F31">
              <w:rPr>
                <w:i/>
                <w:sz w:val="20"/>
                <w:szCs w:val="20"/>
              </w:rPr>
              <w:t xml:space="preserve">type </w:t>
            </w:r>
            <w:r w:rsidR="008A2F31" w:rsidRPr="00A22F0F">
              <w:rPr>
                <w:sz w:val="20"/>
                <w:szCs w:val="20"/>
              </w:rPr>
              <w:t>elementu</w:t>
            </w:r>
            <w:r w:rsidR="008A2F31">
              <w:rPr>
                <w:i/>
                <w:sz w:val="20"/>
                <w:szCs w:val="20"/>
              </w:rPr>
              <w:t xml:space="preserve"> Data</w:t>
            </w:r>
            <w:r w:rsidR="008A2F31">
              <w:rPr>
                <w:sz w:val="20"/>
                <w:szCs w:val="20"/>
              </w:rPr>
              <w:t xml:space="preserve"> o hodnotu „CTC“</w:t>
            </w:r>
          </w:p>
          <w:p w14:paraId="734D9B89" w14:textId="77777777" w:rsidR="008A2F31" w:rsidRDefault="008A2F31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Activity</w:t>
            </w:r>
            <w:r>
              <w:rPr>
                <w:sz w:val="20"/>
                <w:szCs w:val="20"/>
              </w:rPr>
              <w:t xml:space="preserve"> o hodnotu „CTC“</w:t>
            </w:r>
          </w:p>
          <w:p w14:paraId="0354C059" w14:textId="77777777" w:rsidR="008A2F31" w:rsidRDefault="008A2F31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contract-negotiation-type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Data</w:t>
            </w:r>
            <w:r>
              <w:rPr>
                <w:sz w:val="20"/>
                <w:szCs w:val="20"/>
              </w:rPr>
              <w:t xml:space="preserve"> o hodnotu „D“</w:t>
            </w:r>
          </w:p>
        </w:tc>
        <w:tc>
          <w:tcPr>
            <w:tcW w:w="787" w:type="dxa"/>
          </w:tcPr>
          <w:p w14:paraId="6563C742" w14:textId="77777777" w:rsidR="006376E8" w:rsidRDefault="006376E8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8A2F31" w14:paraId="0D35AE92" w14:textId="77777777" w:rsidTr="007521BA">
        <w:trPr>
          <w:trHeight w:val="255"/>
        </w:trPr>
        <w:tc>
          <w:tcPr>
            <w:tcW w:w="1139" w:type="dxa"/>
          </w:tcPr>
          <w:p w14:paraId="1442DA20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63B6B60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Zpráva CDSCLAIM - doplnění enumerace atributu </w:t>
            </w:r>
            <w:r>
              <w:rPr>
                <w:i/>
                <w:sz w:val="20"/>
                <w:szCs w:val="20"/>
              </w:rPr>
              <w:t>claim</w:t>
            </w:r>
            <w:r w:rsidRPr="009560C9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372BB94" w14:textId="77777777" w:rsidR="008A2F31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CDS6 - </w:t>
            </w:r>
            <w:r w:rsidRPr="00144380">
              <w:rPr>
                <w:sz w:val="20"/>
                <w:szCs w:val="20"/>
              </w:rPr>
              <w:t>Přeměny obchodních společností</w:t>
            </w:r>
          </w:p>
        </w:tc>
        <w:tc>
          <w:tcPr>
            <w:tcW w:w="787" w:type="dxa"/>
          </w:tcPr>
          <w:p w14:paraId="13931913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A2F31" w14:paraId="18AD4612" w14:textId="77777777" w:rsidTr="007521BA">
        <w:trPr>
          <w:trHeight w:val="255"/>
        </w:trPr>
        <w:tc>
          <w:tcPr>
            <w:tcW w:w="1139" w:type="dxa"/>
          </w:tcPr>
          <w:p w14:paraId="5F76C126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69DCABCA" w14:textId="77777777" w:rsidR="008E4B7F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z enumerace atributu </w:t>
            </w:r>
            <w:r w:rsidRPr="00E019A9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E019A9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byly odebrány následující hodnoty:</w:t>
            </w:r>
          </w:p>
          <w:p w14:paraId="51B74E2E" w14:textId="77777777" w:rsidR="008E4B7F" w:rsidRPr="0001013B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1013B">
              <w:rPr>
                <w:sz w:val="20"/>
                <w:szCs w:val="20"/>
              </w:rPr>
              <w:t xml:space="preserve">SC41 - Block Market – BT / Gas Intraday market – VDT s plynem – Trading Screen – počet kontraktů zobchodovaných v aktuálním dni </w:t>
            </w:r>
          </w:p>
          <w:p w14:paraId="003F26D6" w14:textId="77777777" w:rsidR="008E4B7F" w:rsidRPr="0001013B" w:rsidRDefault="008E4B7F" w:rsidP="008E4B7F">
            <w:pPr>
              <w:rPr>
                <w:sz w:val="20"/>
                <w:szCs w:val="20"/>
              </w:rPr>
            </w:pPr>
            <w:r w:rsidRPr="0001013B">
              <w:rPr>
                <w:sz w:val="20"/>
                <w:szCs w:val="20"/>
              </w:rPr>
              <w:t>SC44 - Block Market – BT / Gas Intraday market – VDT s plynem – Trading Screen – počet kontraktů zobchodovaných za celé období obchodování produktu</w:t>
            </w:r>
          </w:p>
          <w:p w14:paraId="11C19758" w14:textId="77777777" w:rsidR="008E4B7F" w:rsidRDefault="008E4B7F" w:rsidP="008E4B7F">
            <w:pPr>
              <w:rPr>
                <w:sz w:val="20"/>
                <w:szCs w:val="20"/>
              </w:rPr>
            </w:pPr>
            <w:r w:rsidRPr="0001013B">
              <w:rPr>
                <w:sz w:val="20"/>
                <w:szCs w:val="20"/>
              </w:rPr>
              <w:t>SP41 - Block Market – BT / Gas Intraday market – VDT s plynem – Trading Screen – kl</w:t>
            </w:r>
            <w:r>
              <w:rPr>
                <w:sz w:val="20"/>
                <w:szCs w:val="20"/>
              </w:rPr>
              <w:t>adná cena kladné energie</w:t>
            </w:r>
          </w:p>
          <w:p w14:paraId="4AD7B5E7" w14:textId="77777777" w:rsidR="008A2F31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Dále byly změněny popisky u rolí SC40, SC42, SP40.</w:t>
            </w:r>
          </w:p>
        </w:tc>
        <w:tc>
          <w:tcPr>
            <w:tcW w:w="787" w:type="dxa"/>
          </w:tcPr>
          <w:p w14:paraId="506A4A32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A2F31" w14:paraId="2A705B4A" w14:textId="77777777" w:rsidTr="007521BA">
        <w:trPr>
          <w:trHeight w:val="255"/>
        </w:trPr>
        <w:tc>
          <w:tcPr>
            <w:tcW w:w="1139" w:type="dxa"/>
          </w:tcPr>
          <w:p w14:paraId="4A65D537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3FB16D0E" w14:textId="77777777" w:rsidR="00304BE7" w:rsidRDefault="008E4B7F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="00304BE7" w:rsidRPr="00E92B5B">
              <w:rPr>
                <w:sz w:val="20"/>
                <w:szCs w:val="20"/>
              </w:rPr>
              <w:t xml:space="preserve">SFVOTBILLING, </w:t>
            </w:r>
            <w:r w:rsidR="00304BE7" w:rsidRPr="00A067A5">
              <w:rPr>
                <w:sz w:val="20"/>
                <w:szCs w:val="20"/>
              </w:rPr>
              <w:t>SFVOTBILLING</w:t>
            </w:r>
            <w:r w:rsidR="00304BE7">
              <w:rPr>
                <w:sz w:val="20"/>
                <w:szCs w:val="20"/>
              </w:rPr>
              <w:t xml:space="preserve">SUM, </w:t>
            </w:r>
            <w:r w:rsidR="00304BE7" w:rsidRPr="00E92B5B">
              <w:rPr>
                <w:sz w:val="20"/>
                <w:szCs w:val="20"/>
              </w:rPr>
              <w:t>SFVOT</w:t>
            </w:r>
            <w:r w:rsidR="00304BE7">
              <w:rPr>
                <w:sz w:val="20"/>
                <w:szCs w:val="20"/>
              </w:rPr>
              <w:t>C</w:t>
            </w:r>
            <w:r w:rsidR="00304BE7" w:rsidRPr="00E92B5B">
              <w:rPr>
                <w:sz w:val="20"/>
                <w:szCs w:val="20"/>
              </w:rPr>
              <w:t>LAIM</w:t>
            </w:r>
            <w:r w:rsidR="00304BE7">
              <w:rPr>
                <w:sz w:val="20"/>
                <w:szCs w:val="20"/>
              </w:rPr>
              <w:t>, SFVOT</w:t>
            </w:r>
            <w:r w:rsidR="00304BE7" w:rsidRPr="00A067A5">
              <w:rPr>
                <w:sz w:val="20"/>
                <w:szCs w:val="20"/>
              </w:rPr>
              <w:t>CLAIM</w:t>
            </w:r>
            <w:r w:rsidR="00304BE7">
              <w:rPr>
                <w:sz w:val="20"/>
                <w:szCs w:val="20"/>
              </w:rPr>
              <w:t>SUM, SFVOTCONFDATA</w:t>
            </w:r>
            <w:r w:rsidR="00304BE7">
              <w:rPr>
                <w:color w:val="1F497D"/>
              </w:rPr>
              <w:t xml:space="preserve"> - </w:t>
            </w:r>
            <w:r w:rsidR="00304BE7">
              <w:rPr>
                <w:sz w:val="20"/>
                <w:szCs w:val="20"/>
              </w:rPr>
              <w:t xml:space="preserve">doplnění enumerace povolených hodnot atributu </w:t>
            </w:r>
            <w:r w:rsidR="00304BE7">
              <w:rPr>
                <w:i/>
                <w:sz w:val="20"/>
                <w:szCs w:val="20"/>
              </w:rPr>
              <w:t xml:space="preserve">tradeType </w:t>
            </w:r>
            <w:r w:rsidR="00304BE7" w:rsidRPr="00A22F0F">
              <w:rPr>
                <w:sz w:val="20"/>
                <w:szCs w:val="20"/>
              </w:rPr>
              <w:t>elementu</w:t>
            </w:r>
            <w:r w:rsidR="00304BE7">
              <w:rPr>
                <w:i/>
                <w:sz w:val="20"/>
                <w:szCs w:val="20"/>
              </w:rPr>
              <w:t xml:space="preserve"> tradeType</w:t>
            </w:r>
            <w:r w:rsidR="00304BE7">
              <w:rPr>
                <w:sz w:val="20"/>
                <w:szCs w:val="20"/>
              </w:rPr>
              <w:t xml:space="preserve"> o hodnoty:</w:t>
            </w:r>
          </w:p>
          <w:p w14:paraId="14B19645" w14:textId="77777777" w:rsidR="00304BE7" w:rsidRDefault="00304BE7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VT+ Dodávka RE+ z VT</w:t>
            </w:r>
          </w:p>
          <w:p w14:paraId="7BDE82EB" w14:textId="77777777" w:rsidR="008A2F31" w:rsidRDefault="00304BE7" w:rsidP="00304BE7">
            <w:pPr>
              <w:rPr>
                <w:sz w:val="20"/>
                <w:szCs w:val="20"/>
              </w:rPr>
            </w:pPr>
            <w:r w:rsidRPr="00304BE7">
              <w:rPr>
                <w:sz w:val="20"/>
                <w:szCs w:val="20"/>
              </w:rPr>
              <w:lastRenderedPageBreak/>
              <w:t>VT- Dodávka RE- z VT</w:t>
            </w:r>
          </w:p>
        </w:tc>
        <w:tc>
          <w:tcPr>
            <w:tcW w:w="787" w:type="dxa"/>
          </w:tcPr>
          <w:p w14:paraId="225177DF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V1.39</w:t>
            </w:r>
          </w:p>
        </w:tc>
      </w:tr>
      <w:tr w:rsidR="008B5BDD" w14:paraId="3F42D99B" w14:textId="77777777" w:rsidTr="007521BA">
        <w:trPr>
          <w:trHeight w:val="255"/>
        </w:trPr>
        <w:tc>
          <w:tcPr>
            <w:tcW w:w="1139" w:type="dxa"/>
          </w:tcPr>
          <w:p w14:paraId="336ADEFB" w14:textId="77777777" w:rsidR="008B5BDD" w:rsidRDefault="005C28F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</w:t>
            </w:r>
            <w:r w:rsidR="008B5BDD">
              <w:rPr>
                <w:sz w:val="20"/>
                <w:szCs w:val="20"/>
              </w:rPr>
              <w:t>.12.2015</w:t>
            </w:r>
          </w:p>
        </w:tc>
        <w:tc>
          <w:tcPr>
            <w:tcW w:w="7146" w:type="dxa"/>
          </w:tcPr>
          <w:p w14:paraId="25F90665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změna povinnostu u elementů </w:t>
            </w:r>
            <w:r w:rsidRPr="008B5BDD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. Element je v bloku </w:t>
            </w:r>
            <w:r w:rsidRPr="008B5BDD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a </w:t>
            </w:r>
            <w:r w:rsidRPr="008B5BDD">
              <w:rPr>
                <w:i/>
                <w:sz w:val="20"/>
                <w:szCs w:val="20"/>
              </w:rPr>
              <w:t>PriceMO</w:t>
            </w:r>
            <w:r>
              <w:rPr>
                <w:sz w:val="20"/>
                <w:szCs w:val="20"/>
              </w:rPr>
              <w:t xml:space="preserve"> nepovinný.</w:t>
            </w:r>
          </w:p>
        </w:tc>
        <w:tc>
          <w:tcPr>
            <w:tcW w:w="787" w:type="dxa"/>
          </w:tcPr>
          <w:p w14:paraId="5D7727E8" w14:textId="77777777" w:rsidR="008B5BDD" w:rsidRDefault="008B5B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B5BDD" w14:paraId="071BEC4C" w14:textId="77777777" w:rsidTr="007521BA">
        <w:trPr>
          <w:trHeight w:val="255"/>
        </w:trPr>
        <w:tc>
          <w:tcPr>
            <w:tcW w:w="1139" w:type="dxa"/>
          </w:tcPr>
          <w:p w14:paraId="02A2DF7C" w14:textId="77777777" w:rsidR="008B5BDD" w:rsidRDefault="005C28F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</w:t>
            </w:r>
            <w:r w:rsidR="008B5BDD">
              <w:rPr>
                <w:sz w:val="20"/>
                <w:szCs w:val="20"/>
              </w:rPr>
              <w:t>.12.2015</w:t>
            </w:r>
          </w:p>
        </w:tc>
        <w:tc>
          <w:tcPr>
            <w:tcW w:w="7146" w:type="dxa"/>
          </w:tcPr>
          <w:p w14:paraId="3D645929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byly provedeny následující úpravy formátu:</w:t>
            </w:r>
          </w:p>
          <w:p w14:paraId="4DBD4DD1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popisku u rolí profilů SC40, SF11, SF12, SF61, SF62, SG11, SG12, SG61, SG62, SP40</w:t>
            </w:r>
          </w:p>
          <w:p w14:paraId="725F2630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4748E26B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XC67 - </w:t>
            </w:r>
            <w:r w:rsidRPr="008B5BDD">
              <w:rPr>
                <w:sz w:val="20"/>
                <w:szCs w:val="20"/>
              </w:rPr>
              <w:t>Auxiliary Services Minus - RE opatřená na VT - záporná energie za kladnou částku (RE- z VT)</w:t>
            </w:r>
          </w:p>
          <w:p w14:paraId="5222FAC3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XC68 - </w:t>
            </w:r>
            <w:r w:rsidRPr="008B5BDD">
              <w:rPr>
                <w:sz w:val="20"/>
                <w:szCs w:val="20"/>
              </w:rPr>
              <w:t>Auxiliary Services Minus - RE opatřená na VT - záporná energie za zápornou částku (RE- z VT, v případě nulové částky)</w:t>
            </w:r>
          </w:p>
          <w:p w14:paraId="22FAE727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XC69 - </w:t>
            </w:r>
            <w:r w:rsidRPr="008B5BDD">
              <w:rPr>
                <w:sz w:val="20"/>
                <w:szCs w:val="20"/>
              </w:rPr>
              <w:t>Auxiliary Services Plus - RE opatřená na VT - kladná energie za kladnou částku (RE+ z VT)</w:t>
            </w:r>
          </w:p>
          <w:p w14:paraId="0E82949E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XC70 - </w:t>
            </w:r>
            <w:r w:rsidRPr="008B5BDD">
              <w:rPr>
                <w:sz w:val="20"/>
                <w:szCs w:val="20"/>
              </w:rPr>
              <w:t>Auxiliary Services Plus - RE opatřená na VT - kladná energie za zápornou částku (RE+ z VT, v případě nulové částky)</w:t>
            </w:r>
          </w:p>
          <w:p w14:paraId="428C35E2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XP67 - </w:t>
            </w:r>
            <w:r w:rsidRPr="008B5BDD">
              <w:rPr>
                <w:sz w:val="20"/>
                <w:szCs w:val="20"/>
              </w:rPr>
              <w:t>Auxiliary Services Minus - RE opatřená na VT - kladná částka záporné energie (RE- z VT)</w:t>
            </w:r>
          </w:p>
          <w:p w14:paraId="17FBF9B1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XP68 - </w:t>
            </w:r>
            <w:r w:rsidRPr="008B5BDD">
              <w:rPr>
                <w:sz w:val="20"/>
                <w:szCs w:val="20"/>
              </w:rPr>
              <w:t>Auxiliary Services Minus - RE opatřená na VT - záporná částka záporné energie (RE- z VT, v případě nulové částky)</w:t>
            </w:r>
          </w:p>
          <w:p w14:paraId="38A6C5EE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XP69 - </w:t>
            </w:r>
            <w:r w:rsidRPr="008B5BDD">
              <w:rPr>
                <w:sz w:val="20"/>
                <w:szCs w:val="20"/>
              </w:rPr>
              <w:t>Auxiliary Services Plus - RE opatřená na VT - kladná částka kladné energie (RE+ z VT)</w:t>
            </w:r>
          </w:p>
          <w:p w14:paraId="71041200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XP70 - </w:t>
            </w:r>
            <w:r w:rsidRPr="008B5BDD">
              <w:rPr>
                <w:sz w:val="20"/>
                <w:szCs w:val="20"/>
              </w:rPr>
              <w:t>Auxiliary Services Plus - RE opatřená na VT - záporná částka kladné energie (RE+ z VT, v případě nulové částky)</w:t>
            </w:r>
          </w:p>
        </w:tc>
        <w:tc>
          <w:tcPr>
            <w:tcW w:w="787" w:type="dxa"/>
          </w:tcPr>
          <w:p w14:paraId="44338256" w14:textId="77777777" w:rsidR="008B5BDD" w:rsidRDefault="008B5B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</w:t>
            </w:r>
            <w:r w:rsidR="005C28F0">
              <w:rPr>
                <w:iCs/>
              </w:rPr>
              <w:t>39</w:t>
            </w:r>
          </w:p>
        </w:tc>
      </w:tr>
      <w:tr w:rsidR="00483B51" w14:paraId="593954B5" w14:textId="77777777" w:rsidTr="007521BA">
        <w:trPr>
          <w:trHeight w:val="255"/>
        </w:trPr>
        <w:tc>
          <w:tcPr>
            <w:tcW w:w="1139" w:type="dxa"/>
          </w:tcPr>
          <w:p w14:paraId="5544C4EC" w14:textId="77777777" w:rsidR="00483B51" w:rsidRDefault="00483B5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18.1.2016</w:t>
            </w:r>
          </w:p>
        </w:tc>
        <w:tc>
          <w:tcPr>
            <w:tcW w:w="7146" w:type="dxa"/>
          </w:tcPr>
          <w:p w14:paraId="4A437D1B" w14:textId="77777777" w:rsidR="00483B51" w:rsidRDefault="00483B51" w:rsidP="00483B5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CDSLDSREPORT – doplnění elementu  </w:t>
            </w:r>
            <w:r w:rsidRPr="00483B51">
              <w:rPr>
                <w:i/>
                <w:sz w:val="20"/>
                <w:szCs w:val="20"/>
              </w:rPr>
              <w:t>Row</w:t>
            </w:r>
            <w:r>
              <w:rPr>
                <w:sz w:val="20"/>
                <w:szCs w:val="20"/>
              </w:rPr>
              <w:t xml:space="preserve"> na úrovni elememtu </w:t>
            </w:r>
            <w:r w:rsidRPr="00483B5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. Element je nepovinný.</w:t>
            </w:r>
            <w:r w:rsidR="001C1DF8">
              <w:rPr>
                <w:sz w:val="20"/>
                <w:szCs w:val="20"/>
              </w:rPr>
              <w:t xml:space="preserve"> Dále byla provedena změna popsiků vybraných atributů.</w:t>
            </w:r>
          </w:p>
        </w:tc>
        <w:tc>
          <w:tcPr>
            <w:tcW w:w="787" w:type="dxa"/>
          </w:tcPr>
          <w:p w14:paraId="1A2359D1" w14:textId="77777777" w:rsidR="00483B51" w:rsidRDefault="00483B5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V1.40</w:t>
            </w:r>
          </w:p>
        </w:tc>
      </w:tr>
      <w:tr w:rsidR="00EF6EDF" w14:paraId="3C269DBF" w14:textId="77777777" w:rsidTr="007521BA">
        <w:trPr>
          <w:trHeight w:val="255"/>
        </w:trPr>
        <w:tc>
          <w:tcPr>
            <w:tcW w:w="1139" w:type="dxa"/>
          </w:tcPr>
          <w:p w14:paraId="07737CEC" w14:textId="77777777" w:rsidR="00EF6EDF" w:rsidRDefault="00EF6ED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26.1.2016</w:t>
            </w:r>
          </w:p>
        </w:tc>
        <w:tc>
          <w:tcPr>
            <w:tcW w:w="7146" w:type="dxa"/>
          </w:tcPr>
          <w:p w14:paraId="748C230D" w14:textId="77777777" w:rsidR="00EF6EDF" w:rsidRDefault="00EF6EDF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změna omezení u atributů </w:t>
            </w:r>
            <w:r w:rsidR="00F20AA9" w:rsidRPr="00F20AA9">
              <w:rPr>
                <w:i/>
                <w:sz w:val="20"/>
                <w:szCs w:val="20"/>
              </w:rPr>
              <w:t>qty</w:t>
            </w:r>
            <w:r w:rsidR="00F20AA9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EF6EDF">
              <w:rPr>
                <w:i/>
                <w:sz w:val="20"/>
                <w:szCs w:val="20"/>
              </w:rPr>
              <w:t>Item</w:t>
            </w:r>
            <w:r w:rsidR="00F20AA9">
              <w:rPr>
                <w:sz w:val="20"/>
                <w:szCs w:val="20"/>
              </w:rPr>
              <w:t>. Hodnotu je možné zasílat na 4 des. místa.</w:t>
            </w:r>
          </w:p>
        </w:tc>
        <w:tc>
          <w:tcPr>
            <w:tcW w:w="787" w:type="dxa"/>
          </w:tcPr>
          <w:p w14:paraId="3F29A834" w14:textId="77777777" w:rsidR="00EF6EDF" w:rsidRDefault="00EF6ED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V1.40</w:t>
            </w:r>
          </w:p>
        </w:tc>
      </w:tr>
      <w:tr w:rsidR="003818C3" w14:paraId="0D8AA678" w14:textId="77777777" w:rsidTr="007521BA">
        <w:trPr>
          <w:trHeight w:val="255"/>
        </w:trPr>
        <w:tc>
          <w:tcPr>
            <w:tcW w:w="1139" w:type="dxa"/>
          </w:tcPr>
          <w:p w14:paraId="307E6D79" w14:textId="77777777" w:rsidR="003818C3" w:rsidRDefault="003818C3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19.2.2016</w:t>
            </w:r>
          </w:p>
        </w:tc>
        <w:tc>
          <w:tcPr>
            <w:tcW w:w="7146" w:type="dxa"/>
          </w:tcPr>
          <w:p w14:paraId="7D3A8090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CDSIDIS – změna omezení u následujících atributů:</w:t>
            </w:r>
          </w:p>
          <w:p w14:paraId="48630AB3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PriceMO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cir-breaker</w:t>
            </w:r>
            <w:r>
              <w:rPr>
                <w:sz w:val="20"/>
                <w:szCs w:val="20"/>
              </w:rPr>
              <w:t xml:space="preserve"> – možno zasílat na 1 des. místo</w:t>
            </w:r>
          </w:p>
          <w:p w14:paraId="1A9E4E92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total</w:t>
            </w:r>
            <w:r>
              <w:rPr>
                <w:sz w:val="20"/>
                <w:szCs w:val="20"/>
              </w:rPr>
              <w:t xml:space="preserve"> - možno zasílat záporné hodnoty, na 2 des. místa</w:t>
            </w:r>
          </w:p>
          <w:p w14:paraId="4638ECD6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unit-price</w:t>
            </w:r>
            <w:r>
              <w:rPr>
                <w:sz w:val="20"/>
                <w:szCs w:val="20"/>
              </w:rPr>
              <w:t xml:space="preserve"> – možno zasílat záporné hodnoty, na 4 des. místa</w:t>
            </w:r>
          </w:p>
          <w:p w14:paraId="10E2B79E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– možno zasílat záporné hondoty, na 2 des. místa </w:t>
            </w:r>
          </w:p>
        </w:tc>
        <w:tc>
          <w:tcPr>
            <w:tcW w:w="787" w:type="dxa"/>
          </w:tcPr>
          <w:p w14:paraId="64AAF520" w14:textId="77777777" w:rsidR="003818C3" w:rsidRDefault="003818C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V1.41</w:t>
            </w:r>
          </w:p>
        </w:tc>
      </w:tr>
      <w:tr w:rsidR="003818C3" w14:paraId="14D9752D" w14:textId="77777777" w:rsidTr="007521BA">
        <w:trPr>
          <w:trHeight w:val="255"/>
        </w:trPr>
        <w:tc>
          <w:tcPr>
            <w:tcW w:w="1139" w:type="dxa"/>
          </w:tcPr>
          <w:p w14:paraId="1B20F4E8" w14:textId="77777777" w:rsidR="003818C3" w:rsidRDefault="003818C3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19.2.2016</w:t>
            </w:r>
          </w:p>
        </w:tc>
        <w:tc>
          <w:tcPr>
            <w:tcW w:w="7146" w:type="dxa"/>
          </w:tcPr>
          <w:p w14:paraId="5A601B4E" w14:textId="77777777" w:rsidR="003818C3" w:rsidRDefault="003818C3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změna omezení u následujících atributů:</w:t>
            </w:r>
          </w:p>
          <w:p w14:paraId="340473ED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cir-breaker</w:t>
            </w:r>
            <w:r>
              <w:rPr>
                <w:sz w:val="20"/>
                <w:szCs w:val="20"/>
              </w:rPr>
              <w:t xml:space="preserve"> – možno zasílat na 1 des. místo</w:t>
            </w:r>
          </w:p>
        </w:tc>
        <w:tc>
          <w:tcPr>
            <w:tcW w:w="787" w:type="dxa"/>
          </w:tcPr>
          <w:p w14:paraId="29E016DA" w14:textId="77777777" w:rsidR="003818C3" w:rsidRDefault="003818C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V1.41</w:t>
            </w:r>
          </w:p>
        </w:tc>
      </w:tr>
      <w:tr w:rsidR="000242AF" w14:paraId="07394AEA" w14:textId="77777777" w:rsidTr="007521BA">
        <w:trPr>
          <w:trHeight w:val="255"/>
        </w:trPr>
        <w:tc>
          <w:tcPr>
            <w:tcW w:w="1139" w:type="dxa"/>
          </w:tcPr>
          <w:p w14:paraId="7570F9DD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0A2E8E2C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byly provedeny následující úpravy:</w:t>
            </w:r>
          </w:p>
          <w:p w14:paraId="3710DD44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D0544C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889 - </w:t>
            </w:r>
            <w:r w:rsidRPr="00EA4A88">
              <w:rPr>
                <w:sz w:val="20"/>
                <w:szCs w:val="20"/>
              </w:rPr>
              <w:t>Výsledné ceny zobchodovaných pokynů na VT</w:t>
            </w:r>
          </w:p>
          <w:p w14:paraId="6E2C86A5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3D36478D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XC13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Množství v MWh v dané obchodní hodině u dané nabídky VT (Pro RE+ kladná ho</w:t>
            </w:r>
            <w:r>
              <w:rPr>
                <w:sz w:val="20"/>
                <w:szCs w:val="20"/>
              </w:rPr>
              <w:t>dnota, pro RE- záporná hodnota)</w:t>
            </w:r>
          </w:p>
          <w:p w14:paraId="6663BD5E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XC14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Systémová odchylka v dané obchodní hodině v MWh (kladná/záporná hodnota)</w:t>
            </w:r>
          </w:p>
          <w:p w14:paraId="1B64B47D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</w:t>
            </w:r>
            <w:r w:rsidRPr="00EA4A88">
              <w:rPr>
                <w:sz w:val="20"/>
                <w:szCs w:val="20"/>
              </w:rPr>
              <w:t>XP13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Cena, za kterou byla nabídka zobchodovaná na VT v dané obchodní hodině v </w:t>
            </w:r>
            <w:r>
              <w:rPr>
                <w:sz w:val="20"/>
                <w:szCs w:val="20"/>
              </w:rPr>
              <w:t>Kč/MWh (kladná/záporná hodnota)</w:t>
            </w:r>
          </w:p>
          <w:p w14:paraId="016CE420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XP14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Výsledná zúčtovací cena RE z VT v dané obchodní hodině v Kč/MWh (kladná/záporná hodnota)</w:t>
            </w:r>
          </w:p>
          <w:p w14:paraId="49784264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XP15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Vážený průměr zúčtovacích cen (váhou je množství) celkové regulační energie v dané obchodní hodině, která vznikne obchodováním na VT a regulační energie z aktivace PpS v </w:t>
            </w:r>
            <w:r>
              <w:rPr>
                <w:sz w:val="20"/>
                <w:szCs w:val="20"/>
              </w:rPr>
              <w:t>Kč/MWh (kladná/záporná hodnota)</w:t>
            </w:r>
          </w:p>
          <w:p w14:paraId="2597DAF6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XP16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Vážený průměr zúčtovacích cen (váhou je množství) regulační energie v dané obchodní hodině, která vznikne obchodováním na VT v Kč/MWh (kladná/záporná h</w:t>
            </w:r>
            <w:r>
              <w:rPr>
                <w:sz w:val="20"/>
                <w:szCs w:val="20"/>
              </w:rPr>
              <w:t>odnota)</w:t>
            </w:r>
          </w:p>
          <w:p w14:paraId="4DB7CC22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XP17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Vážený průměr zúčtovacích cen (váhou je množství) regulační energie z aktivace PpS v dané obchodní hodině v </w:t>
            </w:r>
            <w:r>
              <w:rPr>
                <w:sz w:val="20"/>
                <w:szCs w:val="20"/>
              </w:rPr>
              <w:t>Kč/MWh (kladná/záporná hodnota)</w:t>
            </w:r>
          </w:p>
        </w:tc>
        <w:tc>
          <w:tcPr>
            <w:tcW w:w="787" w:type="dxa"/>
          </w:tcPr>
          <w:p w14:paraId="1F1F1A1B" w14:textId="77777777" w:rsidR="000242AF" w:rsidRDefault="000242AF" w:rsidP="000242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V1.42</w:t>
            </w:r>
          </w:p>
        </w:tc>
      </w:tr>
      <w:tr w:rsidR="000242AF" w14:paraId="4EBB9397" w14:textId="77777777" w:rsidTr="007521BA">
        <w:trPr>
          <w:trHeight w:val="255"/>
        </w:trPr>
        <w:tc>
          <w:tcPr>
            <w:tcW w:w="1139" w:type="dxa"/>
          </w:tcPr>
          <w:p w14:paraId="3BFBA2F6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FA79ACC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BEA5F60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888 - </w:t>
            </w:r>
            <w:r w:rsidRPr="00EA4A88">
              <w:rPr>
                <w:sz w:val="20"/>
                <w:szCs w:val="20"/>
              </w:rPr>
              <w:t>Výsledné ceny z VT – Zúčtování VT – potvrzení/chyba</w:t>
            </w:r>
          </w:p>
        </w:tc>
        <w:tc>
          <w:tcPr>
            <w:tcW w:w="787" w:type="dxa"/>
          </w:tcPr>
          <w:p w14:paraId="0959A27F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6DD1B4E0" w14:textId="77777777" w:rsidTr="007521BA">
        <w:trPr>
          <w:trHeight w:val="255"/>
        </w:trPr>
        <w:tc>
          <w:tcPr>
            <w:tcW w:w="1139" w:type="dxa"/>
          </w:tcPr>
          <w:p w14:paraId="0D19DD34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447C31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40145A31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887 - </w:t>
            </w:r>
            <w:r w:rsidRPr="00EA4A88">
              <w:rPr>
                <w:sz w:val="20"/>
                <w:szCs w:val="20"/>
              </w:rPr>
              <w:t>Výsledné ceny z VT – Zúčtování VT – dotaz</w:t>
            </w:r>
          </w:p>
        </w:tc>
        <w:tc>
          <w:tcPr>
            <w:tcW w:w="787" w:type="dxa"/>
          </w:tcPr>
          <w:p w14:paraId="67D4E7E9" w14:textId="77777777" w:rsidR="000242AF" w:rsidRDefault="000242AF" w:rsidP="000242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6A65A536" w14:textId="77777777" w:rsidTr="007521BA">
        <w:trPr>
          <w:trHeight w:val="255"/>
        </w:trPr>
        <w:tc>
          <w:tcPr>
            <w:tcW w:w="1139" w:type="dxa"/>
          </w:tcPr>
          <w:p w14:paraId="2114F069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B57A983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SFVOTREQ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2D0ED75D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475 - </w:t>
            </w:r>
            <w:r w:rsidRPr="000242AF">
              <w:rPr>
                <w:sz w:val="20"/>
                <w:szCs w:val="20"/>
              </w:rPr>
              <w:t xml:space="preserve">Podklady pro fakturaci RE – ČEPS </w:t>
            </w:r>
            <w:r>
              <w:rPr>
                <w:sz w:val="20"/>
                <w:szCs w:val="20"/>
              </w:rPr>
              <w:t>–</w:t>
            </w:r>
            <w:r w:rsidRPr="000242AF">
              <w:rPr>
                <w:sz w:val="20"/>
                <w:szCs w:val="20"/>
              </w:rPr>
              <w:t xml:space="preserve"> dotaz</w:t>
            </w:r>
          </w:p>
          <w:p w14:paraId="2D68DD48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478 - </w:t>
            </w:r>
            <w:r w:rsidRPr="000242AF">
              <w:rPr>
                <w:sz w:val="20"/>
                <w:szCs w:val="20"/>
              </w:rPr>
              <w:t>Přehled plateb a reklamací RE – ČEPS/Claim report ČEPS – PSK - dotaz</w:t>
            </w:r>
          </w:p>
        </w:tc>
        <w:tc>
          <w:tcPr>
            <w:tcW w:w="787" w:type="dxa"/>
          </w:tcPr>
          <w:p w14:paraId="2AFDEC79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7E01CCBB" w14:textId="77777777" w:rsidTr="007521BA">
        <w:trPr>
          <w:trHeight w:val="255"/>
        </w:trPr>
        <w:tc>
          <w:tcPr>
            <w:tcW w:w="1139" w:type="dxa"/>
          </w:tcPr>
          <w:p w14:paraId="587FFEDA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4160E32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Zavedení formátu SFVOTPSK. Novému formátu je věnována samostatná kapitola. </w:t>
            </w:r>
          </w:p>
        </w:tc>
        <w:tc>
          <w:tcPr>
            <w:tcW w:w="787" w:type="dxa"/>
          </w:tcPr>
          <w:p w14:paraId="3CF7804D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1675C6BA" w14:textId="77777777" w:rsidTr="007521BA">
        <w:trPr>
          <w:trHeight w:val="255"/>
        </w:trPr>
        <w:tc>
          <w:tcPr>
            <w:tcW w:w="1139" w:type="dxa"/>
          </w:tcPr>
          <w:p w14:paraId="26181C12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05F99504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2D66FF3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477 - </w:t>
            </w:r>
            <w:r w:rsidRPr="000242AF">
              <w:rPr>
                <w:sz w:val="20"/>
                <w:szCs w:val="20"/>
              </w:rPr>
              <w:t>Podklady pro fakturaci RE – ČEPS - chyba/potvrzení</w:t>
            </w:r>
          </w:p>
          <w:p w14:paraId="0791B1A5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242AF">
              <w:rPr>
                <w:sz w:val="20"/>
                <w:szCs w:val="20"/>
              </w:rPr>
              <w:t>480</w:t>
            </w:r>
            <w:r>
              <w:rPr>
                <w:sz w:val="20"/>
                <w:szCs w:val="20"/>
              </w:rPr>
              <w:t xml:space="preserve"> - </w:t>
            </w:r>
            <w:r w:rsidRPr="000242AF">
              <w:rPr>
                <w:sz w:val="20"/>
                <w:szCs w:val="20"/>
              </w:rPr>
              <w:t>Přehled plateb a reklamací RE – ČEPS - chyba/potrzení</w:t>
            </w:r>
          </w:p>
        </w:tc>
        <w:tc>
          <w:tcPr>
            <w:tcW w:w="787" w:type="dxa"/>
          </w:tcPr>
          <w:p w14:paraId="7B58BDC9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6718A2" w14:paraId="15D1CB04" w14:textId="77777777" w:rsidTr="007521BA">
        <w:trPr>
          <w:trHeight w:val="255"/>
        </w:trPr>
        <w:tc>
          <w:tcPr>
            <w:tcW w:w="1139" w:type="dxa"/>
          </w:tcPr>
          <w:p w14:paraId="3F55870A" w14:textId="77777777" w:rsidR="006718A2" w:rsidRDefault="006718A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11.4.2016</w:t>
            </w:r>
          </w:p>
        </w:tc>
        <w:tc>
          <w:tcPr>
            <w:tcW w:w="7146" w:type="dxa"/>
          </w:tcPr>
          <w:p w14:paraId="4F2A70AF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doplnění enumerace atributu </w:t>
            </w:r>
            <w:r w:rsidRPr="006718A2">
              <w:rPr>
                <w:i/>
                <w:sz w:val="20"/>
                <w:szCs w:val="20"/>
              </w:rPr>
              <w:t>rejection-reason</w:t>
            </w:r>
            <w:r>
              <w:rPr>
                <w:sz w:val="20"/>
                <w:szCs w:val="20"/>
              </w:rPr>
              <w:t xml:space="preserve"> elementu </w:t>
            </w:r>
            <w:r w:rsidRPr="006718A2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2A31D28D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98 - </w:t>
            </w:r>
            <w:r w:rsidRPr="006718A2">
              <w:rPr>
                <w:sz w:val="20"/>
                <w:szCs w:val="20"/>
              </w:rPr>
              <w:t>Došlo ke změně původního dodavatele</w:t>
            </w:r>
          </w:p>
        </w:tc>
        <w:tc>
          <w:tcPr>
            <w:tcW w:w="787" w:type="dxa"/>
          </w:tcPr>
          <w:p w14:paraId="5467310E" w14:textId="77777777" w:rsidR="006718A2" w:rsidRDefault="006718A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6718A2" w14:paraId="55E6DCCC" w14:textId="77777777" w:rsidTr="007521BA">
        <w:trPr>
          <w:trHeight w:val="255"/>
        </w:trPr>
        <w:tc>
          <w:tcPr>
            <w:tcW w:w="1139" w:type="dxa"/>
          </w:tcPr>
          <w:p w14:paraId="2C6625A1" w14:textId="77777777" w:rsidR="006718A2" w:rsidRDefault="006718A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11.4.2016</w:t>
            </w:r>
          </w:p>
        </w:tc>
        <w:tc>
          <w:tcPr>
            <w:tcW w:w="7146" w:type="dxa"/>
          </w:tcPr>
          <w:p w14:paraId="65BE6EC6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– doplnění atrinutů </w:t>
            </w:r>
            <w:r w:rsidRPr="006718A2">
              <w:rPr>
                <w:i/>
                <w:sz w:val="20"/>
                <w:szCs w:val="20"/>
              </w:rPr>
              <w:t>chs-type</w:t>
            </w:r>
            <w:r>
              <w:rPr>
                <w:sz w:val="20"/>
                <w:szCs w:val="20"/>
              </w:rPr>
              <w:t xml:space="preserve"> a </w:t>
            </w:r>
            <w:r w:rsidRPr="006718A2"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na úrovni elementu </w:t>
            </w:r>
            <w:r w:rsidRPr="006718A2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. Atributy jsou nepovinné. </w:t>
            </w:r>
          </w:p>
        </w:tc>
        <w:tc>
          <w:tcPr>
            <w:tcW w:w="787" w:type="dxa"/>
          </w:tcPr>
          <w:p w14:paraId="55AC813D" w14:textId="77777777" w:rsidR="006718A2" w:rsidRDefault="006718A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51232E" w14:paraId="107EF9C3" w14:textId="77777777" w:rsidTr="007521BA">
        <w:trPr>
          <w:trHeight w:val="255"/>
        </w:trPr>
        <w:tc>
          <w:tcPr>
            <w:tcW w:w="1139" w:type="dxa"/>
          </w:tcPr>
          <w:p w14:paraId="14B15D92" w14:textId="77777777" w:rsidR="0051232E" w:rsidRDefault="0051232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15.4.2016</w:t>
            </w:r>
          </w:p>
        </w:tc>
        <w:tc>
          <w:tcPr>
            <w:tcW w:w="7146" w:type="dxa"/>
          </w:tcPr>
          <w:p w14:paraId="735F6D3F" w14:textId="77777777" w:rsidR="0051232E" w:rsidRDefault="0051232E" w:rsidP="005123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CDSINVOICE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item-type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(DocDetail-&gt;ListOfPDTBlocks-&gt;PDTBlock-&gt;ListOfBillingItems-&gt;BillingItem)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typů položek o následující:</w:t>
            </w:r>
          </w:p>
          <w:p w14:paraId="2EEF0778" w14:textId="77777777" w:rsidR="0051232E" w:rsidRDefault="0051232E" w:rsidP="005123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GU029 - </w:t>
            </w:r>
            <w:r w:rsidRPr="0051232E">
              <w:rPr>
                <w:sz w:val="20"/>
                <w:szCs w:val="20"/>
              </w:rPr>
              <w:t>Cena za překročení rezervovaného výkonu</w:t>
            </w:r>
          </w:p>
        </w:tc>
        <w:tc>
          <w:tcPr>
            <w:tcW w:w="787" w:type="dxa"/>
          </w:tcPr>
          <w:p w14:paraId="22FE4A8E" w14:textId="77777777" w:rsidR="0051232E" w:rsidRDefault="0051232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09616C" w14:paraId="377A6F16" w14:textId="77777777" w:rsidTr="007521BA">
        <w:trPr>
          <w:trHeight w:val="255"/>
        </w:trPr>
        <w:tc>
          <w:tcPr>
            <w:tcW w:w="1139" w:type="dxa"/>
          </w:tcPr>
          <w:p w14:paraId="72406EF3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2CED5A90" w14:textId="77777777" w:rsidR="0009616C" w:rsidRDefault="0009616C" w:rsidP="00D0618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SFVOTCONFDATA - doplnění enumerace povolených hodnot atributu </w:t>
            </w:r>
            <w:r w:rsidRPr="00EA6F6F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hodnoty  </w:t>
            </w:r>
            <w:r w:rsidRPr="00666609">
              <w:rPr>
                <w:sz w:val="20"/>
                <w:szCs w:val="20"/>
              </w:rPr>
              <w:t>DVM</w:t>
            </w:r>
            <w:r>
              <w:rPr>
                <w:sz w:val="20"/>
                <w:szCs w:val="20"/>
              </w:rPr>
              <w:t>, DV4, FL+, FL-, které se použvají pouze pro komoditu plyn.</w:t>
            </w:r>
          </w:p>
        </w:tc>
        <w:tc>
          <w:tcPr>
            <w:tcW w:w="787" w:type="dxa"/>
          </w:tcPr>
          <w:p w14:paraId="28B80A93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15E5180F" w14:textId="77777777" w:rsidTr="007521BA">
        <w:trPr>
          <w:trHeight w:val="255"/>
        </w:trPr>
        <w:tc>
          <w:tcPr>
            <w:tcW w:w="1139" w:type="dxa"/>
          </w:tcPr>
          <w:p w14:paraId="6F0475FB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192F19F8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rozšíření enemerace povolených hodnot u atributu </w:t>
            </w:r>
            <w:r w:rsidRPr="00D11168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D1116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D11168">
              <w:rPr>
                <w:i/>
                <w:sz w:val="20"/>
                <w:szCs w:val="20"/>
              </w:rPr>
              <w:t>Limits-&gt;Participant-&gt;DataGroups-&gt;UtilizationData</w:t>
            </w:r>
            <w:r>
              <w:rPr>
                <w:sz w:val="20"/>
                <w:szCs w:val="20"/>
              </w:rPr>
              <w:t>) o hodnoty FLP a DVP, které se použvají pouze pro komoditu plyn.</w:t>
            </w:r>
          </w:p>
        </w:tc>
        <w:tc>
          <w:tcPr>
            <w:tcW w:w="787" w:type="dxa"/>
          </w:tcPr>
          <w:p w14:paraId="3F03F544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39C426CD" w14:textId="77777777" w:rsidTr="007521BA">
        <w:trPr>
          <w:trHeight w:val="255"/>
        </w:trPr>
        <w:tc>
          <w:tcPr>
            <w:tcW w:w="1139" w:type="dxa"/>
          </w:tcPr>
          <w:p w14:paraId="10D8AF93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63D44FC0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TEMPERATURE – doplnění atributu </w:t>
            </w:r>
            <w:r w:rsidRPr="00EA5910"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na úroveň elementu </w:t>
            </w:r>
            <w:r w:rsidRPr="00EA5910">
              <w:rPr>
                <w:i/>
                <w:sz w:val="20"/>
                <w:szCs w:val="20"/>
              </w:rPr>
              <w:t>Profile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63045F2D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43E057A5" w14:textId="77777777" w:rsidTr="007521BA">
        <w:trPr>
          <w:trHeight w:val="255"/>
        </w:trPr>
        <w:tc>
          <w:tcPr>
            <w:tcW w:w="1139" w:type="dxa"/>
          </w:tcPr>
          <w:p w14:paraId="35115E11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7652729C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Pr="009C3796">
              <w:rPr>
                <w:sz w:val="20"/>
                <w:szCs w:val="20"/>
              </w:rPr>
              <w:t xml:space="preserve"> ISOTEDATA</w:t>
            </w: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9C3796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5403D2F7" w14:textId="77777777" w:rsidR="0009616C" w:rsidRDefault="0009616C" w:rsidP="0009616C">
            <w:pPr>
              <w:rPr>
                <w:sz w:val="20"/>
                <w:szCs w:val="20"/>
              </w:rPr>
            </w:pPr>
            <w:r w:rsidRPr="009C3796">
              <w:rPr>
                <w:sz w:val="20"/>
                <w:szCs w:val="20"/>
              </w:rPr>
              <w:t>SC41</w:t>
            </w:r>
            <w:r>
              <w:rPr>
                <w:sz w:val="20"/>
                <w:szCs w:val="20"/>
              </w:rPr>
              <w:t xml:space="preserve"> - </w:t>
            </w:r>
            <w:r w:rsidRPr="009C3796">
              <w:rPr>
                <w:sz w:val="20"/>
                <w:szCs w:val="20"/>
              </w:rPr>
              <w:t>Poslední známá cena obchodu na VDT dle PTP</w:t>
            </w:r>
          </w:p>
          <w:p w14:paraId="31C13728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a 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2D5248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5C6DC2CF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GVP - </w:t>
            </w:r>
            <w:r w:rsidRPr="0067688A">
              <w:rPr>
                <w:sz w:val="20"/>
                <w:szCs w:val="20"/>
              </w:rPr>
              <w:t>Data poslední známé ceny obchodu na VDT dle PTP - Opis dat</w:t>
            </w:r>
          </w:p>
          <w:p w14:paraId="79D771C3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59343BA0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V1.44</w:t>
            </w:r>
          </w:p>
        </w:tc>
      </w:tr>
      <w:tr w:rsidR="0009616C" w14:paraId="53D46D25" w14:textId="77777777" w:rsidTr="007521BA">
        <w:trPr>
          <w:trHeight w:val="255"/>
        </w:trPr>
        <w:tc>
          <w:tcPr>
            <w:tcW w:w="1139" w:type="dxa"/>
          </w:tcPr>
          <w:p w14:paraId="108F2BB6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5F8CA5A1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2D5248">
              <w:rPr>
                <w:sz w:val="20"/>
                <w:szCs w:val="20"/>
              </w:rPr>
              <w:t xml:space="preserve">ISOTEREQ </w:t>
            </w:r>
            <w:r>
              <w:rPr>
                <w:b/>
                <w:u w:val="single"/>
              </w:rPr>
              <w:t xml:space="preserve">- </w:t>
            </w:r>
            <w:r>
              <w:rPr>
                <w:sz w:val="20"/>
                <w:szCs w:val="20"/>
              </w:rPr>
              <w:t xml:space="preserve">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7B7C86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31BAFA64" w14:textId="77777777" w:rsidR="0009616C" w:rsidRDefault="0009616C" w:rsidP="00F302EB">
            <w:pPr>
              <w:rPr>
                <w:sz w:val="20"/>
                <w:szCs w:val="20"/>
              </w:rPr>
            </w:pPr>
            <w:r w:rsidRPr="00BA6E10">
              <w:rPr>
                <w:sz w:val="20"/>
                <w:szCs w:val="20"/>
              </w:rPr>
              <w:t>GVN</w:t>
            </w:r>
            <w:r>
              <w:rPr>
                <w:sz w:val="20"/>
                <w:szCs w:val="20"/>
              </w:rPr>
              <w:t xml:space="preserve"> - </w:t>
            </w:r>
            <w:r w:rsidRPr="00BA6E10">
              <w:rPr>
                <w:sz w:val="20"/>
                <w:szCs w:val="20"/>
              </w:rPr>
              <w:t>Dotaz - poslední známá cena obchodu na VDT dle PTP</w:t>
            </w:r>
          </w:p>
          <w:p w14:paraId="6D248D31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2E4979DA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5F76288E" w14:textId="77777777" w:rsidTr="007521BA">
        <w:trPr>
          <w:trHeight w:val="255"/>
        </w:trPr>
        <w:tc>
          <w:tcPr>
            <w:tcW w:w="1139" w:type="dxa"/>
          </w:tcPr>
          <w:p w14:paraId="176C1330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2828DDBF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7B7C86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 </w:t>
            </w:r>
          </w:p>
          <w:p w14:paraId="42CFC2E6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GVO -</w:t>
            </w:r>
            <w:r w:rsidRPr="00BA6E10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Odpověď</w:t>
            </w:r>
            <w:r w:rsidRPr="00BA6E10">
              <w:rPr>
                <w:sz w:val="20"/>
                <w:szCs w:val="20"/>
              </w:rPr>
              <w:t xml:space="preserve"> - poslední známá cena obchodu na VDT dle PTP</w:t>
            </w:r>
          </w:p>
          <w:p w14:paraId="3774DB94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1918976E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E16731" w14:paraId="7C781678" w14:textId="77777777" w:rsidTr="007521BA">
        <w:trPr>
          <w:trHeight w:val="255"/>
        </w:trPr>
        <w:tc>
          <w:tcPr>
            <w:tcW w:w="1139" w:type="dxa"/>
          </w:tcPr>
          <w:p w14:paraId="52FEC85F" w14:textId="77777777" w:rsidR="00E16731" w:rsidRDefault="00C5774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</w:t>
            </w:r>
            <w:r w:rsidR="00E16731">
              <w:rPr>
                <w:sz w:val="20"/>
                <w:szCs w:val="20"/>
              </w:rPr>
              <w:t>.6.2016</w:t>
            </w:r>
          </w:p>
        </w:tc>
        <w:tc>
          <w:tcPr>
            <w:tcW w:w="7146" w:type="dxa"/>
          </w:tcPr>
          <w:p w14:paraId="1359B6DC" w14:textId="77777777" w:rsidR="00E16731" w:rsidRDefault="00C5774F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- doplnění enumerace atributu </w:t>
            </w:r>
            <w:r>
              <w:rPr>
                <w:i/>
                <w:sz w:val="20"/>
                <w:szCs w:val="20"/>
              </w:rPr>
              <w:t>typm</w:t>
            </w:r>
            <w:r>
              <w:rPr>
                <w:sz w:val="20"/>
                <w:szCs w:val="20"/>
              </w:rPr>
              <w:t xml:space="preserve"> elementu </w:t>
            </w:r>
            <w:r w:rsidRPr="00C5774F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hodnotu:  CMM - </w:t>
            </w:r>
            <w:r w:rsidRPr="00C5774F">
              <w:rPr>
                <w:sz w:val="20"/>
                <w:szCs w:val="20"/>
              </w:rPr>
              <w:t>Typ měření M</w:t>
            </w:r>
          </w:p>
        </w:tc>
        <w:tc>
          <w:tcPr>
            <w:tcW w:w="787" w:type="dxa"/>
          </w:tcPr>
          <w:p w14:paraId="73C8E14C" w14:textId="77777777" w:rsidR="00E16731" w:rsidRDefault="00E1673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C5774F" w14:paraId="747969AE" w14:textId="77777777" w:rsidTr="007521BA">
        <w:trPr>
          <w:trHeight w:val="255"/>
        </w:trPr>
        <w:tc>
          <w:tcPr>
            <w:tcW w:w="1139" w:type="dxa"/>
          </w:tcPr>
          <w:p w14:paraId="2602EF28" w14:textId="77777777" w:rsidR="00C5774F" w:rsidRDefault="00C5774F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16.6.2016</w:t>
            </w:r>
          </w:p>
        </w:tc>
        <w:tc>
          <w:tcPr>
            <w:tcW w:w="7146" w:type="dxa"/>
          </w:tcPr>
          <w:p w14:paraId="599DAB38" w14:textId="77777777" w:rsidR="00C5774F" w:rsidRDefault="00C5774F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doplnění enumerace atributu </w:t>
            </w:r>
            <w:r>
              <w:rPr>
                <w:i/>
                <w:sz w:val="20"/>
                <w:szCs w:val="20"/>
              </w:rPr>
              <w:t>typm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hodnotu:  CMM - </w:t>
            </w:r>
            <w:r w:rsidRPr="00C5774F">
              <w:rPr>
                <w:sz w:val="20"/>
                <w:szCs w:val="20"/>
              </w:rPr>
              <w:t>Typ měření M</w:t>
            </w:r>
          </w:p>
        </w:tc>
        <w:tc>
          <w:tcPr>
            <w:tcW w:w="787" w:type="dxa"/>
          </w:tcPr>
          <w:p w14:paraId="10BE6D72" w14:textId="77777777" w:rsidR="00C5774F" w:rsidRDefault="00C5774F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B17486" w14:paraId="2A3727DE" w14:textId="77777777" w:rsidTr="007521BA">
        <w:trPr>
          <w:trHeight w:val="255"/>
        </w:trPr>
        <w:tc>
          <w:tcPr>
            <w:tcW w:w="1139" w:type="dxa"/>
          </w:tcPr>
          <w:p w14:paraId="70D82C0C" w14:textId="77777777" w:rsidR="00B17486" w:rsidRDefault="00B1748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14.7.2016</w:t>
            </w:r>
          </w:p>
        </w:tc>
        <w:tc>
          <w:tcPr>
            <w:tcW w:w="7146" w:type="dxa"/>
          </w:tcPr>
          <w:p w14:paraId="301EC1AB" w14:textId="77777777" w:rsidR="0076251A" w:rsidRDefault="00A76A31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doplnění enumerace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  REVF - </w:t>
            </w:r>
            <w:r w:rsidRPr="00A76A31">
              <w:rPr>
                <w:sz w:val="20"/>
                <w:szCs w:val="20"/>
              </w:rPr>
              <w:t>utilizace riziková expozice flex/výluč. pokynů DT</w:t>
            </w:r>
          </w:p>
        </w:tc>
        <w:tc>
          <w:tcPr>
            <w:tcW w:w="787" w:type="dxa"/>
          </w:tcPr>
          <w:p w14:paraId="26F899F6" w14:textId="77777777" w:rsidR="00B17486" w:rsidRDefault="00B1748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V1.45</w:t>
            </w:r>
          </w:p>
        </w:tc>
      </w:tr>
      <w:tr w:rsidR="00461815" w14:paraId="25CDAC73" w14:textId="77777777" w:rsidTr="007521BA">
        <w:trPr>
          <w:trHeight w:val="255"/>
        </w:trPr>
        <w:tc>
          <w:tcPr>
            <w:tcW w:w="1139" w:type="dxa"/>
          </w:tcPr>
          <w:p w14:paraId="21013DA7" w14:textId="77777777" w:rsidR="00461815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7A6E684" w14:textId="77777777" w:rsidR="007624BB" w:rsidRDefault="0076251A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doplnění enumerace atributu </w:t>
            </w:r>
            <w:r>
              <w:rPr>
                <w:i/>
                <w:sz w:val="20"/>
                <w:szCs w:val="20"/>
              </w:rPr>
              <w:t>mes</w:t>
            </w:r>
            <w:r w:rsidR="00F74A3D">
              <w:rPr>
                <w:i/>
                <w:sz w:val="20"/>
                <w:szCs w:val="20"/>
              </w:rPr>
              <w:t>s</w:t>
            </w:r>
            <w:r>
              <w:rPr>
                <w:i/>
                <w:sz w:val="20"/>
                <w:szCs w:val="20"/>
              </w:rPr>
              <w:t xml:space="preserve">age-code </w:t>
            </w:r>
            <w:r w:rsidRPr="0007686E">
              <w:rPr>
                <w:sz w:val="20"/>
                <w:szCs w:val="20"/>
              </w:rPr>
              <w:t>rootovskeho elemtu</w:t>
            </w:r>
            <w:r>
              <w:rPr>
                <w:sz w:val="20"/>
                <w:szCs w:val="20"/>
              </w:rPr>
              <w:t xml:space="preserve"> o hodnotu:</w:t>
            </w:r>
            <w:r w:rsidR="007624BB">
              <w:rPr>
                <w:sz w:val="20"/>
                <w:szCs w:val="20"/>
              </w:rPr>
              <w:t xml:space="preserve"> </w:t>
            </w:r>
          </w:p>
          <w:p w14:paraId="68E62E4B" w14:textId="77777777" w:rsidR="00461815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="0076251A">
              <w:rPr>
                <w:sz w:val="20"/>
                <w:szCs w:val="20"/>
              </w:rPr>
              <w:t xml:space="preserve">Aktuální stav limitu VDT/VT </w:t>
            </w:r>
          </w:p>
        </w:tc>
        <w:tc>
          <w:tcPr>
            <w:tcW w:w="787" w:type="dxa"/>
          </w:tcPr>
          <w:p w14:paraId="618AD301" w14:textId="77777777" w:rsidR="00461815" w:rsidRDefault="00461815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6A732722" w14:textId="77777777" w:rsidTr="007521BA">
        <w:trPr>
          <w:trHeight w:val="255"/>
        </w:trPr>
        <w:tc>
          <w:tcPr>
            <w:tcW w:w="1139" w:type="dxa"/>
          </w:tcPr>
          <w:p w14:paraId="5E5D7E82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3CB2D0C" w14:textId="77777777" w:rsidR="007624BB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– doplnění enumerace atributu </w:t>
            </w:r>
            <w:r>
              <w:rPr>
                <w:i/>
                <w:sz w:val="20"/>
                <w:szCs w:val="20"/>
              </w:rPr>
              <w:t>me</w:t>
            </w:r>
            <w:r w:rsidR="00F74A3D">
              <w:rPr>
                <w:i/>
                <w:sz w:val="20"/>
                <w:szCs w:val="20"/>
              </w:rPr>
              <w:t>s</w:t>
            </w:r>
            <w:r>
              <w:rPr>
                <w:i/>
                <w:sz w:val="20"/>
                <w:szCs w:val="20"/>
              </w:rPr>
              <w:t xml:space="preserve">sage-code </w:t>
            </w:r>
            <w:r w:rsidRPr="005C39FF">
              <w:rPr>
                <w:sz w:val="20"/>
                <w:szCs w:val="20"/>
              </w:rPr>
              <w:t>rootovskeho elemtu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648C0DCF" w14:textId="77777777" w:rsidR="007624BB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483 </w:t>
            </w:r>
            <w:r w:rsidR="00D66FAD">
              <w:rPr>
                <w:sz w:val="20"/>
                <w:szCs w:val="20"/>
              </w:rPr>
              <w:t>–</w:t>
            </w:r>
            <w:r>
              <w:rPr>
                <w:sz w:val="20"/>
                <w:szCs w:val="20"/>
              </w:rPr>
              <w:t xml:space="preserve"> </w:t>
            </w:r>
            <w:r w:rsidR="00A00C50" w:rsidRPr="00A00C50">
              <w:rPr>
                <w:sz w:val="20"/>
                <w:szCs w:val="20"/>
              </w:rPr>
              <w:t>Chyba/potvrzení při nastavení limitu VDT/VT</w:t>
            </w:r>
          </w:p>
          <w:p w14:paraId="6BFA9FFA" w14:textId="77777777" w:rsidR="007624BB" w:rsidRDefault="007624BB" w:rsidP="007624BB">
            <w:pPr>
              <w:rPr>
                <w:sz w:val="20"/>
                <w:szCs w:val="20"/>
              </w:rPr>
            </w:pPr>
            <w:r w:rsidRPr="0076251A">
              <w:rPr>
                <w:sz w:val="20"/>
                <w:szCs w:val="20"/>
              </w:rPr>
              <w:t>4</w:t>
            </w:r>
            <w:r>
              <w:rPr>
                <w:sz w:val="20"/>
                <w:szCs w:val="20"/>
              </w:rPr>
              <w:t xml:space="preserve">85 </w:t>
            </w:r>
            <w:r w:rsidR="00D66FAD">
              <w:rPr>
                <w:sz w:val="20"/>
                <w:szCs w:val="20"/>
              </w:rPr>
              <w:t>–</w:t>
            </w:r>
            <w:r>
              <w:rPr>
                <w:sz w:val="20"/>
                <w:szCs w:val="20"/>
              </w:rPr>
              <w:t xml:space="preserve"> </w:t>
            </w:r>
            <w:r w:rsidR="00A00C50" w:rsidRPr="00A00C50">
              <w:rPr>
                <w:sz w:val="20"/>
                <w:szCs w:val="20"/>
              </w:rPr>
              <w:t>Chyba/potvrzení při zaslání automatické změně limitu VDT/VT</w:t>
            </w:r>
          </w:p>
        </w:tc>
        <w:tc>
          <w:tcPr>
            <w:tcW w:w="787" w:type="dxa"/>
          </w:tcPr>
          <w:p w14:paraId="08D83B9A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3E9D9198" w14:textId="77777777" w:rsidTr="007521BA">
        <w:trPr>
          <w:trHeight w:val="255"/>
        </w:trPr>
        <w:tc>
          <w:tcPr>
            <w:tcW w:w="1139" w:type="dxa"/>
          </w:tcPr>
          <w:p w14:paraId="5EB1394A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FEFA1FA" w14:textId="77777777" w:rsidR="007624BB" w:rsidRDefault="0008284F" w:rsidP="0056685D">
            <w:pPr>
              <w:rPr>
                <w:sz w:val="20"/>
                <w:szCs w:val="20"/>
              </w:rPr>
            </w:pPr>
            <w:r w:rsidRPr="0007686E">
              <w:rPr>
                <w:sz w:val="20"/>
                <w:szCs w:val="20"/>
              </w:rPr>
              <w:t>Zavedení nového formátu zprávy  SFVOTSETTINGS, kterému je věnována samosta</w:t>
            </w:r>
            <w:r w:rsidR="00885F39">
              <w:rPr>
                <w:sz w:val="20"/>
                <w:szCs w:val="20"/>
              </w:rPr>
              <w:t>t</w:t>
            </w:r>
            <w:r w:rsidRPr="0007686E">
              <w:rPr>
                <w:sz w:val="20"/>
                <w:szCs w:val="20"/>
              </w:rPr>
              <w:t>ná kapitola.</w:t>
            </w:r>
          </w:p>
        </w:tc>
        <w:tc>
          <w:tcPr>
            <w:tcW w:w="787" w:type="dxa"/>
          </w:tcPr>
          <w:p w14:paraId="3725C259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2BEFFF97" w14:textId="77777777" w:rsidTr="007521BA">
        <w:trPr>
          <w:trHeight w:val="255"/>
        </w:trPr>
        <w:tc>
          <w:tcPr>
            <w:tcW w:w="1139" w:type="dxa"/>
          </w:tcPr>
          <w:p w14:paraId="3DE75613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6EDDF948" w14:textId="77777777" w:rsidR="007624BB" w:rsidRPr="0076251A" w:rsidRDefault="00A63D7D" w:rsidP="00A63D7D">
            <w:pPr>
              <w:rPr>
                <w:sz w:val="20"/>
                <w:szCs w:val="20"/>
              </w:rPr>
            </w:pPr>
            <w:r w:rsidRPr="000B1252">
              <w:rPr>
                <w:sz w:val="20"/>
                <w:szCs w:val="20"/>
              </w:rPr>
              <w:t xml:space="preserve">Zavedení nového formátu zprávy  </w:t>
            </w:r>
            <w:r>
              <w:rPr>
                <w:sz w:val="20"/>
                <w:szCs w:val="20"/>
              </w:rPr>
              <w:t>SFVOTLIMITCHANGE</w:t>
            </w:r>
            <w:r w:rsidRPr="000B1252">
              <w:rPr>
                <w:sz w:val="20"/>
                <w:szCs w:val="20"/>
              </w:rPr>
              <w:t>, kterému je věnována samosta</w:t>
            </w:r>
            <w:r w:rsidR="00885F39">
              <w:rPr>
                <w:sz w:val="20"/>
                <w:szCs w:val="20"/>
              </w:rPr>
              <w:t>t</w:t>
            </w:r>
            <w:r w:rsidRPr="000B1252">
              <w:rPr>
                <w:sz w:val="20"/>
                <w:szCs w:val="20"/>
              </w:rPr>
              <w:t>ná kapitola.</w:t>
            </w:r>
          </w:p>
        </w:tc>
        <w:tc>
          <w:tcPr>
            <w:tcW w:w="787" w:type="dxa"/>
          </w:tcPr>
          <w:p w14:paraId="54B12BF4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2C3011" w14:paraId="296A903A" w14:textId="77777777" w:rsidTr="007521BA">
        <w:trPr>
          <w:trHeight w:val="255"/>
        </w:trPr>
        <w:tc>
          <w:tcPr>
            <w:tcW w:w="1139" w:type="dxa"/>
          </w:tcPr>
          <w:p w14:paraId="312D166D" w14:textId="77777777" w:rsidR="002C3011" w:rsidRDefault="002C3011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6.9.2016</w:t>
            </w:r>
          </w:p>
        </w:tc>
        <w:tc>
          <w:tcPr>
            <w:tcW w:w="7146" w:type="dxa"/>
          </w:tcPr>
          <w:p w14:paraId="29C233E2" w14:textId="77777777" w:rsidR="002C3011" w:rsidRDefault="002C3011" w:rsidP="002C301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 </w:t>
            </w:r>
            <w:r w:rsidRPr="002C3011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doplnění enumerace povolených hodnot atributu </w:t>
            </w:r>
            <w:r>
              <w:rPr>
                <w:i/>
                <w:sz w:val="20"/>
                <w:szCs w:val="20"/>
              </w:rPr>
              <w:t xml:space="preserve">TradeType  </w:t>
            </w:r>
            <w:r w:rsidRPr="007B7C86">
              <w:rPr>
                <w:sz w:val="20"/>
                <w:szCs w:val="20"/>
              </w:rPr>
              <w:t xml:space="preserve">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 </w:t>
            </w:r>
          </w:p>
          <w:p w14:paraId="1A4D283D" w14:textId="77777777" w:rsidR="002C3011" w:rsidRPr="000B1252" w:rsidRDefault="002C3011" w:rsidP="002C301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DV - </w:t>
            </w:r>
            <w:r>
              <w:t>služba vyrovnání</w:t>
            </w:r>
          </w:p>
        </w:tc>
        <w:tc>
          <w:tcPr>
            <w:tcW w:w="787" w:type="dxa"/>
          </w:tcPr>
          <w:p w14:paraId="1D0D7C69" w14:textId="77777777" w:rsidR="002C3011" w:rsidRDefault="002C301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C5181B" w14:paraId="12A50A7A" w14:textId="77777777" w:rsidTr="007521BA">
        <w:trPr>
          <w:trHeight w:val="255"/>
        </w:trPr>
        <w:tc>
          <w:tcPr>
            <w:tcW w:w="1139" w:type="dxa"/>
          </w:tcPr>
          <w:p w14:paraId="782BD0DE" w14:textId="77777777" w:rsidR="00C5181B" w:rsidRDefault="00C5181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14.9.2016</w:t>
            </w:r>
          </w:p>
        </w:tc>
        <w:tc>
          <w:tcPr>
            <w:tcW w:w="7146" w:type="dxa"/>
          </w:tcPr>
          <w:p w14:paraId="43F8BFA5" w14:textId="77777777" w:rsidR="00C5181B" w:rsidRDefault="00C5181B" w:rsidP="00C5181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změna enumerace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Data</w:t>
            </w:r>
            <w:r w:rsidR="004E3956">
              <w:rPr>
                <w:sz w:val="20"/>
                <w:szCs w:val="20"/>
              </w:rPr>
              <w:t xml:space="preserve">: </w:t>
            </w:r>
            <w:r w:rsidR="00DD0910">
              <w:rPr>
                <w:sz w:val="20"/>
                <w:szCs w:val="20"/>
              </w:rPr>
              <w:t xml:space="preserve"> přejmenování</w:t>
            </w:r>
          </w:p>
          <w:p w14:paraId="38DD0578" w14:textId="77777777" w:rsidR="00C5181B" w:rsidRDefault="00C5181B" w:rsidP="00C5181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4E3956">
              <w:rPr>
                <w:sz w:val="20"/>
                <w:szCs w:val="20"/>
              </w:rPr>
              <w:t>p</w:t>
            </w:r>
            <w:r w:rsidR="00DD0910">
              <w:rPr>
                <w:sz w:val="20"/>
                <w:szCs w:val="20"/>
              </w:rPr>
              <w:t>oložky</w:t>
            </w:r>
            <w:r w:rsidR="004E3956">
              <w:rPr>
                <w:sz w:val="20"/>
                <w:szCs w:val="20"/>
              </w:rPr>
              <w:t xml:space="preserve"> </w:t>
            </w:r>
            <w:r w:rsidRPr="00C5181B">
              <w:rPr>
                <w:sz w:val="20"/>
                <w:szCs w:val="20"/>
              </w:rPr>
              <w:t xml:space="preserve">OFF_V </w:t>
            </w:r>
            <w:r>
              <w:rPr>
                <w:sz w:val="20"/>
                <w:szCs w:val="20"/>
              </w:rPr>
              <w:t xml:space="preserve"> </w:t>
            </w:r>
            <w:r w:rsidRPr="00C5181B">
              <w:rPr>
                <w:sz w:val="20"/>
                <w:szCs w:val="20"/>
              </w:rPr>
              <w:t>na VDT/VT</w:t>
            </w:r>
            <w:r>
              <w:rPr>
                <w:sz w:val="20"/>
                <w:szCs w:val="20"/>
              </w:rPr>
              <w:t xml:space="preserve"> (</w:t>
            </w:r>
            <w:r w:rsidRPr="00C5181B">
              <w:rPr>
                <w:sz w:val="20"/>
                <w:szCs w:val="20"/>
              </w:rPr>
              <w:t>Utilizace limitu pro VDT/VT</w:t>
            </w:r>
            <w:r>
              <w:rPr>
                <w:sz w:val="20"/>
                <w:szCs w:val="20"/>
              </w:rPr>
              <w:t>)</w:t>
            </w:r>
          </w:p>
        </w:tc>
        <w:tc>
          <w:tcPr>
            <w:tcW w:w="787" w:type="dxa"/>
          </w:tcPr>
          <w:p w14:paraId="12278EFC" w14:textId="77777777" w:rsidR="00C5181B" w:rsidRDefault="00C5181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855CAB" w14:paraId="13B4C00E" w14:textId="77777777" w:rsidTr="007521BA">
        <w:trPr>
          <w:trHeight w:val="255"/>
        </w:trPr>
        <w:tc>
          <w:tcPr>
            <w:tcW w:w="1139" w:type="dxa"/>
          </w:tcPr>
          <w:p w14:paraId="608FB53F" w14:textId="77777777" w:rsidR="00855CAB" w:rsidRDefault="00855CA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5.10.2016</w:t>
            </w:r>
          </w:p>
        </w:tc>
        <w:tc>
          <w:tcPr>
            <w:tcW w:w="7146" w:type="dxa"/>
          </w:tcPr>
          <w:p w14:paraId="0429244E" w14:textId="77777777" w:rsidR="001C5830" w:rsidRPr="00B636DE" w:rsidRDefault="00855CAB" w:rsidP="00C5181B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855CAB">
              <w:rPr>
                <w:sz w:val="20"/>
                <w:szCs w:val="20"/>
              </w:rPr>
              <w:t>SFVOTEXCHRATE</w:t>
            </w:r>
            <w:r>
              <w:rPr>
                <w:sz w:val="20"/>
                <w:szCs w:val="20"/>
              </w:rPr>
              <w:t xml:space="preserve"> – rozšíření elementu </w:t>
            </w:r>
            <w:r w:rsidRPr="00B636DE">
              <w:rPr>
                <w:i/>
                <w:sz w:val="20"/>
                <w:szCs w:val="20"/>
              </w:rPr>
              <w:t>ExchRates</w:t>
            </w:r>
            <w:r>
              <w:rPr>
                <w:sz w:val="20"/>
                <w:szCs w:val="20"/>
              </w:rPr>
              <w:t xml:space="preserve"> o element </w:t>
            </w:r>
            <w:r w:rsidRPr="00B636DE">
              <w:rPr>
                <w:i/>
                <w:sz w:val="20"/>
                <w:szCs w:val="20"/>
              </w:rPr>
              <w:t>OteFinalVdtRate</w:t>
            </w:r>
          </w:p>
        </w:tc>
        <w:tc>
          <w:tcPr>
            <w:tcW w:w="787" w:type="dxa"/>
          </w:tcPr>
          <w:p w14:paraId="396285D3" w14:textId="77777777" w:rsidR="00855CAB" w:rsidRDefault="00855CA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D96A61" w14:paraId="46C810E4" w14:textId="77777777" w:rsidTr="007521BA">
        <w:trPr>
          <w:trHeight w:val="255"/>
        </w:trPr>
        <w:tc>
          <w:tcPr>
            <w:tcW w:w="1139" w:type="dxa"/>
          </w:tcPr>
          <w:p w14:paraId="183888BE" w14:textId="77777777" w:rsidR="00D96A61" w:rsidRDefault="00D96A61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21.10.2016</w:t>
            </w:r>
          </w:p>
        </w:tc>
        <w:tc>
          <w:tcPr>
            <w:tcW w:w="7146" w:type="dxa"/>
          </w:tcPr>
          <w:p w14:paraId="4BE2A894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16A2183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FX3 - </w:t>
            </w:r>
            <w:r w:rsidRPr="00D96A61">
              <w:rPr>
                <w:sz w:val="20"/>
                <w:szCs w:val="20"/>
              </w:rPr>
              <w:t>Ověření schopnosti PpS - Skutečné hodnoty - RE+</w:t>
            </w:r>
          </w:p>
          <w:p w14:paraId="6F948012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FX4 - </w:t>
            </w:r>
            <w:r w:rsidRPr="00D96A61">
              <w:rPr>
                <w:sz w:val="20"/>
                <w:szCs w:val="20"/>
              </w:rPr>
              <w:t>Ověření schopnosti PpS - Skutečné hodnoty - RE-</w:t>
            </w:r>
          </w:p>
          <w:p w14:paraId="2F021871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GX3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Ověření schopnosti PpS- Skutečný cenový profil - (RE+), Cena</w:t>
            </w:r>
          </w:p>
          <w:p w14:paraId="7E708216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GX4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Ověření schopnosti PpS- Skutečný cenový profil - (RE-), Cena</w:t>
            </w:r>
          </w:p>
          <w:p w14:paraId="3D3B7A6E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lastRenderedPageBreak/>
              <w:t>VVN1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VVN</w:t>
            </w:r>
          </w:p>
          <w:p w14:paraId="2DD4B24B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VVN2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spotřeba VVN</w:t>
            </w:r>
          </w:p>
          <w:p w14:paraId="53C8A30A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VN</w:t>
            </w:r>
          </w:p>
          <w:p w14:paraId="53238E86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VN2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spotřeba VN</w:t>
            </w:r>
          </w:p>
          <w:p w14:paraId="161F86FF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NN1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NN</w:t>
            </w:r>
          </w:p>
          <w:p w14:paraId="528A8FB8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NN</w:t>
            </w:r>
            <w:r>
              <w:rPr>
                <w:sz w:val="20"/>
                <w:szCs w:val="20"/>
              </w:rPr>
              <w:t xml:space="preserve">2 - </w:t>
            </w:r>
            <w:r w:rsidRPr="00D96A61">
              <w:rPr>
                <w:sz w:val="20"/>
                <w:szCs w:val="20"/>
              </w:rPr>
              <w:t>Agregovaná spotřeba NN</w:t>
            </w:r>
          </w:p>
        </w:tc>
        <w:tc>
          <w:tcPr>
            <w:tcW w:w="787" w:type="dxa"/>
          </w:tcPr>
          <w:p w14:paraId="28B870B1" w14:textId="77777777" w:rsidR="00D96A61" w:rsidRDefault="00D96A6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V1.47</w:t>
            </w:r>
          </w:p>
        </w:tc>
      </w:tr>
      <w:tr w:rsidR="007B38EE" w14:paraId="03FD5D4F" w14:textId="77777777" w:rsidTr="007521BA">
        <w:trPr>
          <w:trHeight w:val="255"/>
        </w:trPr>
        <w:tc>
          <w:tcPr>
            <w:tcW w:w="1139" w:type="dxa"/>
          </w:tcPr>
          <w:p w14:paraId="043CC576" w14:textId="77777777" w:rsidR="007B38EE" w:rsidRDefault="007B38EE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9.11.2016</w:t>
            </w:r>
          </w:p>
        </w:tc>
        <w:tc>
          <w:tcPr>
            <w:tcW w:w="7146" w:type="dxa"/>
          </w:tcPr>
          <w:p w14:paraId="2A6FF00C" w14:textId="77777777" w:rsidR="007B38EE" w:rsidRDefault="007B38EE" w:rsidP="007B38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2358CE55" w14:textId="77777777" w:rsidR="007B38EE" w:rsidRDefault="007B38EE" w:rsidP="00D96A61">
            <w:pPr>
              <w:rPr>
                <w:sz w:val="20"/>
                <w:szCs w:val="20"/>
              </w:rPr>
            </w:pPr>
          </w:p>
          <w:p w14:paraId="20F061C8" w14:textId="77777777" w:rsidR="007B38EE" w:rsidRDefault="007B38EE" w:rsidP="00D96A61">
            <w:pPr>
              <w:rPr>
                <w:sz w:val="20"/>
                <w:szCs w:val="20"/>
              </w:rPr>
            </w:pPr>
            <w:r w:rsidRPr="007B38EE">
              <w:rPr>
                <w:sz w:val="20"/>
                <w:szCs w:val="20"/>
              </w:rPr>
              <w:t>S5 – Změna dodavatele z DPI včetně změny/přepisu zákazníka v odběrném místě</w:t>
            </w:r>
          </w:p>
        </w:tc>
        <w:tc>
          <w:tcPr>
            <w:tcW w:w="787" w:type="dxa"/>
          </w:tcPr>
          <w:p w14:paraId="40E3F366" w14:textId="77777777" w:rsidR="007B38EE" w:rsidRDefault="007B38EE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V1.48</w:t>
            </w:r>
          </w:p>
        </w:tc>
      </w:tr>
      <w:tr w:rsidR="00B86FC7" w14:paraId="63254B14" w14:textId="77777777" w:rsidTr="007521BA">
        <w:trPr>
          <w:trHeight w:val="255"/>
        </w:trPr>
        <w:tc>
          <w:tcPr>
            <w:tcW w:w="1139" w:type="dxa"/>
          </w:tcPr>
          <w:p w14:paraId="29F15D97" w14:textId="77777777" w:rsidR="00B86FC7" w:rsidRDefault="00B86FC7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16.11.2016</w:t>
            </w:r>
          </w:p>
        </w:tc>
        <w:tc>
          <w:tcPr>
            <w:tcW w:w="7146" w:type="dxa"/>
          </w:tcPr>
          <w:p w14:paraId="2BA0450B" w14:textId="77777777" w:rsidR="00B86FC7" w:rsidRDefault="00B86FC7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</w:t>
            </w:r>
            <w:r w:rsidR="00DA1ED3">
              <w:rPr>
                <w:sz w:val="20"/>
                <w:szCs w:val="20"/>
              </w:rPr>
              <w:t>inice zprávy CDSDATA - změna</w:t>
            </w:r>
            <w:r>
              <w:rPr>
                <w:sz w:val="20"/>
                <w:szCs w:val="20"/>
              </w:rPr>
              <w:t xml:space="preserve">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 w:rsidR="00DA1ED3">
              <w:rPr>
                <w:sz w:val="20"/>
                <w:szCs w:val="20"/>
              </w:rPr>
              <w:t>. Hodnoty</w:t>
            </w:r>
            <w:r w:rsidR="00726A16">
              <w:rPr>
                <w:sz w:val="20"/>
                <w:szCs w:val="20"/>
              </w:rPr>
              <w:t xml:space="preserve"> (9)</w:t>
            </w:r>
            <w:r w:rsidR="00DA1ED3">
              <w:rPr>
                <w:sz w:val="20"/>
                <w:szCs w:val="20"/>
              </w:rPr>
              <w:t>:</w:t>
            </w:r>
          </w:p>
          <w:p w14:paraId="3E859302" w14:textId="77777777" w:rsidR="00726A16" w:rsidRDefault="00726A16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J71- J79 </w:t>
            </w:r>
            <w:r w:rsidRPr="00726A16">
              <w:rPr>
                <w:sz w:val="20"/>
                <w:szCs w:val="20"/>
              </w:rPr>
              <w:t xml:space="preserve"> Ko</w:t>
            </w:r>
            <w:r>
              <w:rPr>
                <w:sz w:val="20"/>
                <w:szCs w:val="20"/>
              </w:rPr>
              <w:t>rekční koeficient na teplotu TO1-</w:t>
            </w:r>
            <w:r w:rsidRPr="00726A16">
              <w:rPr>
                <w:sz w:val="20"/>
                <w:szCs w:val="20"/>
              </w:rPr>
              <w:t>TO9</w:t>
            </w:r>
          </w:p>
          <w:p w14:paraId="25658FAA" w14:textId="77777777" w:rsidR="00DA1ED3" w:rsidRDefault="00DA1ED3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nahrazeny hodnotami</w:t>
            </w:r>
            <w:r w:rsidR="00726A16">
              <w:rPr>
                <w:sz w:val="20"/>
                <w:szCs w:val="20"/>
              </w:rPr>
              <w:t xml:space="preserve"> (72)</w:t>
            </w:r>
            <w:r>
              <w:rPr>
                <w:sz w:val="20"/>
                <w:szCs w:val="20"/>
              </w:rPr>
              <w:t>:</w:t>
            </w:r>
          </w:p>
          <w:p w14:paraId="444541BA" w14:textId="77777777" w:rsidR="00B86FC7" w:rsidRDefault="00B86FC7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J711</w:t>
            </w:r>
            <w:r w:rsidR="00DA1ED3">
              <w:rPr>
                <w:sz w:val="20"/>
                <w:szCs w:val="20"/>
              </w:rPr>
              <w:t xml:space="preserve">-J718 </w:t>
            </w:r>
            <w:r>
              <w:rPr>
                <w:sz w:val="20"/>
                <w:szCs w:val="20"/>
              </w:rPr>
              <w:t xml:space="preserve"> </w:t>
            </w:r>
            <w:r w:rsidRPr="00B86FC7">
              <w:rPr>
                <w:sz w:val="20"/>
                <w:szCs w:val="20"/>
              </w:rPr>
              <w:t>Korekční koeficient na teplotu, tepl. obl. 1, třída TDD 1</w:t>
            </w:r>
            <w:r w:rsidR="00DA1ED3">
              <w:rPr>
                <w:sz w:val="20"/>
                <w:szCs w:val="20"/>
              </w:rPr>
              <w:t>-8</w:t>
            </w:r>
          </w:p>
          <w:p w14:paraId="2FF755A9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J721-J728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2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3E9E0D1C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J731-J738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3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5069C768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J741-J748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4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0513D1A1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J751-J75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 w:rsidR="00673708">
              <w:rPr>
                <w:sz w:val="20"/>
                <w:szCs w:val="20"/>
              </w:rPr>
              <w:t>5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645DAFBB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J761-J76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 w:rsidR="00673708">
              <w:rPr>
                <w:sz w:val="20"/>
                <w:szCs w:val="20"/>
              </w:rPr>
              <w:t>6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792B7325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J771-J77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7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12ED46F5" w14:textId="77777777" w:rsidR="00726A16" w:rsidRDefault="00726A16" w:rsidP="00726A1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J781-J788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8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33C7E9DD" w14:textId="77777777" w:rsidR="00B86FC7" w:rsidRDefault="00726A16" w:rsidP="007B38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J791-J798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9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</w:tc>
        <w:tc>
          <w:tcPr>
            <w:tcW w:w="787" w:type="dxa"/>
          </w:tcPr>
          <w:p w14:paraId="17639A5B" w14:textId="77777777" w:rsidR="00B86FC7" w:rsidRDefault="00B86FC7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V1.48</w:t>
            </w:r>
          </w:p>
        </w:tc>
      </w:tr>
      <w:tr w:rsidR="00AB5652" w14:paraId="20F04018" w14:textId="77777777" w:rsidTr="007521BA">
        <w:trPr>
          <w:trHeight w:val="255"/>
        </w:trPr>
        <w:tc>
          <w:tcPr>
            <w:tcW w:w="1139" w:type="dxa"/>
          </w:tcPr>
          <w:p w14:paraId="28BE3D0C" w14:textId="77777777" w:rsidR="00AB5652" w:rsidRDefault="00AB5652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23.11.2016</w:t>
            </w:r>
          </w:p>
        </w:tc>
        <w:tc>
          <w:tcPr>
            <w:tcW w:w="7146" w:type="dxa"/>
          </w:tcPr>
          <w:p w14:paraId="2538B5BA" w14:textId="77777777" w:rsidR="00AB5652" w:rsidRDefault="00AB5652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</w:t>
            </w:r>
            <w:r w:rsidR="00E34ABF">
              <w:rPr>
                <w:sz w:val="20"/>
                <w:szCs w:val="20"/>
              </w:rPr>
              <w:t>inice ISOTEDATA - doplnění atrib</w:t>
            </w:r>
            <w:r>
              <w:rPr>
                <w:sz w:val="20"/>
                <w:szCs w:val="20"/>
              </w:rPr>
              <w:t>ut</w:t>
            </w:r>
            <w:r w:rsidR="00E34ABF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</w:t>
            </w:r>
            <w:r>
              <w:rPr>
                <w:i/>
                <w:sz w:val="20"/>
                <w:szCs w:val="20"/>
              </w:rPr>
              <w:t>util</w:t>
            </w:r>
            <w:r w:rsidRPr="006718A2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flag</w:t>
            </w:r>
            <w:r>
              <w:rPr>
                <w:sz w:val="20"/>
                <w:szCs w:val="20"/>
              </w:rPr>
              <w:t xml:space="preserve"> na úrovni elementu </w:t>
            </w:r>
            <w:r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0BA0552C" w14:textId="77777777" w:rsidR="00AB5652" w:rsidRDefault="00B87B9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V1.49</w:t>
            </w:r>
          </w:p>
        </w:tc>
      </w:tr>
      <w:tr w:rsidR="006B4116" w14:paraId="03383FBD" w14:textId="77777777" w:rsidTr="007521BA">
        <w:trPr>
          <w:trHeight w:val="255"/>
        </w:trPr>
        <w:tc>
          <w:tcPr>
            <w:tcW w:w="1139" w:type="dxa"/>
          </w:tcPr>
          <w:p w14:paraId="3BD79AA8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5954F2E0" w14:textId="77777777" w:rsidR="006B4116" w:rsidRDefault="006B4116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povolených hodnot rootovského elemntu atributu </w:t>
            </w:r>
            <w:r w:rsidRPr="006A0C4D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2AF65F08" w14:textId="77777777" w:rsidR="00575D8A" w:rsidRPr="006B4116" w:rsidRDefault="006B4116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316 - </w:t>
            </w:r>
            <w:r w:rsidR="00237801" w:rsidRPr="00237801">
              <w:rPr>
                <w:sz w:val="20"/>
                <w:szCs w:val="20"/>
              </w:rPr>
              <w:t>Hodnoty ORS pro výpočet odchylek a clearingu</w:t>
            </w:r>
          </w:p>
        </w:tc>
        <w:tc>
          <w:tcPr>
            <w:tcW w:w="787" w:type="dxa"/>
          </w:tcPr>
          <w:p w14:paraId="48A87FB6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6B4116" w14:paraId="76679D59" w14:textId="77777777" w:rsidTr="007521BA">
        <w:trPr>
          <w:trHeight w:val="255"/>
        </w:trPr>
        <w:tc>
          <w:tcPr>
            <w:tcW w:w="1139" w:type="dxa"/>
          </w:tcPr>
          <w:p w14:paraId="1FF1E83D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1E6736F1" w14:textId="77777777" w:rsidR="00575D8A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CDSREQ -–  rozšíření enumerace povolených hodnot rootovského elem</w:t>
            </w:r>
            <w:r w:rsidR="006A0C4D">
              <w:rPr>
                <w:sz w:val="20"/>
                <w:szCs w:val="20"/>
              </w:rPr>
              <w:t>e</w:t>
            </w:r>
            <w:r>
              <w:rPr>
                <w:sz w:val="20"/>
                <w:szCs w:val="20"/>
              </w:rPr>
              <w:t xml:space="preserve">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78B390AB" w14:textId="77777777" w:rsidR="006B4116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314 - </w:t>
            </w:r>
            <w:r w:rsidR="00237801" w:rsidRPr="00237801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787" w:type="dxa"/>
          </w:tcPr>
          <w:p w14:paraId="1BC1D726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6B4116" w14:paraId="39F987F8" w14:textId="77777777" w:rsidTr="007521BA">
        <w:trPr>
          <w:trHeight w:val="255"/>
        </w:trPr>
        <w:tc>
          <w:tcPr>
            <w:tcW w:w="1139" w:type="dxa"/>
          </w:tcPr>
          <w:p w14:paraId="000C69A7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773DEB21" w14:textId="77777777" w:rsidR="00575D8A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RESPONSE -–  rozšíření enumerace povolených hodnot rootovského elem</w:t>
            </w:r>
            <w:r w:rsidR="006A0C4D">
              <w:rPr>
                <w:sz w:val="20"/>
                <w:szCs w:val="20"/>
              </w:rPr>
              <w:t>e</w:t>
            </w:r>
            <w:r>
              <w:rPr>
                <w:sz w:val="20"/>
                <w:szCs w:val="20"/>
              </w:rPr>
              <w:t xml:space="preserve">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1D724B6D" w14:textId="77777777" w:rsidR="006B4116" w:rsidRDefault="00575D8A" w:rsidP="00BA20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315 - </w:t>
            </w:r>
            <w:r w:rsidR="00237801" w:rsidRPr="00237801">
              <w:rPr>
                <w:sz w:val="20"/>
                <w:szCs w:val="20"/>
              </w:rPr>
              <w:t>Chybová zpráva k pož. na ORS pro výpočet odchylek a clearingu</w:t>
            </w:r>
            <w:r>
              <w:rPr>
                <w:sz w:val="20"/>
                <w:szCs w:val="20"/>
              </w:rPr>
              <w:t xml:space="preserve">a </w:t>
            </w:r>
          </w:p>
        </w:tc>
        <w:tc>
          <w:tcPr>
            <w:tcW w:w="787" w:type="dxa"/>
          </w:tcPr>
          <w:p w14:paraId="44C44E38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32791B" w14:paraId="5F45884C" w14:textId="77777777" w:rsidTr="007521BA">
        <w:trPr>
          <w:trHeight w:val="255"/>
        </w:trPr>
        <w:tc>
          <w:tcPr>
            <w:tcW w:w="1139" w:type="dxa"/>
          </w:tcPr>
          <w:p w14:paraId="34E215D4" w14:textId="77777777" w:rsidR="0032791B" w:rsidRDefault="0032791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606C2C99" w14:textId="77777777" w:rsidR="00364157" w:rsidRDefault="00136566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CDSIDIS –</w:t>
            </w:r>
            <w:r w:rsidR="006A0C4D">
              <w:rPr>
                <w:sz w:val="20"/>
                <w:szCs w:val="20"/>
              </w:rPr>
              <w:t xml:space="preserve"> </w:t>
            </w:r>
            <w:r w:rsidR="00364157">
              <w:rPr>
                <w:sz w:val="20"/>
                <w:szCs w:val="20"/>
              </w:rPr>
              <w:t>Došlo k zredukování maximálního počtu des. míst ze 3 na 2 u těchto atributů:</w:t>
            </w:r>
          </w:p>
          <w:p w14:paraId="30F7C778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-  atributy: </w:t>
            </w:r>
            <w:r w:rsidRPr="006A0C4D">
              <w:rPr>
                <w:i/>
                <w:sz w:val="20"/>
                <w:szCs w:val="20"/>
              </w:rPr>
              <w:t>qty, qty-VT, qty-NT, supplyDS-qty</w:t>
            </w:r>
          </w:p>
          <w:p w14:paraId="2CAC10ED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 w:rsidRPr="006A0C4D"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RecCap</w:t>
            </w:r>
            <w:r w:rsidRPr="006A0C4D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rescap-month, rescap-year</w:t>
            </w:r>
          </w:p>
          <w:p w14:paraId="60120EC4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SysServices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cons-PSDS, cons-own</w:t>
            </w:r>
          </w:p>
          <w:p w14:paraId="2FCD57A9" w14:textId="77777777" w:rsidR="00364157" w:rsidRDefault="00364157" w:rsidP="0036415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atribut: </w:t>
            </w:r>
            <w:r w:rsidRPr="00364157">
              <w:rPr>
                <w:i/>
                <w:sz w:val="20"/>
                <w:szCs w:val="20"/>
              </w:rPr>
              <w:t>qty</w:t>
            </w:r>
          </w:p>
          <w:p w14:paraId="73A8BBCB" w14:textId="77777777" w:rsidR="00364157" w:rsidRDefault="00364157" w:rsidP="0036415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element </w:t>
            </w:r>
            <w:r>
              <w:rPr>
                <w:i/>
                <w:sz w:val="20"/>
                <w:szCs w:val="20"/>
              </w:rPr>
              <w:t xml:space="preserve">DataMO </w:t>
            </w:r>
            <w:r>
              <w:rPr>
                <w:sz w:val="20"/>
                <w:szCs w:val="20"/>
              </w:rPr>
              <w:t>– atribut</w:t>
            </w:r>
            <w:r w:rsidR="00E55A9E">
              <w:rPr>
                <w:sz w:val="20"/>
                <w:szCs w:val="20"/>
              </w:rPr>
              <w:t>y</w:t>
            </w:r>
            <w:r>
              <w:rPr>
                <w:sz w:val="20"/>
                <w:szCs w:val="20"/>
              </w:rPr>
              <w:t xml:space="preserve">: </w:t>
            </w:r>
            <w:r w:rsidRPr="00364157">
              <w:rPr>
                <w:i/>
                <w:sz w:val="20"/>
                <w:szCs w:val="20"/>
              </w:rPr>
              <w:t>qty-VT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364157">
              <w:rPr>
                <w:i/>
                <w:sz w:val="20"/>
                <w:szCs w:val="20"/>
              </w:rPr>
              <w:t>qty-NT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cir-breaker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am-enVT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am-enNT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am-rescap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am-renresource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am-comresource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am-distservice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am-sysservice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am-oteservice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am-mrdservice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qty-prod</w:t>
            </w:r>
          </w:p>
          <w:p w14:paraId="2B394CF0" w14:textId="77777777" w:rsidR="00E55A9E" w:rsidRDefault="00E55A9E" w:rsidP="00E55A9E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 xml:space="preserve">METER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prim-multiplier, qtyVT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qtyNT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mr-readVTs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mr-readVTe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mr-readNTs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mr-readNTe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mr-addbillVT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mr-addbillNT</w:t>
            </w:r>
          </w:p>
          <w:p w14:paraId="50496622" w14:textId="77777777" w:rsidR="00E55A9E" w:rsidRDefault="00E55A9E" w:rsidP="00E55A9E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ereact_type</w:t>
            </w:r>
            <w:r w:rsidR="00421226"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AE0031D" w14:textId="77777777" w:rsidR="00370F53" w:rsidRDefault="00370F53" w:rsidP="00E55A9E">
            <w:pPr>
              <w:rPr>
                <w:i/>
                <w:sz w:val="20"/>
                <w:szCs w:val="20"/>
              </w:rPr>
            </w:pPr>
          </w:p>
          <w:p w14:paraId="6EE4446D" w14:textId="77777777" w:rsidR="00421226" w:rsidRDefault="00421226" w:rsidP="00E55A9E">
            <w:pPr>
              <w:rPr>
                <w:sz w:val="20"/>
                <w:szCs w:val="20"/>
              </w:rPr>
            </w:pPr>
            <w:r w:rsidRPr="006A0C4D">
              <w:rPr>
                <w:sz w:val="20"/>
                <w:szCs w:val="20"/>
              </w:rPr>
              <w:t xml:space="preserve">a </w:t>
            </w:r>
            <w:r>
              <w:rPr>
                <w:sz w:val="20"/>
                <w:szCs w:val="20"/>
              </w:rPr>
              <w:t>maximálního počtu des. míst ze 3 na 0 u těchto atributu:</w:t>
            </w:r>
          </w:p>
          <w:p w14:paraId="46220215" w14:textId="77777777" w:rsidR="00421226" w:rsidRDefault="00421226" w:rsidP="00421226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</w:t>
            </w:r>
            <w:r w:rsidRPr="006A0C4D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1B6BC78" w14:textId="77777777" w:rsidR="00165093" w:rsidRDefault="00165093" w:rsidP="0016509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7A68FD17" w14:textId="77777777" w:rsidR="00165093" w:rsidRDefault="00165093" w:rsidP="0016509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PmaxNT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8C24FB9" w14:textId="77777777" w:rsidR="00A27031" w:rsidRPr="006A0C4D" w:rsidRDefault="00165093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PmaxMO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</w:tc>
        <w:tc>
          <w:tcPr>
            <w:tcW w:w="787" w:type="dxa"/>
          </w:tcPr>
          <w:p w14:paraId="41792321" w14:textId="77777777" w:rsidR="0032791B" w:rsidRDefault="0032791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V1.50</w:t>
            </w:r>
          </w:p>
        </w:tc>
      </w:tr>
      <w:tr w:rsidR="00370F53" w14:paraId="19568A00" w14:textId="77777777" w:rsidTr="007521BA">
        <w:trPr>
          <w:trHeight w:val="255"/>
        </w:trPr>
        <w:tc>
          <w:tcPr>
            <w:tcW w:w="1139" w:type="dxa"/>
          </w:tcPr>
          <w:p w14:paraId="098AA740" w14:textId="77777777" w:rsidR="00370F53" w:rsidRDefault="00370F53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273EFB59" w14:textId="77777777" w:rsidR="008F26CA" w:rsidRDefault="00370F53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</w:t>
            </w:r>
            <w:r w:rsidR="008F26CA">
              <w:rPr>
                <w:sz w:val="20"/>
                <w:szCs w:val="20"/>
              </w:rPr>
              <w:t>datum pouze jako den lze zasílat u těchto atributů:</w:t>
            </w:r>
          </w:p>
          <w:p w14:paraId="363D488B" w14:textId="77777777" w:rsidR="001E0526" w:rsidRDefault="001E0526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– atribut: </w:t>
            </w:r>
            <w:r w:rsidRPr="006A0C4D">
              <w:rPr>
                <w:i/>
                <w:sz w:val="20"/>
                <w:szCs w:val="20"/>
              </w:rPr>
              <w:t>inv-per-from</w:t>
            </w:r>
          </w:p>
          <w:p w14:paraId="6814D3B6" w14:textId="77777777" w:rsidR="001E0526" w:rsidRDefault="001E0526" w:rsidP="001E0526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– atribut: </w:t>
            </w:r>
            <w:r w:rsidRPr="00D55BFE">
              <w:rPr>
                <w:i/>
                <w:sz w:val="20"/>
                <w:szCs w:val="20"/>
              </w:rPr>
              <w:t>inv-per-from</w:t>
            </w:r>
          </w:p>
          <w:p w14:paraId="020AD772" w14:textId="77777777" w:rsidR="00370F53" w:rsidRDefault="001E0526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– atribut: </w:t>
            </w:r>
            <w:r w:rsidRPr="00D55BFE">
              <w:rPr>
                <w:i/>
                <w:sz w:val="20"/>
                <w:szCs w:val="20"/>
              </w:rPr>
              <w:t>inv-per-from</w:t>
            </w:r>
          </w:p>
          <w:p w14:paraId="74F7DA39" w14:textId="77777777" w:rsidR="008F26CA" w:rsidRPr="008F26CA" w:rsidRDefault="008F26CA" w:rsidP="008F26C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(byla možnost zasílat datum jako měsíc v roce)</w:t>
            </w:r>
          </w:p>
        </w:tc>
        <w:tc>
          <w:tcPr>
            <w:tcW w:w="787" w:type="dxa"/>
          </w:tcPr>
          <w:p w14:paraId="637BA42F" w14:textId="77777777" w:rsidR="00370F53" w:rsidRDefault="006A0C4D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CB7B90" w14:paraId="5494BAF5" w14:textId="77777777" w:rsidTr="007521BA">
        <w:trPr>
          <w:trHeight w:val="255"/>
        </w:trPr>
        <w:tc>
          <w:tcPr>
            <w:tcW w:w="1139" w:type="dxa"/>
          </w:tcPr>
          <w:p w14:paraId="27F8DD3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114A8DAD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element</w:t>
            </w:r>
            <w:r w:rsidRPr="00B80CF7">
              <w:rPr>
                <w:i/>
                <w:sz w:val="20"/>
                <w:szCs w:val="20"/>
              </w:rPr>
              <w:t xml:space="preserve"> OPM</w:t>
            </w:r>
            <w:r>
              <w:rPr>
                <w:sz w:val="20"/>
                <w:szCs w:val="20"/>
              </w:rPr>
              <w:t xml:space="preserve"> –změna těchto atributu:</w:t>
            </w:r>
          </w:p>
          <w:p w14:paraId="7429D666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i/>
                <w:sz w:val="20"/>
                <w:szCs w:val="20"/>
              </w:rPr>
              <w:t>disc-reason</w:t>
            </w:r>
            <w:r>
              <w:rPr>
                <w:i/>
                <w:sz w:val="20"/>
                <w:szCs w:val="20"/>
              </w:rPr>
              <w:t xml:space="preserve"> – </w:t>
            </w:r>
            <w:r w:rsidRPr="00DE220B">
              <w:rPr>
                <w:sz w:val="20"/>
                <w:szCs w:val="20"/>
              </w:rPr>
              <w:t>rozšíření enumerace o hodnotu 10</w:t>
            </w:r>
            <w:r>
              <w:rPr>
                <w:sz w:val="20"/>
                <w:szCs w:val="20"/>
              </w:rPr>
              <w:t xml:space="preserve"> „Bez elektroměru“,</w:t>
            </w:r>
          </w:p>
          <w:p w14:paraId="0412FBDF" w14:textId="77777777" w:rsidR="00CB7B90" w:rsidRDefault="00CB7B90" w:rsidP="00CB7B90">
            <w:r w:rsidRPr="00B80CF7">
              <w:rPr>
                <w:i/>
              </w:rPr>
              <w:t>mrsend-susp</w:t>
            </w:r>
            <w:r w:rsidRPr="00B80CF7">
              <w:t xml:space="preserve"> </w:t>
            </w:r>
            <w:r>
              <w:t>– změna popisu enumerace hodnoty 2 „</w:t>
            </w:r>
            <w:r w:rsidRPr="00DE220B">
              <w:t xml:space="preserve">Pozastaveno zasílání měření </w:t>
            </w:r>
            <w:r>
              <w:t xml:space="preserve">  </w:t>
            </w:r>
            <w:r w:rsidRPr="00DE220B">
              <w:t>i DÚF (deaktivováno)</w:t>
            </w:r>
            <w:r>
              <w:t>“ a přidána nová hodnota 3 „Pozastaveno zasílání měření i DÚF (bez elektroměru)“,</w:t>
            </w:r>
          </w:p>
          <w:p w14:paraId="67555461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i/>
              </w:rPr>
              <w:t xml:space="preserve">micro-source </w:t>
            </w:r>
            <w:r>
              <w:t>– změna popisu na „</w:t>
            </w:r>
            <w:r w:rsidRPr="00B80CF7">
              <w:t>Mikrozdroj/Výroba do 10 kW</w:t>
            </w:r>
            <w:r>
              <w:t>“</w:t>
            </w:r>
          </w:p>
        </w:tc>
        <w:tc>
          <w:tcPr>
            <w:tcW w:w="787" w:type="dxa"/>
          </w:tcPr>
          <w:p w14:paraId="4F92FA2F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CB7B90" w14:paraId="38E98D70" w14:textId="77777777" w:rsidTr="007521BA">
        <w:trPr>
          <w:trHeight w:val="255"/>
        </w:trPr>
        <w:tc>
          <w:tcPr>
            <w:tcW w:w="1139" w:type="dxa"/>
          </w:tcPr>
          <w:p w14:paraId="68D539B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571342B2" w14:textId="77777777" w:rsidR="00CB7B90" w:rsidRDefault="00CB7B90" w:rsidP="00CB7B90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–rozšíření enumerace atributu </w:t>
            </w:r>
            <w:r w:rsidRPr="00B80CF7">
              <w:rPr>
                <w:i/>
                <w:sz w:val="20"/>
                <w:szCs w:val="20"/>
              </w:rPr>
              <w:t>reason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B80CF7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 xml:space="preserve"> o hodnoty:</w:t>
            </w:r>
            <w:r>
              <w:rPr>
                <w:i/>
                <w:sz w:val="20"/>
                <w:szCs w:val="20"/>
              </w:rPr>
              <w:t xml:space="preserve"> </w:t>
            </w:r>
          </w:p>
          <w:p w14:paraId="18F2891F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sz w:val="20"/>
                <w:szCs w:val="20"/>
              </w:rPr>
              <w:t>ARF -</w:t>
            </w:r>
            <w:r w:rsidRPr="00B80CF7">
              <w:t xml:space="preserve"> </w:t>
            </w:r>
            <w:r w:rsidRPr="00B80CF7">
              <w:rPr>
                <w:sz w:val="20"/>
                <w:szCs w:val="20"/>
              </w:rPr>
              <w:t>Neuzavřena smlouva o zajištění služeb PS/DS</w:t>
            </w:r>
          </w:p>
          <w:p w14:paraId="2B8337AA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ARG - </w:t>
            </w:r>
            <w:r w:rsidRPr="00B80CF7">
              <w:rPr>
                <w:sz w:val="20"/>
                <w:szCs w:val="20"/>
              </w:rPr>
              <w:t>Sdružená smlouva u výrobny na VN/VVN</w:t>
            </w:r>
          </w:p>
        </w:tc>
        <w:tc>
          <w:tcPr>
            <w:tcW w:w="787" w:type="dxa"/>
          </w:tcPr>
          <w:p w14:paraId="63FB4095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CB7B90" w14:paraId="5D0A1504" w14:textId="77777777" w:rsidTr="007521BA">
        <w:trPr>
          <w:trHeight w:val="255"/>
        </w:trPr>
        <w:tc>
          <w:tcPr>
            <w:tcW w:w="1139" w:type="dxa"/>
          </w:tcPr>
          <w:p w14:paraId="72E3DE7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2AD9B6AC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přidání nového atributu </w:t>
            </w:r>
            <w:r w:rsidRPr="00523F76">
              <w:rPr>
                <w:i/>
                <w:sz w:val="20"/>
                <w:szCs w:val="20"/>
              </w:rPr>
              <w:t>planned</w:t>
            </w:r>
            <w:r>
              <w:rPr>
                <w:sz w:val="20"/>
                <w:szCs w:val="20"/>
              </w:rPr>
              <w:t xml:space="preserve"> do elementu </w:t>
            </w:r>
            <w:r w:rsidRPr="00523F76">
              <w:rPr>
                <w:i/>
                <w:sz w:val="20"/>
                <w:szCs w:val="20"/>
              </w:rPr>
              <w:t>OPM</w:t>
            </w:r>
            <w:r>
              <w:rPr>
                <w:i/>
                <w:sz w:val="20"/>
                <w:szCs w:val="20"/>
              </w:rPr>
              <w:t xml:space="preserve">. </w:t>
            </w:r>
            <w:r w:rsidRPr="00523F76">
              <w:rPr>
                <w:sz w:val="20"/>
                <w:szCs w:val="20"/>
              </w:rPr>
              <w:t>Atribut je typu bolean a je nepovinný.</w:t>
            </w:r>
          </w:p>
        </w:tc>
        <w:tc>
          <w:tcPr>
            <w:tcW w:w="787" w:type="dxa"/>
          </w:tcPr>
          <w:p w14:paraId="7D41B6AD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1B122B" w14:paraId="31A97364" w14:textId="77777777" w:rsidTr="007521BA">
        <w:trPr>
          <w:trHeight w:val="255"/>
        </w:trPr>
        <w:tc>
          <w:tcPr>
            <w:tcW w:w="1139" w:type="dxa"/>
          </w:tcPr>
          <w:p w14:paraId="66D51231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1727D68B" w14:textId="77777777" w:rsidR="001B122B" w:rsidRDefault="001B122B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atribut </w:t>
            </w:r>
            <w:r w:rsidRPr="00F44F4B">
              <w:rPr>
                <w:i/>
                <w:sz w:val="20"/>
                <w:szCs w:val="20"/>
              </w:rPr>
              <w:t>date-from</w:t>
            </w:r>
            <w:r>
              <w:rPr>
                <w:sz w:val="20"/>
                <w:szCs w:val="20"/>
              </w:rPr>
              <w:t xml:space="preserve"> elementu </w:t>
            </w:r>
            <w:r w:rsidRPr="00F44F4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je změněn na nepovinný.</w:t>
            </w:r>
          </w:p>
        </w:tc>
        <w:tc>
          <w:tcPr>
            <w:tcW w:w="787" w:type="dxa"/>
          </w:tcPr>
          <w:p w14:paraId="6E5E45D2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5C188D1F" w14:textId="77777777" w:rsidTr="007521BA">
        <w:trPr>
          <w:trHeight w:val="255"/>
        </w:trPr>
        <w:tc>
          <w:tcPr>
            <w:tcW w:w="1139" w:type="dxa"/>
          </w:tcPr>
          <w:p w14:paraId="4CBC7E99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7651810E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 nový atribut </w:t>
            </w:r>
            <w:r w:rsidRPr="00F44F4B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F44F4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p w14:paraId="2FD0EF3F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  <w:r w:rsidRPr="00A86635">
              <w:rPr>
                <w:i/>
                <w:sz w:val="20"/>
                <w:szCs w:val="20"/>
              </w:rPr>
              <w:t xml:space="preserve"> cons-categ</w:t>
            </w:r>
            <w:r>
              <w:rPr>
                <w:i/>
                <w:sz w:val="20"/>
                <w:szCs w:val="20"/>
              </w:rPr>
              <w:t xml:space="preserve"> (kategorie odběru)</w:t>
            </w:r>
          </w:p>
        </w:tc>
        <w:tc>
          <w:tcPr>
            <w:tcW w:w="787" w:type="dxa"/>
          </w:tcPr>
          <w:p w14:paraId="7D7712C8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4DB857EB" w14:textId="77777777" w:rsidTr="007521BA">
        <w:trPr>
          <w:trHeight w:val="255"/>
        </w:trPr>
        <w:tc>
          <w:tcPr>
            <w:tcW w:w="1139" w:type="dxa"/>
          </w:tcPr>
          <w:p w14:paraId="34EAD1E1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2F8262A1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380E95A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194 - </w:t>
            </w:r>
            <w:r w:rsidRPr="001B122B">
              <w:rPr>
                <w:sz w:val="20"/>
                <w:szCs w:val="20"/>
              </w:rPr>
              <w:t>Zpětná registrace OPM</w:t>
            </w:r>
          </w:p>
          <w:p w14:paraId="2290E9D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196 - </w:t>
            </w:r>
            <w:r w:rsidRPr="001B122B">
              <w:rPr>
                <w:sz w:val="20"/>
                <w:szCs w:val="20"/>
              </w:rPr>
              <w:t>Opis zpětné registrace OPM</w:t>
            </w:r>
          </w:p>
          <w:p w14:paraId="2C6878DC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199 - </w:t>
            </w:r>
            <w:r w:rsidRPr="001B122B">
              <w:rPr>
                <w:sz w:val="20"/>
                <w:szCs w:val="20"/>
              </w:rPr>
              <w:t>Stav OPM</w:t>
            </w:r>
          </w:p>
        </w:tc>
        <w:tc>
          <w:tcPr>
            <w:tcW w:w="787" w:type="dxa"/>
          </w:tcPr>
          <w:p w14:paraId="3EF164E4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0D5F0241" w14:textId="77777777" w:rsidTr="007521BA">
        <w:trPr>
          <w:trHeight w:val="255"/>
        </w:trPr>
        <w:tc>
          <w:tcPr>
            <w:tcW w:w="1139" w:type="dxa"/>
          </w:tcPr>
          <w:p w14:paraId="3411AB16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24DD473B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58026CE9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197 - </w:t>
            </w:r>
            <w:r w:rsidRPr="001B122B">
              <w:rPr>
                <w:sz w:val="20"/>
                <w:szCs w:val="20"/>
              </w:rPr>
              <w:t>Dotaz na stav OPM</w:t>
            </w:r>
          </w:p>
        </w:tc>
        <w:tc>
          <w:tcPr>
            <w:tcW w:w="787" w:type="dxa"/>
          </w:tcPr>
          <w:p w14:paraId="7019159C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0C67F7E5" w14:textId="77777777" w:rsidTr="007521BA">
        <w:trPr>
          <w:trHeight w:val="255"/>
        </w:trPr>
        <w:tc>
          <w:tcPr>
            <w:tcW w:w="1139" w:type="dxa"/>
          </w:tcPr>
          <w:p w14:paraId="10E61F67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5.10.2017</w:t>
            </w:r>
          </w:p>
        </w:tc>
        <w:tc>
          <w:tcPr>
            <w:tcW w:w="7146" w:type="dxa"/>
          </w:tcPr>
          <w:p w14:paraId="674F7733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6E9CD5F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195 - </w:t>
            </w:r>
            <w:r w:rsidRPr="001B122B">
              <w:rPr>
                <w:sz w:val="20"/>
                <w:szCs w:val="20"/>
              </w:rPr>
              <w:t>Odpověď na zpětnou registraci OPM</w:t>
            </w:r>
          </w:p>
          <w:p w14:paraId="11CA2B6C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198 - </w:t>
            </w:r>
            <w:r w:rsidRPr="001B122B">
              <w:rPr>
                <w:sz w:val="20"/>
                <w:szCs w:val="20"/>
              </w:rPr>
              <w:t>Odpověď na dotaz na stav OPM</w:t>
            </w:r>
          </w:p>
        </w:tc>
        <w:tc>
          <w:tcPr>
            <w:tcW w:w="787" w:type="dxa"/>
          </w:tcPr>
          <w:p w14:paraId="13F07FEA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4308F4" w14:paraId="2C39C52F" w14:textId="77777777" w:rsidTr="007521BA">
        <w:trPr>
          <w:trHeight w:val="255"/>
        </w:trPr>
        <w:tc>
          <w:tcPr>
            <w:tcW w:w="1139" w:type="dxa"/>
          </w:tcPr>
          <w:p w14:paraId="0B9DD566" w14:textId="77777777" w:rsidR="004308F4" w:rsidRDefault="004308F4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23.11.2017</w:t>
            </w:r>
          </w:p>
        </w:tc>
        <w:tc>
          <w:tcPr>
            <w:tcW w:w="7146" w:type="dxa"/>
          </w:tcPr>
          <w:p w14:paraId="41106F4A" w14:textId="77777777" w:rsidR="004308F4" w:rsidRDefault="004308F4" w:rsidP="001B122B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přidány </w:t>
            </w:r>
            <w:r w:rsidRPr="004308F4">
              <w:rPr>
                <w:sz w:val="20"/>
                <w:szCs w:val="20"/>
              </w:rPr>
              <w:t>atributy</w:t>
            </w:r>
            <w:r>
              <w:rPr>
                <w:sz w:val="20"/>
                <w:szCs w:val="20"/>
              </w:rPr>
              <w:t xml:space="preserve"> </w:t>
            </w:r>
            <w:r w:rsidRPr="004308F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a </w:t>
            </w:r>
            <w:r w:rsidRPr="004308F4">
              <w:rPr>
                <w:i/>
                <w:sz w:val="20"/>
                <w:szCs w:val="20"/>
              </w:rPr>
              <w:t>template-id</w:t>
            </w:r>
            <w:r>
              <w:rPr>
                <w:sz w:val="20"/>
                <w:szCs w:val="20"/>
              </w:rPr>
              <w:t xml:space="preserve"> elementru </w:t>
            </w:r>
            <w:r w:rsidRPr="004308F4">
              <w:rPr>
                <w:i/>
                <w:sz w:val="20"/>
                <w:szCs w:val="20"/>
              </w:rPr>
              <w:t>CLAIM</w:t>
            </w:r>
            <w:r>
              <w:rPr>
                <w:i/>
                <w:sz w:val="20"/>
                <w:szCs w:val="20"/>
              </w:rPr>
              <w:t>:</w:t>
            </w:r>
          </w:p>
          <w:p w14:paraId="2E8A3D6E" w14:textId="77777777" w:rsidR="004308F4" w:rsidRPr="004308F4" w:rsidRDefault="004308F4" w:rsidP="004308F4">
            <w:pPr>
              <w:rPr>
                <w:sz w:val="20"/>
                <w:szCs w:val="20"/>
              </w:rPr>
            </w:pPr>
            <w:r w:rsidRPr="004308F4">
              <w:rPr>
                <w:sz w:val="20"/>
                <w:szCs w:val="20"/>
              </w:rPr>
              <w:t>version - Interní verze zprávy OTE</w:t>
            </w:r>
          </w:p>
          <w:p w14:paraId="08636CBF" w14:textId="77777777" w:rsidR="004308F4" w:rsidRPr="004308F4" w:rsidRDefault="004308F4" w:rsidP="004308F4">
            <w:pPr>
              <w:rPr>
                <w:sz w:val="20"/>
                <w:szCs w:val="20"/>
              </w:rPr>
            </w:pPr>
            <w:r w:rsidRPr="004308F4">
              <w:rPr>
                <w:sz w:val="20"/>
                <w:szCs w:val="20"/>
              </w:rPr>
              <w:t>template-id - Interní identifikátor šablony zprávy</w:t>
            </w:r>
          </w:p>
        </w:tc>
        <w:tc>
          <w:tcPr>
            <w:tcW w:w="787" w:type="dxa"/>
          </w:tcPr>
          <w:p w14:paraId="694F8F4F" w14:textId="77777777" w:rsidR="004308F4" w:rsidRDefault="004308F4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V1.53</w:t>
            </w:r>
          </w:p>
        </w:tc>
      </w:tr>
      <w:tr w:rsidR="006E1C09" w14:paraId="49A07833" w14:textId="77777777" w:rsidTr="007521BA">
        <w:trPr>
          <w:trHeight w:val="255"/>
        </w:trPr>
        <w:tc>
          <w:tcPr>
            <w:tcW w:w="1139" w:type="dxa"/>
          </w:tcPr>
          <w:p w14:paraId="3F4E5CBD" w14:textId="77777777" w:rsidR="006E1C09" w:rsidRDefault="006E1C09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26.1.201</w:t>
            </w:r>
            <w:r w:rsidR="00421107">
              <w:rPr>
                <w:sz w:val="20"/>
                <w:szCs w:val="20"/>
              </w:rPr>
              <w:t>8</w:t>
            </w:r>
          </w:p>
        </w:tc>
        <w:tc>
          <w:tcPr>
            <w:tcW w:w="7146" w:type="dxa"/>
          </w:tcPr>
          <w:p w14:paraId="3C488F22" w14:textId="77777777" w:rsidR="006E1C09" w:rsidRDefault="006E1C09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přidány nové atributy </w:t>
            </w:r>
            <w:r w:rsidRPr="006E1C09">
              <w:rPr>
                <w:i/>
                <w:sz w:val="20"/>
                <w:szCs w:val="20"/>
              </w:rPr>
              <w:t>monitor-code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6E1C09">
              <w:rPr>
                <w:i/>
                <w:sz w:val="20"/>
                <w:szCs w:val="20"/>
              </w:rPr>
              <w:t>monitor-to</w:t>
            </w:r>
            <w:r>
              <w:rPr>
                <w:i/>
                <w:sz w:val="20"/>
                <w:szCs w:val="20"/>
              </w:rPr>
              <w:t xml:space="preserve"> a </w:t>
            </w:r>
            <w:r w:rsidRPr="006E1C09">
              <w:rPr>
                <w:i/>
                <w:sz w:val="20"/>
                <w:szCs w:val="20"/>
              </w:rPr>
              <w:t>monitor-from</w:t>
            </w:r>
            <w:r>
              <w:rPr>
                <w:sz w:val="20"/>
                <w:szCs w:val="20"/>
              </w:rPr>
              <w:t xml:space="preserve">  elementu </w:t>
            </w:r>
            <w:r w:rsidRPr="006E1C09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:</w:t>
            </w:r>
          </w:p>
          <w:p w14:paraId="46A7E856" w14:textId="77777777" w:rsidR="006E1C09" w:rsidRP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monitor-code - Hodnota monitor kódu</w:t>
            </w:r>
          </w:p>
          <w:p w14:paraId="3289150B" w14:textId="77777777" w:rsidR="006E1C09" w:rsidRP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monitor-to - Datum do</w:t>
            </w:r>
          </w:p>
          <w:p w14:paraId="4FF90CC1" w14:textId="77777777" w:rsid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monitor-from - Datum od</w:t>
            </w:r>
          </w:p>
        </w:tc>
        <w:tc>
          <w:tcPr>
            <w:tcW w:w="787" w:type="dxa"/>
          </w:tcPr>
          <w:p w14:paraId="206B2613" w14:textId="77777777" w:rsidR="006E1C09" w:rsidRDefault="006E1C09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V1.54</w:t>
            </w:r>
          </w:p>
        </w:tc>
      </w:tr>
      <w:tr w:rsidR="001013A4" w14:paraId="6718E191" w14:textId="77777777" w:rsidTr="007521BA">
        <w:trPr>
          <w:trHeight w:val="255"/>
        </w:trPr>
        <w:tc>
          <w:tcPr>
            <w:tcW w:w="1139" w:type="dxa"/>
          </w:tcPr>
          <w:p w14:paraId="2C301971" w14:textId="77777777" w:rsidR="001013A4" w:rsidRDefault="001013A4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4C4CC084" w14:textId="77777777" w:rsidR="001013A4" w:rsidRDefault="001013A4" w:rsidP="001013A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37827832" w14:textId="77777777" w:rsidR="001013A4" w:rsidRDefault="001013A4" w:rsidP="001013A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486 - Notifikace o vypršení garance/ratingu pro finanční zajištění</w:t>
            </w:r>
          </w:p>
        </w:tc>
        <w:tc>
          <w:tcPr>
            <w:tcW w:w="787" w:type="dxa"/>
          </w:tcPr>
          <w:p w14:paraId="2349F3C0" w14:textId="77777777" w:rsidR="001013A4" w:rsidRDefault="001013A4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1E2718" w14:paraId="5AB6F340" w14:textId="77777777" w:rsidTr="007521BA">
        <w:trPr>
          <w:trHeight w:val="255"/>
        </w:trPr>
        <w:tc>
          <w:tcPr>
            <w:tcW w:w="1139" w:type="dxa"/>
          </w:tcPr>
          <w:p w14:paraId="40926931" w14:textId="77777777" w:rsidR="001E2718" w:rsidRDefault="001E2718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4BDA5DC2" w14:textId="77777777" w:rsidR="001E2718" w:rsidRDefault="001E2718" w:rsidP="001E271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atribut </w:t>
            </w:r>
            <w:r w:rsidRPr="001E2718">
              <w:rPr>
                <w:i/>
                <w:sz w:val="20"/>
                <w:szCs w:val="20"/>
              </w:rPr>
              <w:t>claim-subject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1E2718">
              <w:rPr>
                <w:i/>
                <w:sz w:val="20"/>
                <w:szCs w:val="20"/>
              </w:rPr>
              <w:t>CLAIM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E2718">
              <w:rPr>
                <w:sz w:val="20"/>
                <w:szCs w:val="20"/>
              </w:rPr>
              <w:t xml:space="preserve">– definice typu </w:t>
            </w:r>
            <w:r>
              <w:rPr>
                <w:sz w:val="20"/>
                <w:szCs w:val="20"/>
              </w:rPr>
              <w:t>string rozšířena z  max 100 na 128 znaků</w:t>
            </w:r>
          </w:p>
        </w:tc>
        <w:tc>
          <w:tcPr>
            <w:tcW w:w="787" w:type="dxa"/>
          </w:tcPr>
          <w:p w14:paraId="134BB6F8" w14:textId="77777777" w:rsidR="001E2718" w:rsidRDefault="001E2718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7750EF" w14:paraId="5A720CEF" w14:textId="77777777" w:rsidTr="007521BA">
        <w:trPr>
          <w:trHeight w:val="255"/>
        </w:trPr>
        <w:tc>
          <w:tcPr>
            <w:tcW w:w="1139" w:type="dxa"/>
          </w:tcPr>
          <w:p w14:paraId="379ED011" w14:textId="77777777" w:rsidR="007750EF" w:rsidRDefault="007750EF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62A0F2A4" w14:textId="77777777" w:rsidR="007750EF" w:rsidRDefault="007750EF" w:rsidP="000408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některé popisky </w:t>
            </w:r>
            <w:r w:rsidR="0004083C">
              <w:rPr>
                <w:sz w:val="20"/>
                <w:szCs w:val="20"/>
              </w:rPr>
              <w:t>upravené</w:t>
            </w:r>
            <w:r>
              <w:rPr>
                <w:sz w:val="20"/>
                <w:szCs w:val="20"/>
              </w:rPr>
              <w:t xml:space="preserve"> dle XSD</w:t>
            </w:r>
            <w:r w:rsidR="00AA0B23">
              <w:rPr>
                <w:sz w:val="20"/>
                <w:szCs w:val="20"/>
              </w:rPr>
              <w:t xml:space="preserve"> (Tab. 3)</w:t>
            </w:r>
          </w:p>
        </w:tc>
        <w:tc>
          <w:tcPr>
            <w:tcW w:w="787" w:type="dxa"/>
          </w:tcPr>
          <w:p w14:paraId="53896EF2" w14:textId="77777777" w:rsidR="007750EF" w:rsidRDefault="007750EF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1E6248" w14:paraId="72DC87AF" w14:textId="77777777" w:rsidTr="007521BA">
        <w:trPr>
          <w:trHeight w:val="255"/>
        </w:trPr>
        <w:tc>
          <w:tcPr>
            <w:tcW w:w="1139" w:type="dxa"/>
          </w:tcPr>
          <w:p w14:paraId="6467108D" w14:textId="77777777" w:rsidR="001E6248" w:rsidRDefault="001E6248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23.5.2018</w:t>
            </w:r>
          </w:p>
        </w:tc>
        <w:tc>
          <w:tcPr>
            <w:tcW w:w="7146" w:type="dxa"/>
          </w:tcPr>
          <w:p w14:paraId="60F2E85B" w14:textId="77777777" w:rsidR="001E6248" w:rsidRDefault="001E6248" w:rsidP="000408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doplnění atributu </w:t>
            </w:r>
            <w:r>
              <w:rPr>
                <w:i/>
                <w:sz w:val="20"/>
                <w:szCs w:val="20"/>
              </w:rPr>
              <w:t>util</w:t>
            </w:r>
            <w:r w:rsidRPr="006718A2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flag</w:t>
            </w:r>
            <w:r>
              <w:rPr>
                <w:sz w:val="20"/>
                <w:szCs w:val="20"/>
              </w:rPr>
              <w:t xml:space="preserve"> na úrovni elementu </w:t>
            </w:r>
            <w:r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 (oprava chyby)</w:t>
            </w:r>
          </w:p>
        </w:tc>
        <w:tc>
          <w:tcPr>
            <w:tcW w:w="787" w:type="dxa"/>
          </w:tcPr>
          <w:p w14:paraId="61C8E3EB" w14:textId="77777777" w:rsidR="001E6248" w:rsidRDefault="001E6248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V1.56</w:t>
            </w:r>
          </w:p>
        </w:tc>
      </w:tr>
      <w:tr w:rsidR="00DB5337" w14:paraId="12CDC33F" w14:textId="77777777" w:rsidTr="007521BA">
        <w:trPr>
          <w:trHeight w:val="255"/>
        </w:trPr>
        <w:tc>
          <w:tcPr>
            <w:tcW w:w="1139" w:type="dxa"/>
          </w:tcPr>
          <w:p w14:paraId="114E3233" w14:textId="77777777" w:rsidR="00DB5337" w:rsidRDefault="00DB5337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7FE8781C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rozšíření enumerace povolených hodnot  elementu </w:t>
            </w:r>
            <w:r w:rsidRPr="00DB5337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atributu </w:t>
            </w:r>
            <w:r w:rsidRPr="00DB5337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o položku  </w:t>
            </w:r>
            <w:r w:rsidRPr="00DB5337">
              <w:rPr>
                <w:i/>
                <w:sz w:val="20"/>
                <w:szCs w:val="20"/>
              </w:rPr>
              <w:t>VDP</w:t>
            </w:r>
          </w:p>
        </w:tc>
        <w:tc>
          <w:tcPr>
            <w:tcW w:w="787" w:type="dxa"/>
          </w:tcPr>
          <w:p w14:paraId="1454C31C" w14:textId="77777777" w:rsidR="00DB5337" w:rsidRDefault="00DB5337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DB5337" w14:paraId="0C9EEC58" w14:textId="77777777" w:rsidTr="007521BA">
        <w:trPr>
          <w:trHeight w:val="255"/>
        </w:trPr>
        <w:tc>
          <w:tcPr>
            <w:tcW w:w="1139" w:type="dxa"/>
          </w:tcPr>
          <w:p w14:paraId="7AC7F298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63B29F96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změněn (CS) popisek v elementu </w:t>
            </w:r>
            <w:r w:rsidRPr="00DB5337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atributu </w:t>
            </w:r>
            <w:r>
              <w:rPr>
                <w:i/>
                <w:sz w:val="20"/>
                <w:szCs w:val="20"/>
              </w:rPr>
              <w:t>moved</w:t>
            </w:r>
            <w:r>
              <w:rPr>
                <w:sz w:val="20"/>
                <w:szCs w:val="20"/>
              </w:rPr>
              <w:t xml:space="preserve">: </w:t>
            </w:r>
          </w:p>
          <w:p w14:paraId="56A12CC2" w14:textId="77777777" w:rsidR="00DB5337" w:rsidRDefault="00DB5337" w:rsidP="00DB5337">
            <w:pPr>
              <w:rPr>
                <w:sz w:val="20"/>
                <w:szCs w:val="20"/>
              </w:rPr>
            </w:pPr>
            <w:r w:rsidRPr="00DB5337">
              <w:rPr>
                <w:sz w:val="20"/>
                <w:szCs w:val="20"/>
              </w:rPr>
              <w:t>Prostředky přesunuté to jiného typu v CZK (do online utilizace krátkodobých obchodů)</w:t>
            </w:r>
          </w:p>
        </w:tc>
        <w:tc>
          <w:tcPr>
            <w:tcW w:w="787" w:type="dxa"/>
          </w:tcPr>
          <w:p w14:paraId="003F0491" w14:textId="77777777" w:rsidR="00DB5337" w:rsidRDefault="00DB5337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DB5337" w14:paraId="1AF0B0EA" w14:textId="77777777" w:rsidTr="007521BA">
        <w:trPr>
          <w:trHeight w:val="255"/>
        </w:trPr>
        <w:tc>
          <w:tcPr>
            <w:tcW w:w="1139" w:type="dxa"/>
          </w:tcPr>
          <w:p w14:paraId="47DDB241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1F0C3801" w14:textId="77777777" w:rsidR="00DB5337" w:rsidRDefault="00617006" w:rsidP="00DB533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změněny popisky (CS a EN) rootovského elementu atributu </w:t>
            </w:r>
            <w:r w:rsidRPr="00617006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enumerace </w:t>
            </w:r>
            <w:r w:rsidRPr="00617006">
              <w:rPr>
                <w:i/>
                <w:sz w:val="20"/>
                <w:szCs w:val="20"/>
              </w:rPr>
              <w:t>484</w:t>
            </w:r>
            <w:r>
              <w:rPr>
                <w:i/>
                <w:sz w:val="20"/>
                <w:szCs w:val="20"/>
              </w:rPr>
              <w:t>:</w:t>
            </w:r>
          </w:p>
          <w:p w14:paraId="32CD4519" w14:textId="77777777" w:rsidR="00617006" w:rsidRDefault="00617006" w:rsidP="00DB5337">
            <w:pPr>
              <w:rPr>
                <w:sz w:val="20"/>
                <w:szCs w:val="20"/>
              </w:rPr>
            </w:pPr>
            <w:r w:rsidRPr="00617006">
              <w:rPr>
                <w:sz w:val="20"/>
                <w:szCs w:val="20"/>
              </w:rPr>
              <w:t>Automatická změna limitu VDT/VT pro elektřinu nebo VDT pro plyn</w:t>
            </w:r>
          </w:p>
          <w:p w14:paraId="07E0958B" w14:textId="77777777" w:rsidR="00617006" w:rsidRDefault="00617006" w:rsidP="00DB5337">
            <w:pPr>
              <w:rPr>
                <w:sz w:val="20"/>
                <w:szCs w:val="20"/>
              </w:rPr>
            </w:pPr>
            <w:r w:rsidRPr="00617006">
              <w:rPr>
                <w:sz w:val="20"/>
                <w:szCs w:val="20"/>
              </w:rPr>
              <w:t>Automatic change limit IM/BAlM for elektricity or IM for gas</w:t>
            </w:r>
          </w:p>
        </w:tc>
        <w:tc>
          <w:tcPr>
            <w:tcW w:w="787" w:type="dxa"/>
          </w:tcPr>
          <w:p w14:paraId="4DD5B795" w14:textId="77777777" w:rsidR="00DB5337" w:rsidRDefault="00DB5337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552636AE" w14:textId="77777777" w:rsidTr="007521BA">
        <w:trPr>
          <w:trHeight w:val="255"/>
        </w:trPr>
        <w:tc>
          <w:tcPr>
            <w:tcW w:w="1139" w:type="dxa"/>
          </w:tcPr>
          <w:p w14:paraId="1EBFB60F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3BB82801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rozšířena enumerace atributu </w:t>
            </w:r>
            <w:r w:rsidRPr="001F2FDD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1F2FDD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22E37DF0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LIM_VDP - </w:t>
            </w:r>
            <w:r w:rsidRPr="001F2FDD">
              <w:rPr>
                <w:sz w:val="20"/>
                <w:szCs w:val="20"/>
              </w:rPr>
              <w:t>Utilizace limitu pro VDT - plyn</w:t>
            </w:r>
          </w:p>
        </w:tc>
        <w:tc>
          <w:tcPr>
            <w:tcW w:w="787" w:type="dxa"/>
          </w:tcPr>
          <w:p w14:paraId="0C633649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34B248F0" w14:textId="77777777" w:rsidTr="007521BA">
        <w:trPr>
          <w:trHeight w:val="255"/>
        </w:trPr>
        <w:tc>
          <w:tcPr>
            <w:tcW w:w="1139" w:type="dxa"/>
          </w:tcPr>
          <w:p w14:paraId="360C98D6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1C502B9A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</w:t>
            </w:r>
            <w:r w:rsidR="00294509">
              <w:rPr>
                <w:sz w:val="20"/>
                <w:szCs w:val="20"/>
              </w:rPr>
              <w:t>změněny</w:t>
            </w:r>
            <w:r>
              <w:rPr>
                <w:sz w:val="20"/>
                <w:szCs w:val="20"/>
              </w:rPr>
              <w:t xml:space="preserve"> popisky atributu </w:t>
            </w:r>
            <w:r w:rsidRPr="001F2FDD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1F2FDD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4AA56EF6" w14:textId="77777777" w:rsidR="001F2FDD" w:rsidRP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>limitIMBalM</w:t>
            </w:r>
            <w:r>
              <w:rPr>
                <w:sz w:val="20"/>
                <w:szCs w:val="20"/>
              </w:rPr>
              <w:t xml:space="preserve"> -</w:t>
            </w:r>
            <w:r w:rsidRPr="001F2FDD">
              <w:rPr>
                <w:sz w:val="20"/>
                <w:szCs w:val="20"/>
              </w:rPr>
              <w:t xml:space="preserve"> Limit financniho zajisteni pro trhy VDT a VT s elektřinou nebo VDT s plynem </w:t>
            </w:r>
          </w:p>
          <w:p w14:paraId="479EC02A" w14:textId="77777777" w:rsidR="001F2FDD" w:rsidRP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>utilizationIMBalM</w:t>
            </w:r>
            <w:r>
              <w:rPr>
                <w:sz w:val="20"/>
                <w:szCs w:val="20"/>
              </w:rPr>
              <w:t xml:space="preserve"> -</w:t>
            </w:r>
            <w:r w:rsidRPr="001F2FDD">
              <w:rPr>
                <w:sz w:val="20"/>
                <w:szCs w:val="20"/>
              </w:rPr>
              <w:t xml:space="preserve"> Celková utilizace VDT a VT s elektřinou nebo VDT s plynem </w:t>
            </w:r>
          </w:p>
          <w:p w14:paraId="303EDB35" w14:textId="77777777" w:rsid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 xml:space="preserve">freeResourcesIMBalM </w:t>
            </w:r>
            <w:r>
              <w:rPr>
                <w:sz w:val="20"/>
                <w:szCs w:val="20"/>
              </w:rPr>
              <w:t>-</w:t>
            </w:r>
            <w:r w:rsidRPr="001F2FDD">
              <w:rPr>
                <w:sz w:val="20"/>
                <w:szCs w:val="20"/>
              </w:rPr>
              <w:t>Volne prostredky pro VDT VT elektřina nebo VDT plyn</w:t>
            </w:r>
          </w:p>
        </w:tc>
        <w:tc>
          <w:tcPr>
            <w:tcW w:w="787" w:type="dxa"/>
          </w:tcPr>
          <w:p w14:paraId="766C52D2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2A5D20C8" w14:textId="77777777" w:rsidTr="007521BA">
        <w:trPr>
          <w:trHeight w:val="255"/>
        </w:trPr>
        <w:tc>
          <w:tcPr>
            <w:tcW w:w="1139" w:type="dxa"/>
          </w:tcPr>
          <w:p w14:paraId="36A4E266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6E8E3A45" w14:textId="77777777" w:rsidR="00F82DF3" w:rsidRDefault="001F2FDD" w:rsidP="001F2FD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změněny popisky (CS a EN) rootovského elementu atributu </w:t>
            </w:r>
            <w:r w:rsidRPr="00617006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enumerace </w:t>
            </w:r>
            <w:r>
              <w:rPr>
                <w:i/>
                <w:sz w:val="20"/>
                <w:szCs w:val="20"/>
              </w:rPr>
              <w:t>482</w:t>
            </w:r>
            <w:r w:rsidR="00F82DF3">
              <w:rPr>
                <w:i/>
                <w:sz w:val="20"/>
                <w:szCs w:val="20"/>
              </w:rPr>
              <w:t>:</w:t>
            </w:r>
          </w:p>
          <w:p w14:paraId="615E5363" w14:textId="77777777" w:rsidR="001F2FDD" w:rsidRPr="00F82DF3" w:rsidRDefault="00F82DF3" w:rsidP="001F2FDD">
            <w:pPr>
              <w:rPr>
                <w:sz w:val="20"/>
                <w:szCs w:val="20"/>
              </w:rPr>
            </w:pPr>
            <w:r w:rsidRPr="00F82DF3">
              <w:rPr>
                <w:sz w:val="20"/>
                <w:szCs w:val="20"/>
              </w:rPr>
              <w:t>Aktuální stav limitu VDT/VT elektrina nebo VDT plyn</w:t>
            </w:r>
          </w:p>
          <w:p w14:paraId="7AB1F393" w14:textId="77777777" w:rsidR="001F2FDD" w:rsidRDefault="00F82DF3" w:rsidP="00DB5337">
            <w:pPr>
              <w:rPr>
                <w:sz w:val="20"/>
                <w:szCs w:val="20"/>
              </w:rPr>
            </w:pPr>
            <w:r w:rsidRPr="00F82DF3">
              <w:rPr>
                <w:sz w:val="20"/>
                <w:szCs w:val="20"/>
              </w:rPr>
              <w:t>Current value of limit IM/BalM electricity or IM gas</w:t>
            </w:r>
          </w:p>
        </w:tc>
        <w:tc>
          <w:tcPr>
            <w:tcW w:w="787" w:type="dxa"/>
          </w:tcPr>
          <w:p w14:paraId="17DA3CD9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29196E" w14:paraId="13204C6A" w14:textId="77777777" w:rsidTr="007521BA">
        <w:trPr>
          <w:trHeight w:val="255"/>
        </w:trPr>
        <w:tc>
          <w:tcPr>
            <w:tcW w:w="1139" w:type="dxa"/>
          </w:tcPr>
          <w:p w14:paraId="51BF6B3A" w14:textId="77777777" w:rsidR="0029196E" w:rsidRDefault="0029196E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3781705B" w14:textId="77777777" w:rsidR="0029196E" w:rsidRDefault="0029196E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SFVOTSETTINGS – rozšířena enumerace povolených hodnot atributu </w:t>
            </w:r>
            <w:r w:rsidRPr="0029196E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29196E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o hodnotu: VDP</w:t>
            </w:r>
          </w:p>
        </w:tc>
        <w:tc>
          <w:tcPr>
            <w:tcW w:w="787" w:type="dxa"/>
          </w:tcPr>
          <w:p w14:paraId="7BC01631" w14:textId="77777777" w:rsidR="0029196E" w:rsidRDefault="004A4BF2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986D3A" w14:paraId="08676D7C" w14:textId="77777777" w:rsidTr="007521BA">
        <w:trPr>
          <w:trHeight w:val="255"/>
        </w:trPr>
        <w:tc>
          <w:tcPr>
            <w:tcW w:w="1139" w:type="dxa"/>
          </w:tcPr>
          <w:p w14:paraId="592046AA" w14:textId="77777777" w:rsidR="00986D3A" w:rsidRDefault="00986D3A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28.5.2019</w:t>
            </w:r>
          </w:p>
          <w:p w14:paraId="4643BE86" w14:textId="77777777" w:rsidR="00986D3A" w:rsidRDefault="00986D3A" w:rsidP="00DB5337">
            <w:pPr>
              <w:rPr>
                <w:sz w:val="20"/>
                <w:szCs w:val="20"/>
              </w:rPr>
            </w:pPr>
          </w:p>
        </w:tc>
        <w:tc>
          <w:tcPr>
            <w:tcW w:w="7146" w:type="dxa"/>
          </w:tcPr>
          <w:p w14:paraId="2FF1018F" w14:textId="77777777" w:rsidR="00986D3A" w:rsidRDefault="00671F2A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doplněno jazykové rozlišení anotace atributu </w:t>
            </w:r>
            <w:r w:rsidRPr="00671F2A">
              <w:rPr>
                <w:i/>
                <w:sz w:val="20"/>
                <w:szCs w:val="20"/>
              </w:rPr>
              <w:t>sopm</w:t>
            </w:r>
            <w:r>
              <w:rPr>
                <w:sz w:val="20"/>
                <w:szCs w:val="20"/>
              </w:rPr>
              <w:t xml:space="preserve"> elementu </w:t>
            </w:r>
            <w:r w:rsidRPr="00671F2A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BD58D7C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V1.58</w:t>
            </w:r>
          </w:p>
          <w:p w14:paraId="5AA1B346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</w:p>
        </w:tc>
      </w:tr>
      <w:tr w:rsidR="00986D3A" w14:paraId="6E95A2C9" w14:textId="77777777" w:rsidTr="007521BA">
        <w:trPr>
          <w:trHeight w:val="255"/>
        </w:trPr>
        <w:tc>
          <w:tcPr>
            <w:tcW w:w="1139" w:type="dxa"/>
          </w:tcPr>
          <w:p w14:paraId="02DFD47D" w14:textId="77777777" w:rsidR="00986D3A" w:rsidRDefault="00986D3A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28.5.2019</w:t>
            </w:r>
          </w:p>
          <w:p w14:paraId="5FE779DA" w14:textId="77777777" w:rsidR="00986D3A" w:rsidRDefault="00986D3A" w:rsidP="00DB5337">
            <w:pPr>
              <w:rPr>
                <w:sz w:val="20"/>
                <w:szCs w:val="20"/>
              </w:rPr>
            </w:pPr>
          </w:p>
        </w:tc>
        <w:tc>
          <w:tcPr>
            <w:tcW w:w="7146" w:type="dxa"/>
          </w:tcPr>
          <w:p w14:paraId="4E3A941C" w14:textId="77777777" w:rsidR="00986D3A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šablon ETSO – byly aktualizovány globální šablony šablon ETSO</w:t>
            </w:r>
            <w:r w:rsidR="00A45A2E">
              <w:rPr>
                <w:sz w:val="20"/>
                <w:szCs w:val="20"/>
              </w:rPr>
              <w:t xml:space="preserve"> s dopadem do všech dalších šablon typu ETSO</w:t>
            </w:r>
            <w:r>
              <w:rPr>
                <w:sz w:val="20"/>
                <w:szCs w:val="20"/>
              </w:rPr>
              <w:t>.</w:t>
            </w:r>
          </w:p>
          <w:p w14:paraId="3850E6F1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Staré verze:</w:t>
            </w:r>
          </w:p>
          <w:p w14:paraId="12B86D31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etso-code-lists-v6r4</w:t>
            </w:r>
            <w:r>
              <w:rPr>
                <w:sz w:val="20"/>
                <w:szCs w:val="20"/>
              </w:rPr>
              <w:t>.xsd</w:t>
            </w:r>
          </w:p>
          <w:p w14:paraId="4841A8C6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etso-core-cmpts-v8r0</w:t>
            </w:r>
            <w:r>
              <w:rPr>
                <w:sz w:val="20"/>
                <w:szCs w:val="20"/>
              </w:rPr>
              <w:t>.xsd</w:t>
            </w:r>
          </w:p>
          <w:p w14:paraId="19F481B5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Nové verze:</w:t>
            </w:r>
          </w:p>
          <w:p w14:paraId="5420C50F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etso-code-lists-v27r0</w:t>
            </w:r>
            <w:r>
              <w:rPr>
                <w:sz w:val="20"/>
                <w:szCs w:val="20"/>
              </w:rPr>
              <w:t>.xsd</w:t>
            </w:r>
          </w:p>
          <w:p w14:paraId="0834B528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etso-core-cmpts-v22r0</w:t>
            </w:r>
            <w:r>
              <w:rPr>
                <w:sz w:val="20"/>
                <w:szCs w:val="20"/>
              </w:rPr>
              <w:t>.xsd</w:t>
            </w:r>
          </w:p>
          <w:p w14:paraId="691677CD" w14:textId="77777777" w:rsidR="001861AF" w:rsidRDefault="001861AF" w:rsidP="001861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Hlavní změna v šabloně </w:t>
            </w:r>
            <w:r w:rsidRPr="00B56E5F">
              <w:rPr>
                <w:sz w:val="20"/>
                <w:szCs w:val="20"/>
              </w:rPr>
              <w:t>etso-core-cmpts-v22r0</w:t>
            </w:r>
            <w:r>
              <w:rPr>
                <w:sz w:val="20"/>
                <w:szCs w:val="20"/>
              </w:rPr>
              <w:t xml:space="preserve">.xsd se týká datového typu </w:t>
            </w:r>
            <w:r w:rsidRPr="001861AF">
              <w:rPr>
                <w:i/>
                <w:sz w:val="20"/>
                <w:szCs w:val="20"/>
              </w:rPr>
              <w:t>TimeIntervalType</w:t>
            </w:r>
            <w:r w:rsidRPr="001861AF">
              <w:rPr>
                <w:sz w:val="20"/>
                <w:szCs w:val="20"/>
              </w:rPr>
              <w:t>, kde je změna restrikce (původní vyhovovala pouze do roku 2019</w:t>
            </w:r>
            <w:r>
              <w:rPr>
                <w:sz w:val="20"/>
                <w:szCs w:val="20"/>
              </w:rPr>
              <w:t xml:space="preserve">). Dále byla upravena restrikce typu </w:t>
            </w:r>
            <w:r w:rsidRPr="00E7560B">
              <w:rPr>
                <w:i/>
                <w:sz w:val="20"/>
                <w:szCs w:val="20"/>
              </w:rPr>
              <w:t>QuantityType</w:t>
            </w:r>
            <w:r>
              <w:rPr>
                <w:sz w:val="20"/>
                <w:szCs w:val="20"/>
              </w:rPr>
              <w:t xml:space="preserve"> na decimal(16,4).</w:t>
            </w:r>
          </w:p>
          <w:p w14:paraId="1DFEDD20" w14:textId="77777777" w:rsidR="001861AF" w:rsidRDefault="001861AF" w:rsidP="001861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Změny v šabloně </w:t>
            </w:r>
            <w:r w:rsidRPr="001861AF">
              <w:rPr>
                <w:sz w:val="20"/>
                <w:szCs w:val="20"/>
              </w:rPr>
              <w:t>etso-code-lists-v27r0.xsd</w:t>
            </w:r>
            <w:r>
              <w:rPr>
                <w:sz w:val="20"/>
                <w:szCs w:val="20"/>
              </w:rPr>
              <w:t xml:space="preserve"> se týkají rozšíření enumerace typu </w:t>
            </w:r>
            <w:r w:rsidRPr="00E7560B">
              <w:rPr>
                <w:i/>
                <w:sz w:val="20"/>
                <w:szCs w:val="20"/>
              </w:rPr>
              <w:t>ReasonCodeTypeList</w:t>
            </w:r>
            <w:r>
              <w:rPr>
                <w:sz w:val="20"/>
                <w:szCs w:val="20"/>
              </w:rPr>
              <w:t xml:space="preserve"> o tyto hodnoty:</w:t>
            </w:r>
          </w:p>
          <w:tbl>
            <w:tblPr>
              <w:tblW w:w="9087" w:type="dxa"/>
              <w:tblInd w:w="3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709"/>
              <w:gridCol w:w="5240"/>
              <w:gridCol w:w="3138"/>
            </w:tblGrid>
            <w:tr w:rsidR="001861AF" w:rsidRPr="001861AF" w14:paraId="6A869FDE" w14:textId="77777777" w:rsidTr="001861AF">
              <w:trPr>
                <w:trHeight w:val="15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  <w:vAlign w:val="bottom"/>
                </w:tcPr>
                <w:p w14:paraId="5575CC72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>Value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</w:tcPr>
                <w:p w14:paraId="2331179E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 xml:space="preserve">Tittle 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  <w:vAlign w:val="bottom"/>
                </w:tcPr>
                <w:p w14:paraId="2D63D8F3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>Definition</w:t>
                  </w:r>
                </w:p>
              </w:tc>
            </w:tr>
            <w:tr w:rsidR="001861AF" w:rsidRPr="001861AF" w14:paraId="6DE6CB2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9AFED5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Z01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D3075A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 or Out party %s1 is not a subject of settlement and there is no relation to any party responsible for its imbalancies.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71E3BBE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64DA4A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A0C7CE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Z02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5C2136F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RRD not alowed by balance responsible party of In/Out party %s1.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014745CE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AF375D5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0BB2C36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3FF543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 or Out party %s1 without valid contract to access RRD (from %s2 to %s3).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54ECBF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7DA2EE1F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78FC419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Z04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06C6C0A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The user does not have the required permission to realize this operation.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A79619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BACF97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6E960D00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Z05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D7DAF0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An invalid request (ESR) data -  duplicity or no document found.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29AFE33A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30F88C3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5EA47E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Z06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57D6542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Final external schedule can not be replaced by intermediate one.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467E63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F7520CE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A284D4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Z07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729B68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RD annulled by the system due to finish of participant' s registration.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64CE83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  <w:highlight w:val="yellow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59181D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3B7859B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Z08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316F4B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A subject party is to be either In party or Out party.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72B6B02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0B20EC0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A2E164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Z09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518819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A sender of zeroing schedule is to </w:t>
                  </w:r>
                  <w:r w:rsidRPr="001861AF">
                    <w:rPr>
                      <w:color w:val="0D0D0D" w:themeColor="text1" w:themeTint="F2"/>
                      <w:sz w:val="18"/>
                    </w:rPr>
                    <w:pgNum/>
                  </w:r>
                  <w:r w:rsidRPr="001861AF">
                    <w:rPr>
                      <w:color w:val="0D0D0D" w:themeColor="text1" w:themeTint="F2"/>
                      <w:sz w:val="18"/>
                    </w:rPr>
                    <w:t>et he same in the being zeroed schedule.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830971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811CF29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090AA10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Z10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7CF778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There is no shedule to be cancelled. Zeroing schedule has been rejected.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D288F6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773F355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E453E0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16935C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Receiver role is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6C403BB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901247E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EEE396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Z14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41DD6F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Classification type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27CC05A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FF23B6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BE1CD4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Z15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08D6FB7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Subject role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0D03A58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F24978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6ADCE46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Z16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37345B4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 product.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E9D99D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5E0F685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29D6647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Z17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0D9398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 object agregation.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8815D3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BCAA54C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25E1E5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Z18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FBFABA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Unexpected measurement unit.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72905A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71166AF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8340EF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Z19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02F79C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Invalid/not supported coding scheme.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85F321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F55C622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519D289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Z20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52BA4C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Guarantee limits have not been met.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65CC09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  <w:highlight w:val="yellow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C4AE39C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89EFFA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Z21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6C2D33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Meets guarantee: Guarantee limits are almost used up.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B2E5A4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877042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700AB4E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lastRenderedPageBreak/>
                    <w:t>Z22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5CA1A7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Other anomaly.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156540E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0E3FD29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38E7352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8EE9247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Schedule has been accepted and is waiting for FS calculation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136E6C5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</w:tbl>
          <w:p w14:paraId="417F14DE" w14:textId="77777777" w:rsidR="001861AF" w:rsidRPr="001861AF" w:rsidRDefault="001861AF" w:rsidP="001861AF">
            <w:pPr>
              <w:rPr>
                <w:sz w:val="20"/>
                <w:szCs w:val="20"/>
              </w:rPr>
            </w:pPr>
          </w:p>
          <w:p w14:paraId="435067F5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Změnny </w:t>
            </w:r>
            <w:r w:rsidR="00A169B4">
              <w:rPr>
                <w:sz w:val="20"/>
                <w:szCs w:val="20"/>
              </w:rPr>
              <w:t xml:space="preserve">globálních </w:t>
            </w:r>
            <w:r>
              <w:rPr>
                <w:sz w:val="20"/>
                <w:szCs w:val="20"/>
              </w:rPr>
              <w:t>šablon jsou</w:t>
            </w:r>
            <w:r w:rsidR="00A169B4">
              <w:rPr>
                <w:sz w:val="20"/>
                <w:szCs w:val="20"/>
              </w:rPr>
              <w:t xml:space="preserve"> dále</w:t>
            </w:r>
            <w:r>
              <w:rPr>
                <w:sz w:val="20"/>
                <w:szCs w:val="20"/>
              </w:rPr>
              <w:t xml:space="preserve"> promítnuty ve všech šablonách, kde se vykytují </w:t>
            </w:r>
            <w:r w:rsidR="002218C2">
              <w:rPr>
                <w:sz w:val="20"/>
                <w:szCs w:val="20"/>
              </w:rPr>
              <w:t xml:space="preserve">tato </w:t>
            </w:r>
            <w:r>
              <w:rPr>
                <w:sz w:val="20"/>
                <w:szCs w:val="20"/>
              </w:rPr>
              <w:t>naimportovaná globální schémata</w:t>
            </w:r>
            <w:r w:rsidR="00A45A2E">
              <w:rPr>
                <w:sz w:val="20"/>
                <w:szCs w:val="20"/>
              </w:rPr>
              <w:t xml:space="preserve"> tzn.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Style w:val="Mkatabulky"/>
              <w:tblW w:w="7652" w:type="dxa"/>
              <w:tblLayout w:type="fixed"/>
              <w:tblLook w:val="04A0" w:firstRow="1" w:lastRow="0" w:firstColumn="1" w:lastColumn="0" w:noHBand="0" w:noVBand="1"/>
            </w:tblPr>
            <w:tblGrid>
              <w:gridCol w:w="2125"/>
              <w:gridCol w:w="2410"/>
              <w:gridCol w:w="3117"/>
            </w:tblGrid>
            <w:tr w:rsidR="002218C2" w14:paraId="16982B6E" w14:textId="77777777" w:rsidTr="002218C2">
              <w:tc>
                <w:tcPr>
                  <w:tcW w:w="2125" w:type="dxa"/>
                </w:tcPr>
                <w:p w14:paraId="7EB0FDA3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>
                    <w:rPr>
                      <w:b/>
                      <w:sz w:val="20"/>
                      <w:szCs w:val="20"/>
                    </w:rPr>
                    <w:t>Dokument ERD</w:t>
                  </w:r>
                </w:p>
              </w:tc>
              <w:tc>
                <w:tcPr>
                  <w:tcW w:w="2410" w:type="dxa"/>
                </w:tcPr>
                <w:p w14:paraId="66FF5C09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 w:rsidRPr="00235680">
                    <w:rPr>
                      <w:b/>
                      <w:sz w:val="20"/>
                      <w:szCs w:val="20"/>
                    </w:rPr>
                    <w:t>Šablona</w:t>
                  </w:r>
                  <w:r>
                    <w:rPr>
                      <w:b/>
                      <w:sz w:val="20"/>
                      <w:szCs w:val="20"/>
                    </w:rPr>
                    <w:t xml:space="preserve"> ERD</w:t>
                  </w:r>
                </w:p>
              </w:tc>
              <w:tc>
                <w:tcPr>
                  <w:tcW w:w="3117" w:type="dxa"/>
                </w:tcPr>
                <w:p w14:paraId="6D7AAEFE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 w:rsidRPr="00235680">
                    <w:rPr>
                      <w:b/>
                      <w:sz w:val="20"/>
                      <w:szCs w:val="20"/>
                    </w:rPr>
                    <w:t>Importuje globální šablony</w:t>
                  </w:r>
                </w:p>
              </w:tc>
            </w:tr>
            <w:tr w:rsidR="002218C2" w14:paraId="0109DA94" w14:textId="77777777" w:rsidTr="002218C2">
              <w:tc>
                <w:tcPr>
                  <w:tcW w:w="2125" w:type="dxa"/>
                </w:tcPr>
                <w:p w14:paraId="66C6D6D4" w14:textId="77777777" w:rsidR="002218C2" w:rsidRPr="002218C2" w:rsidRDefault="002218C2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AcknowledgementDocument</w:t>
                  </w:r>
                </w:p>
              </w:tc>
              <w:tc>
                <w:tcPr>
                  <w:tcW w:w="2410" w:type="dxa"/>
                </w:tcPr>
                <w:p w14:paraId="752C61DF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acknowledgement-v5r0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42B3A691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292DB74E" w14:textId="77777777" w:rsidTr="002218C2">
              <w:tc>
                <w:tcPr>
                  <w:tcW w:w="2125" w:type="dxa"/>
                </w:tcPr>
                <w:p w14:paraId="72130155" w14:textId="77777777" w:rsidR="002218C2" w:rsidRPr="002218C2" w:rsidRDefault="002218C2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AnomalyReport</w:t>
                  </w:r>
                </w:p>
              </w:tc>
              <w:tc>
                <w:tcPr>
                  <w:tcW w:w="2410" w:type="dxa"/>
                </w:tcPr>
                <w:p w14:paraId="5E27021B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anomaly-v3r1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19889E4D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67B8F55E" w14:textId="77777777" w:rsidTr="002218C2">
              <w:tc>
                <w:tcPr>
                  <w:tcW w:w="2125" w:type="dxa"/>
                </w:tcPr>
                <w:p w14:paraId="59DE022D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>
                    <w:rPr>
                      <w:sz w:val="20"/>
                    </w:rPr>
                    <w:t>CapacityDocument</w:t>
                  </w:r>
                </w:p>
              </w:tc>
              <w:tc>
                <w:tcPr>
                  <w:tcW w:w="2410" w:type="dxa"/>
                </w:tcPr>
                <w:p w14:paraId="35066632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capacity-document-v4r0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518B4A94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4DCC782C" w14:textId="77777777" w:rsidTr="002218C2">
              <w:tc>
                <w:tcPr>
                  <w:tcW w:w="2125" w:type="dxa"/>
                </w:tcPr>
                <w:p w14:paraId="3DA9FCAD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ConfirmationReport</w:t>
                  </w:r>
                </w:p>
              </w:tc>
              <w:tc>
                <w:tcPr>
                  <w:tcW w:w="2410" w:type="dxa"/>
                </w:tcPr>
                <w:p w14:paraId="3D4F5768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confirmation-v3r1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27D91377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1B4C652B" w14:textId="77777777" w:rsidTr="002218C2">
              <w:tc>
                <w:tcPr>
                  <w:tcW w:w="2125" w:type="dxa"/>
                </w:tcPr>
                <w:p w14:paraId="382B15D0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ScheduleMessage</w:t>
                  </w:r>
                </w:p>
              </w:tc>
              <w:tc>
                <w:tcPr>
                  <w:tcW w:w="2410" w:type="dxa"/>
                </w:tcPr>
                <w:p w14:paraId="67F0A0A1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schedule-v3r1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154F390D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42D379A6" w14:textId="77777777" w:rsidTr="002218C2">
              <w:tc>
                <w:tcPr>
                  <w:tcW w:w="2125" w:type="dxa"/>
                </w:tcPr>
                <w:p w14:paraId="5CD1D3FF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StatusRequest</w:t>
                  </w:r>
                </w:p>
              </w:tc>
              <w:tc>
                <w:tcPr>
                  <w:tcW w:w="2410" w:type="dxa"/>
                </w:tcPr>
                <w:p w14:paraId="78BED25F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status-request-ote-v1r1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4B998690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  <w:p w14:paraId="5BCC2C7C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etso-code-lists-v27r0.xsd</w:t>
                  </w:r>
                </w:p>
              </w:tc>
            </w:tr>
          </w:tbl>
          <w:p w14:paraId="45EE9EA9" w14:textId="77777777" w:rsidR="00B56E5F" w:rsidRPr="00235680" w:rsidRDefault="00B56E5F" w:rsidP="00235680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6E498C90" w14:textId="77777777" w:rsidR="00671F2A" w:rsidRDefault="00671F2A" w:rsidP="00671F2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V1.58</w:t>
            </w:r>
          </w:p>
          <w:p w14:paraId="16A261FB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</w:p>
        </w:tc>
      </w:tr>
      <w:tr w:rsidR="009F6358" w14:paraId="72A253F7" w14:textId="77777777" w:rsidTr="007521BA">
        <w:trPr>
          <w:trHeight w:val="255"/>
        </w:trPr>
        <w:tc>
          <w:tcPr>
            <w:tcW w:w="1139" w:type="dxa"/>
          </w:tcPr>
          <w:p w14:paraId="7D92F998" w14:textId="77777777" w:rsidR="009F6358" w:rsidRDefault="009F6358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A7E30BC" w14:textId="77777777" w:rsidR="009F6358" w:rsidRDefault="009F6358" w:rsidP="009F63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9F6358">
              <w:rPr>
                <w:sz w:val="20"/>
                <w:szCs w:val="20"/>
              </w:rPr>
              <w:t>CDSIDIS</w:t>
            </w:r>
            <w:r>
              <w:rPr>
                <w:sz w:val="20"/>
                <w:szCs w:val="20"/>
              </w:rPr>
              <w:t xml:space="preserve"> – byl odstraněn atributu </w:t>
            </w:r>
            <w:r>
              <w:rPr>
                <w:i/>
                <w:sz w:val="20"/>
                <w:szCs w:val="20"/>
              </w:rPr>
              <w:t>name</w:t>
            </w:r>
            <w:r>
              <w:rPr>
                <w:sz w:val="20"/>
                <w:szCs w:val="20"/>
              </w:rPr>
              <w:t xml:space="preserve"> elementu </w:t>
            </w:r>
            <w:r w:rsidRPr="00671F2A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26206128" w14:textId="77777777" w:rsidR="009F6358" w:rsidRDefault="009F6358" w:rsidP="009F635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  <w:r w:rsidR="007404C5">
              <w:rPr>
                <w:iCs/>
              </w:rPr>
              <w:t>9</w:t>
            </w:r>
          </w:p>
          <w:p w14:paraId="433C1299" w14:textId="77777777" w:rsidR="009F6358" w:rsidRDefault="009F6358" w:rsidP="009F6358">
            <w:pPr>
              <w:pStyle w:val="TableNormal1"/>
              <w:ind w:left="0"/>
              <w:rPr>
                <w:iCs/>
              </w:rPr>
            </w:pPr>
          </w:p>
        </w:tc>
      </w:tr>
      <w:tr w:rsidR="009F6358" w14:paraId="75B520E9" w14:textId="77777777" w:rsidTr="007521BA">
        <w:trPr>
          <w:trHeight w:val="255"/>
        </w:trPr>
        <w:tc>
          <w:tcPr>
            <w:tcW w:w="1139" w:type="dxa"/>
          </w:tcPr>
          <w:p w14:paraId="587C2982" w14:textId="77777777" w:rsidR="009F6358" w:rsidRDefault="009F6358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2E5146F4" w14:textId="77777777" w:rsidR="009F6358" w:rsidRDefault="009F6358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9F6358">
              <w:rPr>
                <w:sz w:val="20"/>
                <w:szCs w:val="20"/>
              </w:rPr>
              <w:t>MASTERDATA</w:t>
            </w:r>
            <w:r>
              <w:rPr>
                <w:sz w:val="20"/>
                <w:szCs w:val="20"/>
              </w:rPr>
              <w:t xml:space="preserve"> – rozšířena enumerace povolených hodnot atributu </w:t>
            </w:r>
            <w:r w:rsidR="007404C5" w:rsidRPr="007404C5">
              <w:rPr>
                <w:i/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</w:t>
            </w:r>
            <w:r w:rsidR="007404C5">
              <w:rPr>
                <w:i/>
                <w:sz w:val="20"/>
                <w:szCs w:val="20"/>
              </w:rPr>
              <w:t xml:space="preserve">OPM </w:t>
            </w:r>
            <w:r w:rsidR="007404C5">
              <w:rPr>
                <w:sz w:val="20"/>
                <w:szCs w:val="20"/>
              </w:rPr>
              <w:t>o hodnotu:</w:t>
            </w:r>
          </w:p>
          <w:p w14:paraId="7F1BD99A" w14:textId="77777777" w:rsidR="007404C5" w:rsidRDefault="007404C5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TER - </w:t>
            </w:r>
            <w:r w:rsidRPr="007404C5">
              <w:rPr>
                <w:sz w:val="20"/>
                <w:szCs w:val="20"/>
              </w:rPr>
              <w:t>Virtuální OPM pro TERRE (použití pouze pro PPS)</w:t>
            </w:r>
          </w:p>
        </w:tc>
        <w:tc>
          <w:tcPr>
            <w:tcW w:w="787" w:type="dxa"/>
          </w:tcPr>
          <w:p w14:paraId="6A77D66A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126988E3" w14:textId="77777777" w:rsidR="009F6358" w:rsidRDefault="009F6358" w:rsidP="009F6358">
            <w:pPr>
              <w:pStyle w:val="TableNormal1"/>
              <w:jc w:val="center"/>
              <w:rPr>
                <w:iCs/>
              </w:rPr>
            </w:pPr>
          </w:p>
        </w:tc>
      </w:tr>
      <w:tr w:rsidR="007404C5" w14:paraId="013BEA64" w14:textId="77777777" w:rsidTr="007521BA">
        <w:trPr>
          <w:trHeight w:val="255"/>
        </w:trPr>
        <w:tc>
          <w:tcPr>
            <w:tcW w:w="1139" w:type="dxa"/>
          </w:tcPr>
          <w:p w14:paraId="40BC908B" w14:textId="77777777" w:rsidR="007404C5" w:rsidRDefault="007404C5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1D01EEC1" w14:textId="77777777" w:rsidR="007404C5" w:rsidRDefault="007404C5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="00491CC7">
              <w:rPr>
                <w:sz w:val="20"/>
                <w:szCs w:val="20"/>
              </w:rPr>
              <w:t>CDSDATA</w:t>
            </w:r>
            <w:r>
              <w:rPr>
                <w:sz w:val="20"/>
                <w:szCs w:val="20"/>
              </w:rPr>
              <w:t xml:space="preserve"> – rozšířena enumerace povolených hodnot atributu </w:t>
            </w:r>
            <w:r w:rsidR="00491CC7">
              <w:rPr>
                <w:i/>
                <w:sz w:val="20"/>
                <w:szCs w:val="20"/>
              </w:rPr>
              <w:t xml:space="preserve">profile-role </w:t>
            </w:r>
            <w:r>
              <w:rPr>
                <w:sz w:val="20"/>
                <w:szCs w:val="20"/>
              </w:rPr>
              <w:t xml:space="preserve">elementu </w:t>
            </w:r>
            <w:r w:rsidR="00491CC7">
              <w:rPr>
                <w:i/>
                <w:sz w:val="20"/>
                <w:szCs w:val="20"/>
              </w:rPr>
              <w:t>Location</w:t>
            </w:r>
            <w:r>
              <w:rPr>
                <w:i/>
                <w:sz w:val="20"/>
                <w:szCs w:val="20"/>
              </w:rPr>
              <w:t xml:space="preserve"> </w:t>
            </w:r>
            <w:r w:rsidR="00491CC7">
              <w:rPr>
                <w:sz w:val="20"/>
                <w:szCs w:val="20"/>
              </w:rPr>
              <w:t>o hodnoty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W w:w="10180" w:type="dxa"/>
              <w:tblBorders>
                <w:top w:val="single" w:sz="2" w:space="0" w:color="auto"/>
                <w:left w:val="single" w:sz="2" w:space="0" w:color="auto"/>
                <w:bottom w:val="single" w:sz="2" w:space="0" w:color="auto"/>
                <w:right w:val="single" w:sz="2" w:space="0" w:color="auto"/>
                <w:insideH w:val="single" w:sz="2" w:space="0" w:color="auto"/>
                <w:insideV w:val="single" w:sz="2" w:space="0" w:color="auto"/>
              </w:tblBorders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960"/>
              <w:gridCol w:w="9220"/>
            </w:tblGrid>
            <w:tr w:rsidR="00491CC7" w:rsidRPr="00491CC7" w14:paraId="70CB392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E3115D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C1EB32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1. čtvrthodinu – pro řešení stavů nerovnováhy v ČR</w:t>
                  </w:r>
                </w:p>
              </w:tc>
            </w:tr>
            <w:tr w:rsidR="00491CC7" w:rsidRPr="00491CC7" w14:paraId="3B12387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F5D701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EA27FE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1. čtvrthodinu – pro řešení stavů nerovnováhy v ČR</w:t>
                  </w:r>
                </w:p>
              </w:tc>
            </w:tr>
            <w:tr w:rsidR="00491CC7" w:rsidRPr="00491CC7" w14:paraId="02D24C37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50DA5E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7A2FD0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2. čtvrthodinu – pro řešení stavů nerovnováhy v ČR</w:t>
                  </w:r>
                </w:p>
              </w:tc>
            </w:tr>
            <w:tr w:rsidR="00491CC7" w:rsidRPr="00491CC7" w14:paraId="4AB2E15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8C29CD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D06D8A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2. čtvrthodinu – pro řešení stavů nerovnováhy v ČR</w:t>
                  </w:r>
                </w:p>
              </w:tc>
            </w:tr>
            <w:tr w:rsidR="00491CC7" w:rsidRPr="00491CC7" w14:paraId="3248986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B7B18C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C71514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3. čtvrthodinu – pro řešení stavů nerovnováhy v ČR</w:t>
                  </w:r>
                </w:p>
              </w:tc>
            </w:tr>
            <w:tr w:rsidR="00491CC7" w:rsidRPr="00491CC7" w14:paraId="5CB3E6F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60B0E9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13C988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3. čtvrthodinu – pro řešení stavů nerovnováhy v ČR</w:t>
                  </w:r>
                </w:p>
              </w:tc>
            </w:tr>
            <w:tr w:rsidR="00491CC7" w:rsidRPr="00491CC7" w14:paraId="729F385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CB0FBA7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CB3390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4. čtvrthodinu – pro řešení stavů nerovnováhy v ČR</w:t>
                  </w:r>
                </w:p>
              </w:tc>
            </w:tr>
            <w:tr w:rsidR="00491CC7" w:rsidRPr="00491CC7" w14:paraId="665FA87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140BB3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B5C135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4. čtvrthodinu – pro řešení stavů nerovnováhy v ČR</w:t>
                  </w:r>
                </w:p>
              </w:tc>
            </w:tr>
            <w:tr w:rsidR="00491CC7" w:rsidRPr="00491CC7" w14:paraId="446A88A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CE69E4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FC1446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1. čtvrthodinu – neobstarána pro řešení stavů nerovnováhy v ČR</w:t>
                  </w:r>
                </w:p>
              </w:tc>
            </w:tr>
            <w:tr w:rsidR="00491CC7" w:rsidRPr="00491CC7" w14:paraId="45F77709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6082E1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2DD7C5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1. čtvrthodinu – neobstarána pro řešení stavů nerovnováhy v ČR</w:t>
                  </w:r>
                </w:p>
              </w:tc>
            </w:tr>
            <w:tr w:rsidR="00491CC7" w:rsidRPr="00491CC7" w14:paraId="660082F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19E69E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552011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2. čtvrthodinu – neobstarána pro řešení stavů nerovnováhy v ČR</w:t>
                  </w:r>
                </w:p>
              </w:tc>
            </w:tr>
            <w:tr w:rsidR="00491CC7" w:rsidRPr="00491CC7" w14:paraId="00D43C1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CADB6D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F4D3AC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2. čtvrthodinu – neobstarána pro řešení stavů nerovnováhy v ČR</w:t>
                  </w:r>
                </w:p>
              </w:tc>
            </w:tr>
            <w:tr w:rsidR="00491CC7" w:rsidRPr="00491CC7" w14:paraId="6DAC179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910D09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51FBD4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3. čtvrthodinu – neobstarána pro řešení stavů nerovnováhy v ČR</w:t>
                  </w:r>
                </w:p>
              </w:tc>
            </w:tr>
            <w:tr w:rsidR="00491CC7" w:rsidRPr="00491CC7" w14:paraId="170D3F4E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12DA4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44D5D9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3. čtvrthodinu – neobstarána pro řešení stavů nerovnováhy v ČR</w:t>
                  </w:r>
                </w:p>
              </w:tc>
            </w:tr>
            <w:tr w:rsidR="00491CC7" w:rsidRPr="00491CC7" w14:paraId="4507A70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242630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DF1A7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4. čtvrthodinu – neobstarána pro řešení stavů nerovnováhy v ČR</w:t>
                  </w:r>
                </w:p>
              </w:tc>
            </w:tr>
            <w:tr w:rsidR="00491CC7" w:rsidRPr="00491CC7" w14:paraId="524385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1A01A0D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614426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4. čtvrthodinu – neobstarána pro řešení stavů nerovnováhy v ČR</w:t>
                  </w:r>
                </w:p>
              </w:tc>
            </w:tr>
            <w:tr w:rsidR="00491CC7" w:rsidRPr="00491CC7" w14:paraId="28123A1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361145D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E56EEC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 1. čtvrthodině – způsobená aktivací nabídky RR pro následující čtvrthodinu</w:t>
                  </w:r>
                </w:p>
              </w:tc>
            </w:tr>
            <w:tr w:rsidR="00491CC7" w:rsidRPr="00491CC7" w14:paraId="6507324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E4AF48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C946C2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 1. čtvrthodině – způsobená aktivací nabídky RR pro následující čtvrthodinu</w:t>
                  </w:r>
                </w:p>
              </w:tc>
            </w:tr>
            <w:tr w:rsidR="00491CC7" w:rsidRPr="00491CC7" w14:paraId="6554C91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02164C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C22FD1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2. čtvrthodině – způsobená aktivací nabídky RR pro následující čtvrthodinu</w:t>
                  </w:r>
                </w:p>
              </w:tc>
            </w:tr>
            <w:tr w:rsidR="00491CC7" w:rsidRPr="00491CC7" w14:paraId="27502FB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0B3D1A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D7D9F2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2. čtvrthodině – způsobená aktivací nabídky RR pro následující čtvrthodinu</w:t>
                  </w:r>
                </w:p>
              </w:tc>
            </w:tr>
            <w:tr w:rsidR="00491CC7" w:rsidRPr="00491CC7" w14:paraId="70DF4C2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A43E89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lastRenderedPageBreak/>
                    <w:t>TV35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A3FE92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3. čtvrthodině – způsobená aktivací nabídky RR pro následující čtvrthodinu</w:t>
                  </w:r>
                </w:p>
              </w:tc>
            </w:tr>
            <w:tr w:rsidR="00491CC7" w:rsidRPr="00491CC7" w14:paraId="3CA9BC7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17AA5E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93C62D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3. čtvrthodině – způsobená aktivací nabídky RR pro následující čtvrthodinu</w:t>
                  </w:r>
                </w:p>
              </w:tc>
            </w:tr>
            <w:tr w:rsidR="00491CC7" w:rsidRPr="00491CC7" w14:paraId="377318C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6AFBE3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F219C3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4. čtvrthodině – způsobená aktivací nabídky RR pro následující čtvrthodinu</w:t>
                  </w:r>
                </w:p>
              </w:tc>
            </w:tr>
            <w:tr w:rsidR="00491CC7" w:rsidRPr="00491CC7" w14:paraId="6E8864A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58ACE4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91966C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4. čtvrthodině – způsobená aktivací nabídky RR pro následující čtvrthodinu</w:t>
                  </w:r>
                </w:p>
              </w:tc>
            </w:tr>
            <w:tr w:rsidR="00491CC7" w:rsidRPr="00491CC7" w14:paraId="1F2AD6C8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189AF97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A21D66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 1. čtvrthodině – způsobená deaktivací nabídky RR z předcházející čtvrthodiny</w:t>
                  </w:r>
                </w:p>
              </w:tc>
            </w:tr>
            <w:tr w:rsidR="00491CC7" w:rsidRPr="00491CC7" w14:paraId="6C6FBAE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97E7FD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4FA969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 1. čtvrthodině – způsobená deaktivací nabídky RR z předcházející čtvrthodiny</w:t>
                  </w:r>
                </w:p>
              </w:tc>
            </w:tr>
            <w:tr w:rsidR="00491CC7" w:rsidRPr="00491CC7" w14:paraId="20728FA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561210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A3CFAE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2. čtvrthodině – způsobená deaktivací nabídky RR z předcházející čtvrthodiny</w:t>
                  </w:r>
                </w:p>
              </w:tc>
            </w:tr>
            <w:tr w:rsidR="00491CC7" w:rsidRPr="00491CC7" w14:paraId="2A0E899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5FE507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8629C2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2. čtvrthodině – způsobená deaktivací nabídky RR z předcházející čtvrthodiny</w:t>
                  </w:r>
                </w:p>
              </w:tc>
            </w:tr>
            <w:tr w:rsidR="00491CC7" w:rsidRPr="00491CC7" w14:paraId="2F542C4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AC07F5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5E28D5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3. čtvrthodině – způsobená deaktivací nabídky RR z předcházející čtvrthodiny</w:t>
                  </w:r>
                </w:p>
              </w:tc>
            </w:tr>
            <w:tr w:rsidR="00491CC7" w:rsidRPr="00491CC7" w14:paraId="409DBFF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B34519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12A58C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3. čtvrthodině – způsobená deaktivací nabídky RR z předcházející čtvrthodiny</w:t>
                  </w:r>
                </w:p>
              </w:tc>
            </w:tr>
            <w:tr w:rsidR="00491CC7" w:rsidRPr="00491CC7" w14:paraId="26AFC06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DA1422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F435F68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4. čtvrthodině – způsobená deaktivací nabídky RR z předcházející čtvrthodiny</w:t>
                  </w:r>
                </w:p>
              </w:tc>
            </w:tr>
            <w:tr w:rsidR="00491CC7" w:rsidRPr="00491CC7" w14:paraId="587C48D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F75A61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F714BF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4. čtvrthodině – způsobená deaktivací nabídky RR z předcházející čtvrthodiny</w:t>
                  </w:r>
                </w:p>
              </w:tc>
            </w:tr>
            <w:tr w:rsidR="00491CC7" w:rsidRPr="00491CC7" w14:paraId="086F024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303B24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TV09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FDB3AE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nedodané v požadované kvalitě</w:t>
                  </w:r>
                </w:p>
              </w:tc>
            </w:tr>
            <w:tr w:rsidR="00491CC7" w:rsidRPr="00491CC7" w14:paraId="7BEA0DC9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5B792F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TV00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E8E15E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nedodané v požadované kvalitě</w:t>
                  </w:r>
                </w:p>
              </w:tc>
            </w:tr>
            <w:tr w:rsidR="00491CC7" w:rsidRPr="00491CC7" w14:paraId="05E4E4C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D1FC8E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76C6ED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1. čtvrthodinu – pro řešení stavů nerovnováhy v ČR</w:t>
                  </w:r>
                </w:p>
              </w:tc>
            </w:tr>
            <w:tr w:rsidR="00491CC7" w:rsidRPr="00491CC7" w14:paraId="3B82843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92A7D3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E13752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1. čtvrthodinu – pro řešení stavů nerovnováhy v ČR</w:t>
                  </w:r>
                </w:p>
              </w:tc>
            </w:tr>
            <w:tr w:rsidR="00491CC7" w:rsidRPr="00491CC7" w14:paraId="515B667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917993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95D74E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2. čtvrthodinu – pro řešení stavů nerovnováhy v ČR</w:t>
                  </w:r>
                </w:p>
              </w:tc>
            </w:tr>
            <w:tr w:rsidR="00491CC7" w:rsidRPr="00491CC7" w14:paraId="08E34AE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A75B55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0B9F47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2. čtvrthodinu – pro řešení stavů nerovnováhy v ČR</w:t>
                  </w:r>
                </w:p>
              </w:tc>
            </w:tr>
            <w:tr w:rsidR="00491CC7" w:rsidRPr="00491CC7" w14:paraId="46463FF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2BC333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905958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3. čtvrthodinu – pro řešení stavů nerovnováhy v ČR</w:t>
                  </w:r>
                </w:p>
              </w:tc>
            </w:tr>
            <w:tr w:rsidR="00491CC7" w:rsidRPr="00491CC7" w14:paraId="4E2924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011FF5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D7C8C9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3. čtvrthodinu – pro řešení stavů nerovnováhy v ČR</w:t>
                  </w:r>
                </w:p>
              </w:tc>
            </w:tr>
            <w:tr w:rsidR="00491CC7" w:rsidRPr="00491CC7" w14:paraId="12D1402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B65CD0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B77179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4. čtvrthodinu – pro řešení stavů nerovnováhy v ČR</w:t>
                  </w:r>
                </w:p>
              </w:tc>
            </w:tr>
            <w:tr w:rsidR="00491CC7" w:rsidRPr="00491CC7" w14:paraId="2383A83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097879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038864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4. čtvrthodinu – pro řešení stavů nerovnováhy v ČR</w:t>
                  </w:r>
                </w:p>
              </w:tc>
            </w:tr>
            <w:tr w:rsidR="00491CC7" w:rsidRPr="00491CC7" w14:paraId="27966B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CD8E5D4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F5B10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1. čtvrthodinu – neobstarána pro řešení stavů nerovnováhy v ČR</w:t>
                  </w:r>
                </w:p>
              </w:tc>
            </w:tr>
            <w:tr w:rsidR="00491CC7" w:rsidRPr="00491CC7" w14:paraId="3190C2B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0A26DD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25C7F6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1. čtvrthodinu – neobstarána pro řešení stavů nerovnováhy v ČR</w:t>
                  </w:r>
                </w:p>
              </w:tc>
            </w:tr>
            <w:tr w:rsidR="00491CC7" w:rsidRPr="00491CC7" w14:paraId="566CEB2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98B1C6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8CDB38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2. čtvrthodinu – neobstarána pro řešení stavů nerovnováhy v ČR</w:t>
                  </w:r>
                </w:p>
              </w:tc>
            </w:tr>
            <w:tr w:rsidR="00491CC7" w:rsidRPr="00491CC7" w14:paraId="7799B337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B8712D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EA6E6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2. čtvrthodinu – neobstarána pro řešení stavů nerovnováhy v ČR</w:t>
                  </w:r>
                </w:p>
              </w:tc>
            </w:tr>
            <w:tr w:rsidR="00491CC7" w:rsidRPr="00491CC7" w14:paraId="316C309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E7D2A82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2D49BD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3. čtvrthodinu – neobstarána pro řešení stavů nerovnováhy v ČR</w:t>
                  </w:r>
                </w:p>
              </w:tc>
            </w:tr>
            <w:tr w:rsidR="00491CC7" w:rsidRPr="00491CC7" w14:paraId="26F3CA7E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E902F3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C709AE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3. čtvrthodinu – neobstarána pro řešení stavů nerovnováhy v ČR</w:t>
                  </w:r>
                </w:p>
              </w:tc>
            </w:tr>
            <w:tr w:rsidR="00491CC7" w:rsidRPr="00491CC7" w14:paraId="284C522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1AC023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EDCD10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4. čtvrthodinu – neobstarána pro řešení stavů nerovnováhy v ČR</w:t>
                  </w:r>
                </w:p>
              </w:tc>
            </w:tr>
            <w:tr w:rsidR="00491CC7" w:rsidRPr="00491CC7" w14:paraId="693B6D7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2F8CD8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DF19DB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4. čtvrthodinu – neobstarána pro řešení stavů nerovnováhy v ČR</w:t>
                  </w:r>
                </w:p>
              </w:tc>
            </w:tr>
            <w:tr w:rsidR="00491CC7" w:rsidRPr="00491CC7" w14:paraId="54B6FEF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E4145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3EC8BA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 1. čtvrthodině – způsobená aktivací nabídky RR pro následující čtvrthodinu</w:t>
                  </w:r>
                </w:p>
              </w:tc>
            </w:tr>
            <w:tr w:rsidR="00491CC7" w:rsidRPr="00491CC7" w14:paraId="2121C28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B5FBCC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2D99B2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 1. čtvrthodině – způsobená aktivací nabídky RR pro následující čtvrthodinu</w:t>
                  </w:r>
                </w:p>
              </w:tc>
            </w:tr>
            <w:tr w:rsidR="00491CC7" w:rsidRPr="00491CC7" w14:paraId="28EFF16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30275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D61B88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2. čtvrthodině – způsobená aktivací nabídky RR pro následující čtvrthodinu</w:t>
                  </w:r>
                </w:p>
              </w:tc>
            </w:tr>
            <w:tr w:rsidR="00491CC7" w:rsidRPr="00491CC7" w14:paraId="64136D6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80D9DD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D6E1B1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2. čtvrthodině – způsobená aktivací nabídky RR pro následující čtvrthodinu</w:t>
                  </w:r>
                </w:p>
              </w:tc>
            </w:tr>
            <w:tr w:rsidR="00491CC7" w:rsidRPr="00491CC7" w14:paraId="599B06D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859970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004F79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3. čtvrthodině – způsobená aktivací nabídky RR pro následující čtvrthodinu</w:t>
                  </w:r>
                </w:p>
              </w:tc>
            </w:tr>
            <w:tr w:rsidR="00491CC7" w:rsidRPr="00491CC7" w14:paraId="66A2516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B63302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73BA7D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3. čtvrthodině – způsobená aktivací nabídky RR pro následující čtvrthodinu</w:t>
                  </w:r>
                </w:p>
              </w:tc>
            </w:tr>
            <w:tr w:rsidR="00491CC7" w:rsidRPr="00491CC7" w14:paraId="11A8698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C1A7B2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EF3FFC8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4. čtvrthodině – způsobená aktivací nabídky RR pro následující čtvrthodinu</w:t>
                  </w:r>
                </w:p>
              </w:tc>
            </w:tr>
            <w:tr w:rsidR="00491CC7" w:rsidRPr="00491CC7" w14:paraId="063D9EA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4E46F8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A96621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4. čtvrthodině – způsobená aktivací nabídky RR pro následující čtvrthodinu</w:t>
                  </w:r>
                </w:p>
              </w:tc>
            </w:tr>
            <w:tr w:rsidR="00491CC7" w:rsidRPr="00491CC7" w14:paraId="16C098F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4FBB95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8022E8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 1. čtvrthodině – způsobená deaktivací nabídky RR z předcházející čtvrthodiny</w:t>
                  </w:r>
                </w:p>
              </w:tc>
            </w:tr>
            <w:tr w:rsidR="00491CC7" w:rsidRPr="00491CC7" w14:paraId="5C784FB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5B7EE2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C3731A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 1. čtvrthodině – způsobená deaktivací nabídky RR z předcházející čtvrthodiny</w:t>
                  </w:r>
                </w:p>
              </w:tc>
            </w:tr>
            <w:tr w:rsidR="00491CC7" w:rsidRPr="00491CC7" w14:paraId="6503F14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E9647D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64DE2D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2. čtvrthodině – způsobená deaktivací nabídky RR z předcházející čtvrthodiny</w:t>
                  </w:r>
                </w:p>
              </w:tc>
            </w:tr>
            <w:tr w:rsidR="00491CC7" w:rsidRPr="00491CC7" w14:paraId="0BA3D89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34BF9D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4BCD77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2. čtvrthodině – způsobená deaktivací nabídky RR z předcházející čtvrthodiny</w:t>
                  </w:r>
                </w:p>
              </w:tc>
            </w:tr>
            <w:tr w:rsidR="00491CC7" w:rsidRPr="00491CC7" w14:paraId="1378A3D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B7D36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236982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3. čtvrthodině – způsobená deaktivací nabídky RR z předcházející čtvrthodiny</w:t>
                  </w:r>
                </w:p>
              </w:tc>
            </w:tr>
            <w:tr w:rsidR="00491CC7" w:rsidRPr="00491CC7" w14:paraId="5145548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631DFA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25E934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3. čtvrthodině – způsobená deaktivací nabídky RR z předcházející čtvrthodiny</w:t>
                  </w:r>
                </w:p>
              </w:tc>
            </w:tr>
            <w:tr w:rsidR="00491CC7" w:rsidRPr="00491CC7" w14:paraId="04BA01A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BC78B7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lastRenderedPageBreak/>
                    <w:t>TP47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13D38D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4. čtvrthodině – způsobená deaktivací nabídky RR z předcházející čtvrthodiny</w:t>
                  </w:r>
                </w:p>
              </w:tc>
            </w:tr>
            <w:tr w:rsidR="00491CC7" w:rsidRPr="00491CC7" w14:paraId="4C18432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EDDEE9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3179E1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4. čtvrthodině – způsobená deaktivací nabídky RR z předcházející čtvrthodiny</w:t>
                  </w:r>
                </w:p>
              </w:tc>
            </w:tr>
            <w:tr w:rsidR="00491CC7" w:rsidRPr="00491CC7" w14:paraId="3D4D7A1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9D4F97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TP09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A745E2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nedodané v požadované kvalitě</w:t>
                  </w:r>
                </w:p>
              </w:tc>
            </w:tr>
            <w:tr w:rsidR="00491CC7" w:rsidRPr="00491CC7" w14:paraId="10DEAA3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0511EA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TP00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31251F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nedodané v požadované kvalitě</w:t>
                  </w:r>
                </w:p>
              </w:tc>
            </w:tr>
          </w:tbl>
          <w:p w14:paraId="49352978" w14:textId="77777777" w:rsidR="00491CC7" w:rsidRDefault="00491CC7" w:rsidP="007404C5">
            <w:pPr>
              <w:rPr>
                <w:sz w:val="20"/>
                <w:szCs w:val="20"/>
              </w:rPr>
            </w:pPr>
          </w:p>
          <w:p w14:paraId="1784B57E" w14:textId="77777777" w:rsidR="007404C5" w:rsidRDefault="007404C5" w:rsidP="007404C5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59334E88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V1.59</w:t>
            </w:r>
          </w:p>
          <w:p w14:paraId="2058943F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6B77BBC8" w14:textId="77777777" w:rsidTr="007521BA">
        <w:trPr>
          <w:trHeight w:val="255"/>
        </w:trPr>
        <w:tc>
          <w:tcPr>
            <w:tcW w:w="1139" w:type="dxa"/>
          </w:tcPr>
          <w:p w14:paraId="729BA5F6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4.10.2019</w:t>
            </w:r>
          </w:p>
        </w:tc>
        <w:tc>
          <w:tcPr>
            <w:tcW w:w="7146" w:type="dxa"/>
          </w:tcPr>
          <w:p w14:paraId="583AD1F1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 – byla rozšířena enumerace atributu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tyto položky:</w:t>
            </w:r>
          </w:p>
          <w:p w14:paraId="6394EE6E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638BD0AB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05D120BE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42E1CCB9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75F9D57" w14:textId="77777777" w:rsidTr="007521BA">
        <w:trPr>
          <w:trHeight w:val="255"/>
        </w:trPr>
        <w:tc>
          <w:tcPr>
            <w:tcW w:w="1139" w:type="dxa"/>
          </w:tcPr>
          <w:p w14:paraId="6B6BDB0B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23BF2AB6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7D64960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72C9F018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480CAB40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9128AB2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FB8DD19" w14:textId="77777777" w:rsidTr="007521BA">
        <w:trPr>
          <w:trHeight w:val="255"/>
        </w:trPr>
        <w:tc>
          <w:tcPr>
            <w:tcW w:w="1139" w:type="dxa"/>
          </w:tcPr>
          <w:p w14:paraId="3A23E1CE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D9A7574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</w:t>
            </w:r>
            <w:r>
              <w:rPr>
                <w:sz w:val="20"/>
                <w:szCs w:val="20"/>
              </w:rPr>
              <w:t xml:space="preserve">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9989FE7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6F3B6D08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55D2BF85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110A35A6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859EC6B" w14:textId="77777777" w:rsidTr="007521BA">
        <w:trPr>
          <w:trHeight w:val="255"/>
        </w:trPr>
        <w:tc>
          <w:tcPr>
            <w:tcW w:w="1139" w:type="dxa"/>
          </w:tcPr>
          <w:p w14:paraId="0206DFFA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5CCB2FC4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9F46A03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3093F6F1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37754D26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A1D7D3A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3D6786A5" w14:textId="77777777" w:rsidTr="007521BA">
        <w:trPr>
          <w:trHeight w:val="255"/>
        </w:trPr>
        <w:tc>
          <w:tcPr>
            <w:tcW w:w="1139" w:type="dxa"/>
          </w:tcPr>
          <w:p w14:paraId="3CCF9040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1DDB6C1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– byla rozšířena enumerace</w:t>
            </w:r>
            <w:r w:rsidRPr="001B5C79">
              <w:rPr>
                <w:sz w:val="20"/>
                <w:szCs w:val="20"/>
              </w:rPr>
              <w:t xml:space="preserve"> 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31B8B2E0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15B30E07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112DD413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62D92DA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73708C1" w14:textId="77777777" w:rsidTr="007521BA">
        <w:trPr>
          <w:trHeight w:val="255"/>
        </w:trPr>
        <w:tc>
          <w:tcPr>
            <w:tcW w:w="1139" w:type="dxa"/>
          </w:tcPr>
          <w:p w14:paraId="47A52C6D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26A62C30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 – byla rozšířena enumerace atributu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tyto položky:</w:t>
            </w:r>
          </w:p>
          <w:p w14:paraId="4FF9F811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43AE7AB8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17A6B6D1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71C03ED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AC5BD1C" w14:textId="77777777" w:rsidTr="007521BA">
        <w:trPr>
          <w:trHeight w:val="255"/>
        </w:trPr>
        <w:tc>
          <w:tcPr>
            <w:tcW w:w="1139" w:type="dxa"/>
          </w:tcPr>
          <w:p w14:paraId="1557C7BB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63960EE6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0EC66FB7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6DB8710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57D43609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0329EF15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2E4C3272" w14:textId="77777777" w:rsidTr="007521BA">
        <w:trPr>
          <w:trHeight w:val="255"/>
        </w:trPr>
        <w:tc>
          <w:tcPr>
            <w:tcW w:w="1139" w:type="dxa"/>
          </w:tcPr>
          <w:p w14:paraId="0EF4DC2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62AD994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</w:t>
            </w:r>
            <w:r>
              <w:rPr>
                <w:sz w:val="20"/>
                <w:szCs w:val="20"/>
              </w:rPr>
              <w:t xml:space="preserve">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38DD4674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1BE4A2F0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2D4BA00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4946703A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4FF39535" w14:textId="77777777" w:rsidTr="007521BA">
        <w:trPr>
          <w:trHeight w:val="255"/>
        </w:trPr>
        <w:tc>
          <w:tcPr>
            <w:tcW w:w="1139" w:type="dxa"/>
          </w:tcPr>
          <w:p w14:paraId="3C37FCEE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4AEF152C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510C033D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54E51539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736C1248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1406478C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D685CBE" w14:textId="77777777" w:rsidTr="007521BA">
        <w:trPr>
          <w:trHeight w:val="255"/>
        </w:trPr>
        <w:tc>
          <w:tcPr>
            <w:tcW w:w="1139" w:type="dxa"/>
          </w:tcPr>
          <w:p w14:paraId="4EAFF9CE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20.11.2019</w:t>
            </w:r>
          </w:p>
        </w:tc>
        <w:tc>
          <w:tcPr>
            <w:tcW w:w="7146" w:type="dxa"/>
          </w:tcPr>
          <w:p w14:paraId="500F2EB9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– byla rozšířena enumerace</w:t>
            </w:r>
            <w:r w:rsidRPr="001B5C79">
              <w:rPr>
                <w:sz w:val="20"/>
                <w:szCs w:val="20"/>
              </w:rPr>
              <w:t xml:space="preserve"> 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18055B5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6364ED2C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31EBAAE5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3907DAF9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1E5E3A51" w14:textId="77777777" w:rsidTr="007521BA">
        <w:trPr>
          <w:trHeight w:val="255"/>
        </w:trPr>
        <w:tc>
          <w:tcPr>
            <w:tcW w:w="1139" w:type="dxa"/>
          </w:tcPr>
          <w:p w14:paraId="27BAE082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47439BE4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byla rozšířena enumerace atributu </w:t>
            </w:r>
            <w:r w:rsidRPr="004D6B8C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4D6B8C">
              <w:rPr>
                <w:i/>
                <w:sz w:val="20"/>
                <w:szCs w:val="20"/>
              </w:rPr>
              <w:t xml:space="preserve">ProfileData </w:t>
            </w:r>
            <w:r>
              <w:rPr>
                <w:sz w:val="20"/>
                <w:szCs w:val="20"/>
              </w:rPr>
              <w:t>o tyto položky</w:t>
            </w:r>
            <w:r w:rsidR="00047907">
              <w:rPr>
                <w:sz w:val="20"/>
                <w:szCs w:val="20"/>
              </w:rPr>
              <w:t>:</w:t>
            </w:r>
          </w:p>
          <w:p w14:paraId="07C04A4E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XC71 Auxiliary Services Minus - RE opatřená na TERRE - záporná energie kladné částky (RE- z TERRE)</w:t>
            </w:r>
          </w:p>
          <w:p w14:paraId="76EF48F5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XC72 Auxiliary Services Minus - RE opatřená na TERRE - záporná energie záporné částky (RE- z TERRE, v případě nulové částky)</w:t>
            </w:r>
          </w:p>
          <w:p w14:paraId="54CEC8CD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XC73 Auxiliary Services Plus - RE opatřená na TERRE - kladná energie kladné částky (RE+ z TERRE)</w:t>
            </w:r>
          </w:p>
          <w:p w14:paraId="1BFA4C99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 xml:space="preserve">XC74 Auxiliary Services Plus - RE opatřená na TERRE - kladná energie záporné částky (RE+ z </w:t>
            </w:r>
            <w:r>
              <w:rPr>
                <w:sz w:val="20"/>
                <w:szCs w:val="20"/>
              </w:rPr>
              <w:t>TERRE, v případě nulové částky)</w:t>
            </w:r>
          </w:p>
          <w:p w14:paraId="6C59412D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XP71 Auxiliary Services Minus - RE opatřená na TERRE - kladná částka záporné energie (RE- z TERRE)</w:t>
            </w:r>
          </w:p>
          <w:p w14:paraId="37265302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XP72 Auxiliary Services Minus - RE opatřená na TERRE - záporná částka záporné energie (RE- z TERRE,</w:t>
            </w:r>
            <w:r>
              <w:rPr>
                <w:sz w:val="20"/>
                <w:szCs w:val="20"/>
              </w:rPr>
              <w:t xml:space="preserve"> v případě nulové částky)</w:t>
            </w:r>
          </w:p>
          <w:p w14:paraId="544B50B6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XP73 Auxiliary Services Plus - RE opatřená na TERRE - kladná částka kladné energie (RE+ z TERRE)</w:t>
            </w:r>
          </w:p>
          <w:p w14:paraId="68643FEA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XP74 Auxiliary Services Plus - RE opatřená na TERRE - záporná částka kladné energie (RE+ z TERRE, v případě nulové částky)</w:t>
            </w:r>
            <w:r>
              <w:rPr>
                <w:sz w:val="20"/>
                <w:szCs w:val="20"/>
              </w:rPr>
              <w:t xml:space="preserve"> </w:t>
            </w:r>
          </w:p>
          <w:p w14:paraId="68F4E021" w14:textId="77777777" w:rsidR="00047907" w:rsidRDefault="00047907" w:rsidP="00047907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15472FF4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67074E9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333D2C" w14:paraId="0DAB5892" w14:textId="77777777" w:rsidTr="007521BA">
        <w:trPr>
          <w:trHeight w:val="255"/>
        </w:trPr>
        <w:tc>
          <w:tcPr>
            <w:tcW w:w="1139" w:type="dxa"/>
          </w:tcPr>
          <w:p w14:paraId="1FEFF1E5" w14:textId="77777777" w:rsidR="00333D2C" w:rsidRDefault="00333D2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23.12.2019</w:t>
            </w:r>
          </w:p>
        </w:tc>
        <w:tc>
          <w:tcPr>
            <w:tcW w:w="7146" w:type="dxa"/>
          </w:tcPr>
          <w:p w14:paraId="531FA812" w14:textId="77777777" w:rsidR="00333D2C" w:rsidRDefault="00333D2C" w:rsidP="004D6B8C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333D2C">
              <w:rPr>
                <w:sz w:val="20"/>
                <w:szCs w:val="20"/>
              </w:rPr>
              <w:t>SFVOTTDD</w:t>
            </w:r>
            <w:r>
              <w:rPr>
                <w:sz w:val="20"/>
                <w:szCs w:val="20"/>
              </w:rPr>
              <w:t xml:space="preserve"> – byl přidán nový </w:t>
            </w:r>
            <w:r w:rsidR="00AE6710">
              <w:rPr>
                <w:sz w:val="20"/>
                <w:szCs w:val="20"/>
              </w:rPr>
              <w:t xml:space="preserve">nepovinný  </w:t>
            </w:r>
            <w:r>
              <w:rPr>
                <w:sz w:val="20"/>
                <w:szCs w:val="20"/>
              </w:rPr>
              <w:t xml:space="preserve">atribut </w:t>
            </w:r>
            <w:r w:rsidRPr="00333D2C">
              <w:rPr>
                <w:i/>
                <w:sz w:val="20"/>
                <w:szCs w:val="20"/>
              </w:rPr>
              <w:t>region</w:t>
            </w:r>
            <w:r>
              <w:rPr>
                <w:sz w:val="20"/>
                <w:szCs w:val="20"/>
              </w:rPr>
              <w:t xml:space="preserve"> elementu </w:t>
            </w:r>
            <w:r w:rsidRPr="00333D2C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007F9821" w14:textId="77777777" w:rsidR="00333D2C" w:rsidRDefault="00333D2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region - </w:t>
            </w:r>
            <w:r w:rsidRPr="00333D2C">
              <w:rPr>
                <w:sz w:val="20"/>
                <w:szCs w:val="20"/>
              </w:rPr>
              <w:t>Region (1 – E.ON Distribuce,2 – PRE Distribuce,3 – ČEZ Distribuce)</w:t>
            </w:r>
          </w:p>
        </w:tc>
        <w:tc>
          <w:tcPr>
            <w:tcW w:w="787" w:type="dxa"/>
          </w:tcPr>
          <w:p w14:paraId="39FBD872" w14:textId="77777777" w:rsidR="00333D2C" w:rsidRDefault="00333D2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333D2C" w14:paraId="1D9F51EE" w14:textId="77777777" w:rsidTr="007521BA">
        <w:trPr>
          <w:trHeight w:val="255"/>
        </w:trPr>
        <w:tc>
          <w:tcPr>
            <w:tcW w:w="1139" w:type="dxa"/>
          </w:tcPr>
          <w:p w14:paraId="01719F1A" w14:textId="77777777" w:rsidR="00333D2C" w:rsidRDefault="00333D2C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23.12.2019</w:t>
            </w:r>
          </w:p>
        </w:tc>
        <w:tc>
          <w:tcPr>
            <w:tcW w:w="7146" w:type="dxa"/>
          </w:tcPr>
          <w:p w14:paraId="7EF1558C" w14:textId="77777777" w:rsidR="00333D2C" w:rsidRDefault="00333D2C" w:rsidP="00333D2C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333D2C">
              <w:rPr>
                <w:sz w:val="20"/>
                <w:szCs w:val="20"/>
              </w:rPr>
              <w:t>SFVOTTDDNETT</w:t>
            </w:r>
            <w:r>
              <w:rPr>
                <w:sz w:val="20"/>
                <w:szCs w:val="20"/>
              </w:rPr>
              <w:t xml:space="preserve"> – byl přidán nový </w:t>
            </w:r>
            <w:r w:rsidR="00AE6710">
              <w:rPr>
                <w:sz w:val="20"/>
                <w:szCs w:val="20"/>
              </w:rPr>
              <w:t xml:space="preserve">nepovinný </w:t>
            </w:r>
            <w:r w:rsidRPr="00333D2C">
              <w:rPr>
                <w:sz w:val="20"/>
                <w:szCs w:val="20"/>
              </w:rPr>
              <w:t>atribut</w:t>
            </w:r>
            <w:r>
              <w:rPr>
                <w:sz w:val="20"/>
                <w:szCs w:val="20"/>
              </w:rPr>
              <w:t xml:space="preserve"> </w:t>
            </w:r>
            <w:r w:rsidRPr="00333D2C">
              <w:rPr>
                <w:i/>
                <w:sz w:val="20"/>
                <w:szCs w:val="20"/>
              </w:rPr>
              <w:t>region</w:t>
            </w:r>
            <w:r>
              <w:rPr>
                <w:sz w:val="20"/>
                <w:szCs w:val="20"/>
              </w:rPr>
              <w:t xml:space="preserve"> elementu </w:t>
            </w:r>
            <w:r w:rsidRPr="00333D2C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0B6BE967" w14:textId="77777777" w:rsidR="00333D2C" w:rsidRDefault="00333D2C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region - </w:t>
            </w:r>
            <w:r w:rsidRPr="00333D2C">
              <w:rPr>
                <w:sz w:val="20"/>
                <w:szCs w:val="20"/>
              </w:rPr>
              <w:t>Region (1 – E.ON Distribuce,2 – PRE Distribuce,3 – ČEZ Distribuce)</w:t>
            </w:r>
          </w:p>
        </w:tc>
        <w:tc>
          <w:tcPr>
            <w:tcW w:w="787" w:type="dxa"/>
          </w:tcPr>
          <w:p w14:paraId="45E5D814" w14:textId="77777777" w:rsidR="00333D2C" w:rsidRDefault="00333D2C" w:rsidP="00333D2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AE01D0" w14:paraId="54A02193" w14:textId="77777777" w:rsidTr="007521BA">
        <w:trPr>
          <w:trHeight w:val="255"/>
        </w:trPr>
        <w:tc>
          <w:tcPr>
            <w:tcW w:w="1139" w:type="dxa"/>
          </w:tcPr>
          <w:p w14:paraId="0416E910" w14:textId="77777777" w:rsidR="00AE01D0" w:rsidRDefault="00AE01D0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7DF7B6DE" w14:textId="77777777" w:rsidR="00AE01D0" w:rsidRDefault="00AE01D0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byly změněny popisky enumerací atributu </w:t>
            </w:r>
            <w:r w:rsidRPr="00AE01D0">
              <w:rPr>
                <w:i/>
                <w:sz w:val="20"/>
                <w:szCs w:val="20"/>
              </w:rPr>
              <w:t>anlar</w:t>
            </w:r>
            <w:r>
              <w:rPr>
                <w:i/>
                <w:sz w:val="20"/>
                <w:szCs w:val="20"/>
              </w:rPr>
              <w:t xml:space="preserve">t </w:t>
            </w:r>
            <w:r w:rsidRPr="00AE01D0"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W w:w="6959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991"/>
              <w:gridCol w:w="2268"/>
              <w:gridCol w:w="3700"/>
            </w:tblGrid>
            <w:tr w:rsidR="00AE01D0" w:rsidRPr="00AE01D0" w14:paraId="61798F9F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32F5B5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enumerace</w:t>
                  </w: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 </w:t>
                  </w:r>
                </w:p>
              </w:tc>
              <w:tc>
                <w:tcPr>
                  <w:tcW w:w="2268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AD0A3DF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starý popisek</w:t>
                  </w:r>
                </w:p>
              </w:tc>
              <w:tc>
                <w:tcPr>
                  <w:tcW w:w="370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12B9ED7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nový popisek</w:t>
                  </w:r>
                </w:p>
              </w:tc>
            </w:tr>
            <w:tr w:rsidR="00AE01D0" w:rsidRPr="00AE01D0" w14:paraId="698B71DE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F87A7B9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CSU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23A1954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Výroba / import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9EAA366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Výroba</w:t>
                  </w:r>
                </w:p>
              </w:tc>
            </w:tr>
            <w:tr w:rsidR="00AE01D0" w:rsidRPr="00AE01D0" w14:paraId="4C710BBC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59C4E7B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CCO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87B8FAF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Spotřeba / export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374425F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Spotřeba</w:t>
                  </w:r>
                </w:p>
              </w:tc>
            </w:tr>
            <w:tr w:rsidR="00AE01D0" w:rsidRPr="00AE01D0" w14:paraId="5243C4C0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7DBFC12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CGP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3D621109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Předací místo DS - DS / DS - PS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6345F9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Předací místo DS-DS/PS</w:t>
                  </w:r>
                </w:p>
              </w:tc>
            </w:tr>
            <w:tr w:rsidR="00AE01D0" w:rsidRPr="00AE01D0" w14:paraId="39F5FAC9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CDFC9B4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C04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049AA9A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Sumární OPM za RUT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5228FDE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OM pro RÚT</w:t>
                  </w:r>
                </w:p>
              </w:tc>
            </w:tr>
            <w:tr w:rsidR="00AE01D0" w:rsidRPr="00AE01D0" w14:paraId="3A3F1EF3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CA2CFA8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C05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D052350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Virtuální OPM za síť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4928B89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Dopočet za síť</w:t>
                  </w:r>
                </w:p>
              </w:tc>
            </w:tr>
            <w:tr w:rsidR="00AE01D0" w:rsidRPr="00AE01D0" w14:paraId="3470C7E7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29327C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C07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26A769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Sumární OPM za SZ a síť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4953F1D1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Mezisoučet za SZ a síť</w:t>
                  </w:r>
                </w:p>
              </w:tc>
            </w:tr>
          </w:tbl>
          <w:p w14:paraId="65B1C5C1" w14:textId="77777777" w:rsidR="00AE01D0" w:rsidRDefault="00AE01D0" w:rsidP="00333D2C">
            <w:pPr>
              <w:rPr>
                <w:sz w:val="20"/>
                <w:szCs w:val="20"/>
              </w:rPr>
            </w:pPr>
          </w:p>
          <w:p w14:paraId="6FFC58F9" w14:textId="77777777" w:rsidR="00AE01D0" w:rsidRDefault="00AE01D0" w:rsidP="00333D2C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3EEE3CD2" w14:textId="77777777" w:rsidR="00AE01D0" w:rsidRDefault="00AE01D0" w:rsidP="00333D2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298BDAFF" w14:textId="77777777" w:rsidTr="007521BA">
        <w:trPr>
          <w:trHeight w:val="255"/>
        </w:trPr>
        <w:tc>
          <w:tcPr>
            <w:tcW w:w="1139" w:type="dxa"/>
          </w:tcPr>
          <w:p w14:paraId="1E34E3B7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6E1098C1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0DC10393" w14:textId="77777777" w:rsidR="00921FF6" w:rsidRDefault="00921FF6" w:rsidP="00921FF6">
            <w:pPr>
              <w:rPr>
                <w:sz w:val="20"/>
                <w:szCs w:val="20"/>
              </w:rPr>
            </w:pPr>
            <w:r w:rsidRPr="00921FF6">
              <w:rPr>
                <w:sz w:val="20"/>
                <w:szCs w:val="20"/>
              </w:rPr>
              <w:t xml:space="preserve">654 </w:t>
            </w:r>
            <w:r>
              <w:rPr>
                <w:sz w:val="20"/>
                <w:szCs w:val="20"/>
              </w:rPr>
              <w:t xml:space="preserve">- </w:t>
            </w:r>
            <w:r w:rsidRPr="00921FF6">
              <w:rPr>
                <w:sz w:val="20"/>
                <w:szCs w:val="20"/>
              </w:rPr>
              <w:t>Dotaz na poměrný agregovaný profil ASC2 za dodavatele</w:t>
            </w:r>
          </w:p>
        </w:tc>
        <w:tc>
          <w:tcPr>
            <w:tcW w:w="787" w:type="dxa"/>
          </w:tcPr>
          <w:p w14:paraId="40B2E1C3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0AE477F7" w14:textId="77777777" w:rsidTr="007521BA">
        <w:trPr>
          <w:trHeight w:val="255"/>
        </w:trPr>
        <w:tc>
          <w:tcPr>
            <w:tcW w:w="1139" w:type="dxa"/>
          </w:tcPr>
          <w:p w14:paraId="755D245A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114887FC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2695889E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655 - </w:t>
            </w:r>
            <w:r w:rsidRPr="00921FF6">
              <w:rPr>
                <w:sz w:val="20"/>
                <w:szCs w:val="20"/>
              </w:rPr>
              <w:t>Chyba v dotazu na poměrný agregovaný profil ASC2 za dodavatele</w:t>
            </w:r>
          </w:p>
        </w:tc>
        <w:tc>
          <w:tcPr>
            <w:tcW w:w="787" w:type="dxa"/>
          </w:tcPr>
          <w:p w14:paraId="51A6E678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5BFD8D05" w14:textId="77777777" w:rsidTr="007521BA">
        <w:trPr>
          <w:trHeight w:val="255"/>
        </w:trPr>
        <w:tc>
          <w:tcPr>
            <w:tcW w:w="1139" w:type="dxa"/>
          </w:tcPr>
          <w:p w14:paraId="79DB078F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8.1.2020</w:t>
            </w:r>
          </w:p>
        </w:tc>
        <w:tc>
          <w:tcPr>
            <w:tcW w:w="7146" w:type="dxa"/>
          </w:tcPr>
          <w:p w14:paraId="62BDE811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2A7CBC67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656 - </w:t>
            </w:r>
            <w:r w:rsidRPr="00921FF6">
              <w:rPr>
                <w:sz w:val="20"/>
                <w:szCs w:val="20"/>
              </w:rPr>
              <w:t>Data poměrného agregovaného profilu ASC2 za dodavatele</w:t>
            </w:r>
          </w:p>
        </w:tc>
        <w:tc>
          <w:tcPr>
            <w:tcW w:w="787" w:type="dxa"/>
          </w:tcPr>
          <w:p w14:paraId="0E54884C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08734D" w14:paraId="483D08BE" w14:textId="77777777" w:rsidTr="007521BA">
        <w:trPr>
          <w:trHeight w:val="255"/>
        </w:trPr>
        <w:tc>
          <w:tcPr>
            <w:tcW w:w="1139" w:type="dxa"/>
          </w:tcPr>
          <w:p w14:paraId="2917E89C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154382D0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RESPONSE –</w:t>
            </w:r>
            <w:r w:rsidR="000B3F69">
              <w:rPr>
                <w:sz w:val="20"/>
                <w:szCs w:val="20"/>
              </w:rPr>
              <w:t xml:space="preserve"> byly změněny popisky enumerací </w:t>
            </w:r>
            <w:r>
              <w:rPr>
                <w:sz w:val="20"/>
                <w:szCs w:val="20"/>
              </w:rPr>
              <w:t xml:space="preserve">atributu </w:t>
            </w:r>
            <w:r w:rsidRPr="00355EF3">
              <w:rPr>
                <w:i/>
                <w:sz w:val="20"/>
                <w:szCs w:val="20"/>
              </w:rPr>
              <w:t>message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</w:t>
            </w:r>
            <w:r w:rsidR="000B3F69">
              <w:rPr>
                <w:sz w:val="20"/>
                <w:szCs w:val="20"/>
              </w:rPr>
              <w:t xml:space="preserve"> kořenového </w:t>
            </w:r>
            <w:r>
              <w:rPr>
                <w:sz w:val="20"/>
                <w:szCs w:val="20"/>
              </w:rPr>
              <w:t>element</w:t>
            </w:r>
            <w:r w:rsidR="000B3F69">
              <w:rPr>
                <w:sz w:val="20"/>
                <w:szCs w:val="20"/>
              </w:rPr>
              <w:t>u:</w:t>
            </w:r>
          </w:p>
          <w:tbl>
            <w:tblPr>
              <w:tblW w:w="7101" w:type="dxa"/>
              <w:tblBorders>
                <w:top w:val="single" w:sz="4" w:space="0" w:color="auto"/>
                <w:left w:val="single" w:sz="4" w:space="0" w:color="auto"/>
                <w:bottom w:val="single" w:sz="4" w:space="0" w:color="auto"/>
                <w:right w:val="single" w:sz="4" w:space="0" w:color="auto"/>
                <w:insideH w:val="single" w:sz="4" w:space="0" w:color="auto"/>
                <w:insideV w:val="single" w:sz="4" w:space="0" w:color="auto"/>
              </w:tblBorders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203"/>
              <w:gridCol w:w="2913"/>
              <w:gridCol w:w="2985"/>
            </w:tblGrid>
            <w:tr w:rsidR="000B3F69" w:rsidRPr="000B3F69" w14:paraId="1A57EE20" w14:textId="77777777" w:rsidTr="000B3F69">
              <w:trPr>
                <w:trHeight w:val="159"/>
              </w:trPr>
              <w:tc>
                <w:tcPr>
                  <w:tcW w:w="1203" w:type="dxa"/>
                  <w:vAlign w:val="bottom"/>
                  <w:hideMark/>
                </w:tcPr>
                <w:p w14:paraId="59FE2CBE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msg-code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0707644C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staré popisky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419F60F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nové popisky</w:t>
                  </w:r>
                </w:p>
              </w:tc>
            </w:tr>
            <w:tr w:rsidR="000B3F69" w:rsidRPr="000B3F69" w14:paraId="619CF800" w14:textId="77777777" w:rsidTr="000B3F69">
              <w:trPr>
                <w:trHeight w:val="60"/>
              </w:trPr>
              <w:tc>
                <w:tcPr>
                  <w:tcW w:w="1203" w:type="dxa"/>
                  <w:vAlign w:val="bottom"/>
                  <w:hideMark/>
                </w:tcPr>
                <w:p w14:paraId="3A5707E9" w14:textId="77777777" w:rsidR="000B3F69" w:rsidRPr="000B3F69" w:rsidRDefault="000B3F69" w:rsidP="000B3F69">
                  <w:pPr>
                    <w:spacing w:after="0"/>
                    <w:jc w:val="right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483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37D737A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nastavení limitu VDT/VT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567F02D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nastavení limitu VDT</w:t>
                  </w:r>
                </w:p>
              </w:tc>
            </w:tr>
            <w:tr w:rsidR="000B3F69" w:rsidRPr="000B3F69" w14:paraId="4813DA3D" w14:textId="77777777" w:rsidTr="000B3F69">
              <w:trPr>
                <w:trHeight w:val="466"/>
              </w:trPr>
              <w:tc>
                <w:tcPr>
                  <w:tcW w:w="1203" w:type="dxa"/>
                  <w:vAlign w:val="bottom"/>
                  <w:hideMark/>
                </w:tcPr>
                <w:p w14:paraId="5DE3088A" w14:textId="77777777" w:rsidR="000B3F69" w:rsidRPr="000B3F69" w:rsidRDefault="000B3F69" w:rsidP="000B3F69">
                  <w:pPr>
                    <w:spacing w:after="0"/>
                    <w:jc w:val="right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485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69CB8F97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zaslání automatické změně limitu VDT/VT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41507E8E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zaslání automatické změně limitu VDT</w:t>
                  </w:r>
                </w:p>
              </w:tc>
            </w:tr>
          </w:tbl>
          <w:p w14:paraId="3CA82908" w14:textId="77777777" w:rsidR="000B3F69" w:rsidRDefault="000B3F69" w:rsidP="00921FF6">
            <w:pPr>
              <w:rPr>
                <w:sz w:val="20"/>
                <w:szCs w:val="20"/>
              </w:rPr>
            </w:pPr>
          </w:p>
          <w:p w14:paraId="1A3AEDB4" w14:textId="77777777" w:rsidR="0008734D" w:rsidRDefault="0008734D" w:rsidP="00921FF6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61BDC50A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31E75C69" w14:textId="77777777" w:rsidTr="007521BA">
        <w:trPr>
          <w:trHeight w:val="255"/>
        </w:trPr>
        <w:tc>
          <w:tcPr>
            <w:tcW w:w="1139" w:type="dxa"/>
          </w:tcPr>
          <w:p w14:paraId="68854161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B2A16B4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SFVOTEXCHRATE</w:t>
            </w:r>
            <w:r w:rsidR="003C25E7">
              <w:rPr>
                <w:sz w:val="20"/>
                <w:szCs w:val="20"/>
              </w:rPr>
              <w:t xml:space="preserve"> – byl změněn popisek </w:t>
            </w:r>
            <w:r w:rsidR="00761180">
              <w:rPr>
                <w:sz w:val="20"/>
                <w:szCs w:val="20"/>
              </w:rPr>
              <w:t>atributu</w:t>
            </w:r>
            <w:r w:rsidR="003C25E7">
              <w:rPr>
                <w:sz w:val="20"/>
                <w:szCs w:val="20"/>
              </w:rPr>
              <w:t xml:space="preserve"> </w:t>
            </w:r>
            <w:r w:rsidR="003C25E7" w:rsidRPr="00355EF3">
              <w:rPr>
                <w:i/>
                <w:sz w:val="20"/>
                <w:szCs w:val="20"/>
              </w:rPr>
              <w:t>OteFinalVdtRate</w:t>
            </w:r>
            <w:r w:rsidR="003C25E7">
              <w:rPr>
                <w:sz w:val="20"/>
                <w:szCs w:val="20"/>
              </w:rPr>
              <w:t xml:space="preserve"> elementu </w:t>
            </w:r>
            <w:r w:rsidR="003C25E7" w:rsidRPr="00355EF3">
              <w:rPr>
                <w:i/>
                <w:sz w:val="20"/>
                <w:szCs w:val="20"/>
              </w:rPr>
              <w:t>ExchRates</w:t>
            </w:r>
            <w:r w:rsidR="003C25E7">
              <w:rPr>
                <w:sz w:val="20"/>
                <w:szCs w:val="20"/>
              </w:rPr>
              <w:t>:</w:t>
            </w:r>
          </w:p>
          <w:p w14:paraId="78B5E9E1" w14:textId="77777777" w:rsidR="003C25E7" w:rsidRPr="003C25E7" w:rsidRDefault="003C25E7" w:rsidP="003C25E7">
            <w:pPr>
              <w:rPr>
                <w:sz w:val="18"/>
                <w:szCs w:val="20"/>
              </w:rPr>
            </w:pPr>
            <w:r w:rsidRPr="003C25E7">
              <w:rPr>
                <w:sz w:val="18"/>
                <w:szCs w:val="20"/>
              </w:rPr>
              <w:t>starý popisek - Obsahuje hodnotu vypořádacího kurzu OTE pro trhy VDT/VT pro daný den</w:t>
            </w:r>
          </w:p>
          <w:p w14:paraId="75DA4B8E" w14:textId="77777777" w:rsidR="0008734D" w:rsidRDefault="003C25E7" w:rsidP="003C25E7">
            <w:pPr>
              <w:rPr>
                <w:sz w:val="20"/>
                <w:szCs w:val="20"/>
              </w:rPr>
            </w:pPr>
            <w:r w:rsidRPr="003C25E7">
              <w:rPr>
                <w:sz w:val="18"/>
                <w:szCs w:val="20"/>
              </w:rPr>
              <w:t>nový popisek - Obsahuje hodnotu vypořádacího kurzu OTE pro trh VDT pro daný den</w:t>
            </w:r>
          </w:p>
        </w:tc>
        <w:tc>
          <w:tcPr>
            <w:tcW w:w="787" w:type="dxa"/>
          </w:tcPr>
          <w:p w14:paraId="5291794D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5EF6890E" w14:textId="77777777" w:rsidTr="007521BA">
        <w:trPr>
          <w:trHeight w:val="255"/>
        </w:trPr>
        <w:tc>
          <w:tcPr>
            <w:tcW w:w="1139" w:type="dxa"/>
          </w:tcPr>
          <w:p w14:paraId="13D0EF08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16EB2F0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SFVOTLIMITCHANGE</w:t>
            </w:r>
            <w:r w:rsidR="00761180">
              <w:rPr>
                <w:sz w:val="20"/>
                <w:szCs w:val="20"/>
              </w:rPr>
              <w:t xml:space="preserve"> – byl</w:t>
            </w:r>
            <w:r w:rsidR="007D210F">
              <w:rPr>
                <w:sz w:val="20"/>
                <w:szCs w:val="20"/>
              </w:rPr>
              <w:t>a</w:t>
            </w:r>
            <w:r w:rsidR="00761180">
              <w:rPr>
                <w:sz w:val="20"/>
                <w:szCs w:val="20"/>
              </w:rPr>
              <w:t xml:space="preserve"> změněn</w:t>
            </w:r>
            <w:r w:rsidR="007D210F">
              <w:rPr>
                <w:sz w:val="20"/>
                <w:szCs w:val="20"/>
              </w:rPr>
              <w:t>a</w:t>
            </w:r>
            <w:r w:rsidR="00761180">
              <w:rPr>
                <w:sz w:val="20"/>
                <w:szCs w:val="20"/>
              </w:rPr>
              <w:t xml:space="preserve"> </w:t>
            </w:r>
            <w:r w:rsidR="007D210F">
              <w:rPr>
                <w:sz w:val="20"/>
                <w:szCs w:val="20"/>
              </w:rPr>
              <w:t>enumerace</w:t>
            </w:r>
            <w:r w:rsidR="00761180">
              <w:rPr>
                <w:sz w:val="20"/>
                <w:szCs w:val="20"/>
              </w:rPr>
              <w:t xml:space="preserve"> atributu </w:t>
            </w:r>
            <w:r w:rsidR="00761180" w:rsidRPr="00355EF3">
              <w:rPr>
                <w:i/>
                <w:sz w:val="20"/>
                <w:szCs w:val="20"/>
              </w:rPr>
              <w:t>type</w:t>
            </w:r>
            <w:r w:rsidR="00761180">
              <w:rPr>
                <w:sz w:val="20"/>
                <w:szCs w:val="20"/>
              </w:rPr>
              <w:t xml:space="preserve"> elementu </w:t>
            </w:r>
            <w:r w:rsidR="00761180" w:rsidRPr="00355EF3">
              <w:rPr>
                <w:i/>
                <w:sz w:val="20"/>
                <w:szCs w:val="20"/>
              </w:rPr>
              <w:t>Limit</w:t>
            </w:r>
            <w:r w:rsidR="00761180">
              <w:rPr>
                <w:sz w:val="20"/>
                <w:szCs w:val="20"/>
              </w:rPr>
              <w:t>:</w:t>
            </w:r>
          </w:p>
          <w:p w14:paraId="1ED38166" w14:textId="77777777" w:rsidR="00761180" w:rsidRDefault="007D210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stará hodnota</w:t>
            </w:r>
            <w:r w:rsidR="00761180">
              <w:rPr>
                <w:sz w:val="20"/>
                <w:szCs w:val="20"/>
              </w:rPr>
              <w:t xml:space="preserve"> – VDT/VT</w:t>
            </w:r>
          </w:p>
          <w:p w14:paraId="3317E239" w14:textId="77777777" w:rsidR="0008734D" w:rsidRDefault="007D210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nová hodnota</w:t>
            </w:r>
            <w:r w:rsidR="00761180">
              <w:rPr>
                <w:sz w:val="20"/>
                <w:szCs w:val="20"/>
              </w:rPr>
              <w:t xml:space="preserve"> – V</w:t>
            </w:r>
            <w:r>
              <w:rPr>
                <w:sz w:val="20"/>
                <w:szCs w:val="20"/>
              </w:rPr>
              <w:t>D</w:t>
            </w:r>
            <w:r w:rsidR="00761180">
              <w:rPr>
                <w:sz w:val="20"/>
                <w:szCs w:val="20"/>
              </w:rPr>
              <w:t>T</w:t>
            </w:r>
          </w:p>
          <w:p w14:paraId="364E7914" w14:textId="77777777" w:rsidR="00761180" w:rsidRDefault="00761180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 d</w:t>
            </w:r>
            <w:r w:rsidR="00ED756F">
              <w:rPr>
                <w:sz w:val="20"/>
                <w:szCs w:val="20"/>
              </w:rPr>
              <w:t>ále byl změněn popisek atributu msg-code kořenového elementu:</w:t>
            </w:r>
          </w:p>
          <w:p w14:paraId="7B87BBF8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starý popisek - </w:t>
            </w:r>
            <w:r w:rsidRPr="00ED756F">
              <w:rPr>
                <w:sz w:val="20"/>
                <w:szCs w:val="20"/>
              </w:rPr>
              <w:t>Automatická změna limitu VDT/VT pro elektřinu nebo VDT pro plyn</w:t>
            </w:r>
          </w:p>
          <w:p w14:paraId="214312C8" w14:textId="77777777" w:rsidR="00761180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nový popisek - </w:t>
            </w:r>
            <w:r w:rsidRPr="00ED756F">
              <w:rPr>
                <w:sz w:val="20"/>
                <w:szCs w:val="20"/>
              </w:rPr>
              <w:t>Automatická změna limitu VDT pro elektřinu nebo VDT pro plyn</w:t>
            </w:r>
          </w:p>
        </w:tc>
        <w:tc>
          <w:tcPr>
            <w:tcW w:w="787" w:type="dxa"/>
          </w:tcPr>
          <w:p w14:paraId="25343589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2F6B3FA4" w14:textId="77777777" w:rsidTr="007521BA">
        <w:trPr>
          <w:trHeight w:val="255"/>
        </w:trPr>
        <w:tc>
          <w:tcPr>
            <w:tcW w:w="1139" w:type="dxa"/>
          </w:tcPr>
          <w:p w14:paraId="32F4D872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762058A4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SFVOTLIMITS</w:t>
            </w:r>
            <w:r w:rsidR="00ED756F">
              <w:rPr>
                <w:sz w:val="20"/>
                <w:szCs w:val="20"/>
              </w:rPr>
              <w:t xml:space="preserve"> – byl</w:t>
            </w:r>
            <w:r w:rsidR="00E74C75">
              <w:rPr>
                <w:sz w:val="20"/>
                <w:szCs w:val="20"/>
              </w:rPr>
              <w:t>a</w:t>
            </w:r>
            <w:r w:rsidR="00ED756F">
              <w:rPr>
                <w:sz w:val="20"/>
                <w:szCs w:val="20"/>
              </w:rPr>
              <w:t xml:space="preserve"> změněna enumerace atributu </w:t>
            </w:r>
            <w:r w:rsidR="00ED756F" w:rsidRPr="00355EF3">
              <w:rPr>
                <w:i/>
                <w:sz w:val="20"/>
                <w:szCs w:val="20"/>
              </w:rPr>
              <w:t>type</w:t>
            </w:r>
            <w:r w:rsidR="00ED756F">
              <w:rPr>
                <w:sz w:val="20"/>
                <w:szCs w:val="20"/>
              </w:rPr>
              <w:t xml:space="preserve"> elementu </w:t>
            </w:r>
            <w:r w:rsidR="00E74C75" w:rsidRPr="00355EF3">
              <w:rPr>
                <w:i/>
                <w:sz w:val="20"/>
                <w:szCs w:val="20"/>
              </w:rPr>
              <w:t>UtilizationData</w:t>
            </w:r>
            <w:r w:rsidR="00E74C75">
              <w:rPr>
                <w:sz w:val="20"/>
                <w:szCs w:val="20"/>
              </w:rPr>
              <w:t>-</w:t>
            </w:r>
            <w:r w:rsidR="00ED756F" w:rsidRPr="00355EF3">
              <w:rPr>
                <w:i/>
                <w:sz w:val="20"/>
                <w:szCs w:val="20"/>
              </w:rPr>
              <w:t>Data</w:t>
            </w:r>
            <w:r w:rsidR="00ED756F">
              <w:rPr>
                <w:sz w:val="20"/>
                <w:szCs w:val="20"/>
              </w:rPr>
              <w:t>:</w:t>
            </w:r>
          </w:p>
          <w:p w14:paraId="51F57381" w14:textId="77777777" w:rsidR="00796F4D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stará hodnota </w:t>
            </w:r>
          </w:p>
          <w:p w14:paraId="505CF34E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VDT/VT </w:t>
            </w:r>
            <w:r w:rsidR="00796F4D">
              <w:rPr>
                <w:sz w:val="20"/>
                <w:szCs w:val="20"/>
              </w:rPr>
              <w:t xml:space="preserve">- </w:t>
            </w:r>
            <w:r>
              <w:rPr>
                <w:sz w:val="20"/>
                <w:szCs w:val="20"/>
              </w:rPr>
              <w:t>(Utilizace limitu pro VDT/VT)</w:t>
            </w:r>
          </w:p>
          <w:p w14:paraId="18EED034" w14:textId="77777777" w:rsidR="00796F4D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nová hodnota </w:t>
            </w:r>
          </w:p>
          <w:p w14:paraId="1CB61EB4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E74C75">
              <w:rPr>
                <w:sz w:val="20"/>
                <w:szCs w:val="20"/>
              </w:rPr>
              <w:t xml:space="preserve">LIM_VDT </w:t>
            </w:r>
            <w:r w:rsidR="00796F4D">
              <w:rPr>
                <w:sz w:val="20"/>
                <w:szCs w:val="20"/>
              </w:rPr>
              <w:t xml:space="preserve">- </w:t>
            </w:r>
            <w:r w:rsidR="00E74C75">
              <w:rPr>
                <w:sz w:val="20"/>
                <w:szCs w:val="20"/>
              </w:rPr>
              <w:t>(</w:t>
            </w:r>
            <w:r w:rsidR="00E74C75" w:rsidRPr="00E74C75">
              <w:rPr>
                <w:sz w:val="20"/>
                <w:szCs w:val="20"/>
              </w:rPr>
              <w:t xml:space="preserve">Utilizace limitu pro VDT </w:t>
            </w:r>
            <w:r w:rsidR="00E74C75">
              <w:rPr>
                <w:sz w:val="20"/>
                <w:szCs w:val="20"/>
              </w:rPr>
              <w:t>–</w:t>
            </w:r>
            <w:r w:rsidR="00E74C75" w:rsidRPr="00E74C75">
              <w:rPr>
                <w:sz w:val="20"/>
                <w:szCs w:val="20"/>
              </w:rPr>
              <w:t xml:space="preserve"> </w:t>
            </w:r>
            <w:r w:rsidR="00E74C75">
              <w:rPr>
                <w:sz w:val="20"/>
                <w:szCs w:val="20"/>
              </w:rPr>
              <w:t>elektřina)</w:t>
            </w:r>
          </w:p>
          <w:p w14:paraId="11C4A1A1" w14:textId="77777777" w:rsidR="00FC50FB" w:rsidRPr="00174826" w:rsidRDefault="00FC50FB" w:rsidP="00FC50FB">
            <w:pPr>
              <w:rPr>
                <w:sz w:val="18"/>
                <w:szCs w:val="20"/>
              </w:rPr>
            </w:pPr>
          </w:p>
        </w:tc>
        <w:tc>
          <w:tcPr>
            <w:tcW w:w="787" w:type="dxa"/>
          </w:tcPr>
          <w:p w14:paraId="3F7966D8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796F4D" w14:paraId="05C69973" w14:textId="77777777" w:rsidTr="007521BA">
        <w:trPr>
          <w:trHeight w:val="255"/>
        </w:trPr>
        <w:tc>
          <w:tcPr>
            <w:tcW w:w="1139" w:type="dxa"/>
          </w:tcPr>
          <w:p w14:paraId="407541E2" w14:textId="77777777" w:rsidR="00796F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6D6D43A1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byla změněna enumerace atributu </w:t>
            </w:r>
            <w:r w:rsidRPr="00355EF3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355EF3">
              <w:rPr>
                <w:i/>
                <w:sz w:val="20"/>
                <w:szCs w:val="20"/>
              </w:rPr>
              <w:t>TotalsData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13C8711A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staré hodnoty </w:t>
            </w:r>
          </w:p>
          <w:p w14:paraId="0BA79E6F" w14:textId="77777777" w:rsidR="00796F4D" w:rsidRPr="00796F4D" w:rsidRDefault="00796F4D" w:rsidP="00796F4D">
            <w:pPr>
              <w:rPr>
                <w:sz w:val="20"/>
                <w:szCs w:val="20"/>
              </w:rPr>
            </w:pPr>
            <w:r w:rsidRPr="00796F4D">
              <w:rPr>
                <w:sz w:val="20"/>
                <w:szCs w:val="20"/>
              </w:rPr>
              <w:t xml:space="preserve">limitIMBalM </w:t>
            </w:r>
            <w:r>
              <w:rPr>
                <w:sz w:val="20"/>
                <w:szCs w:val="20"/>
              </w:rPr>
              <w:t>-</w:t>
            </w:r>
            <w:r w:rsidR="00326579">
              <w:rPr>
                <w:sz w:val="20"/>
                <w:szCs w:val="20"/>
              </w:rPr>
              <w:t xml:space="preserve"> </w:t>
            </w:r>
            <w:r w:rsidRPr="00796F4D">
              <w:rPr>
                <w:sz w:val="20"/>
                <w:szCs w:val="20"/>
              </w:rPr>
              <w:t>Limit financniho zajisteni pro trhy VDT a VT</w:t>
            </w:r>
            <w:r w:rsidR="00326579">
              <w:rPr>
                <w:sz w:val="20"/>
                <w:szCs w:val="20"/>
              </w:rPr>
              <w:t xml:space="preserve"> s elektřinou nebo VDT s plynem</w:t>
            </w:r>
          </w:p>
          <w:p w14:paraId="3875AD57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utilizationIMBalM - </w:t>
            </w:r>
            <w:r w:rsidR="00796F4D" w:rsidRPr="00796F4D">
              <w:rPr>
                <w:sz w:val="20"/>
                <w:szCs w:val="20"/>
              </w:rPr>
              <w:t>Celková utilizace VDT a VT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1587B21B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freeResourcesIMBalM - </w:t>
            </w:r>
            <w:r w:rsidR="00796F4D" w:rsidRPr="00796F4D">
              <w:rPr>
                <w:sz w:val="20"/>
                <w:szCs w:val="20"/>
              </w:rPr>
              <w:t>Volne prostredky pro</w:t>
            </w:r>
            <w:r>
              <w:rPr>
                <w:sz w:val="20"/>
                <w:szCs w:val="20"/>
              </w:rPr>
              <w:t xml:space="preserve"> VDT VT elektřina nebo VDT plyn</w:t>
            </w:r>
          </w:p>
          <w:p w14:paraId="11C884F0" w14:textId="77777777" w:rsidR="00796F4D" w:rsidRPr="00796F4D" w:rsidRDefault="00796F4D" w:rsidP="00796F4D">
            <w:pPr>
              <w:rPr>
                <w:sz w:val="20"/>
                <w:szCs w:val="20"/>
              </w:rPr>
            </w:pPr>
          </w:p>
          <w:p w14:paraId="54A09778" w14:textId="77777777" w:rsidR="00796F4D" w:rsidRPr="00796F4D" w:rsidRDefault="00796F4D" w:rsidP="00796F4D">
            <w:pPr>
              <w:rPr>
                <w:sz w:val="20"/>
                <w:szCs w:val="20"/>
              </w:rPr>
            </w:pPr>
            <w:r w:rsidRPr="00796F4D">
              <w:rPr>
                <w:sz w:val="20"/>
                <w:szCs w:val="20"/>
              </w:rPr>
              <w:t xml:space="preserve">nové hodnoty </w:t>
            </w:r>
          </w:p>
          <w:p w14:paraId="2FDFBDD9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limitIM - </w:t>
            </w:r>
            <w:r w:rsidR="00796F4D" w:rsidRPr="00796F4D">
              <w:rPr>
                <w:sz w:val="20"/>
                <w:szCs w:val="20"/>
              </w:rPr>
              <w:t>Limit financniho zajisteni pro trhy VDT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3582ECD9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utilizationIM - </w:t>
            </w:r>
            <w:r w:rsidR="00796F4D" w:rsidRPr="00796F4D">
              <w:rPr>
                <w:sz w:val="20"/>
                <w:szCs w:val="20"/>
              </w:rPr>
              <w:t>Celková utilizace VDT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7AC51174" w14:textId="77777777" w:rsid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freeResourcesIM - </w:t>
            </w:r>
            <w:r w:rsidR="00796F4D" w:rsidRPr="00796F4D">
              <w:rPr>
                <w:sz w:val="20"/>
                <w:szCs w:val="20"/>
              </w:rPr>
              <w:t xml:space="preserve">Volne prostredky </w:t>
            </w:r>
            <w:r>
              <w:rPr>
                <w:sz w:val="20"/>
                <w:szCs w:val="20"/>
              </w:rPr>
              <w:t>pro VDT elektřina nebo VDT plyn</w:t>
            </w:r>
          </w:p>
        </w:tc>
        <w:tc>
          <w:tcPr>
            <w:tcW w:w="787" w:type="dxa"/>
          </w:tcPr>
          <w:p w14:paraId="753B7A0F" w14:textId="77777777" w:rsidR="00796F4D" w:rsidRDefault="00796F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796F4D" w14:paraId="3EA39276" w14:textId="77777777" w:rsidTr="007521BA">
        <w:trPr>
          <w:trHeight w:val="255"/>
        </w:trPr>
        <w:tc>
          <w:tcPr>
            <w:tcW w:w="1139" w:type="dxa"/>
          </w:tcPr>
          <w:p w14:paraId="2EF977F7" w14:textId="77777777" w:rsidR="00796F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23.1.2020</w:t>
            </w:r>
          </w:p>
        </w:tc>
        <w:tc>
          <w:tcPr>
            <w:tcW w:w="7146" w:type="dxa"/>
          </w:tcPr>
          <w:p w14:paraId="337C187F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byl změněn popisek atributu </w:t>
            </w:r>
            <w:r w:rsidRPr="00355EF3">
              <w:rPr>
                <w:i/>
                <w:sz w:val="20"/>
                <w:szCs w:val="20"/>
              </w:rPr>
              <w:t>msg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3AC48AD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starý popisek </w:t>
            </w:r>
          </w:p>
          <w:p w14:paraId="210F379E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Pr="00ED756F">
              <w:rPr>
                <w:sz w:val="20"/>
                <w:szCs w:val="20"/>
              </w:rPr>
              <w:t>Automatická změna limitu VDT/VT pro elektřinu nebo VDT pro plyn</w:t>
            </w:r>
          </w:p>
          <w:p w14:paraId="5FD5763F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nový popisek </w:t>
            </w:r>
          </w:p>
          <w:p w14:paraId="1B26448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Pr="00ED756F">
              <w:rPr>
                <w:sz w:val="20"/>
                <w:szCs w:val="20"/>
              </w:rPr>
              <w:t>Automatická změna limitu VDT pro elektřinu nebo VDT pro plyn</w:t>
            </w:r>
          </w:p>
          <w:p w14:paraId="261FA944" w14:textId="77777777" w:rsidR="00796F4D" w:rsidRDefault="00796F4D" w:rsidP="00796F4D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27AD4E5A" w14:textId="77777777" w:rsidR="00796F4D" w:rsidRDefault="00796F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60E67CF0" w14:textId="77777777" w:rsidTr="007521BA">
        <w:trPr>
          <w:trHeight w:val="255"/>
        </w:trPr>
        <w:tc>
          <w:tcPr>
            <w:tcW w:w="1139" w:type="dxa"/>
          </w:tcPr>
          <w:p w14:paraId="24368273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A37377D" w14:textId="77777777" w:rsidR="00796F4D" w:rsidRDefault="000873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SFVOTSETTINGS</w:t>
            </w:r>
            <w:r w:rsidR="00796F4D">
              <w:rPr>
                <w:sz w:val="20"/>
                <w:szCs w:val="20"/>
              </w:rPr>
              <w:t xml:space="preserve"> - byla změněna enumerace atributu </w:t>
            </w:r>
            <w:r w:rsidR="00796F4D" w:rsidRPr="00355EF3">
              <w:rPr>
                <w:i/>
                <w:sz w:val="20"/>
                <w:szCs w:val="20"/>
              </w:rPr>
              <w:t>type</w:t>
            </w:r>
            <w:r w:rsidR="00796F4D">
              <w:rPr>
                <w:sz w:val="20"/>
                <w:szCs w:val="20"/>
              </w:rPr>
              <w:t xml:space="preserve"> elementu </w:t>
            </w:r>
            <w:r w:rsidR="00796F4D" w:rsidRPr="00355EF3">
              <w:rPr>
                <w:i/>
                <w:sz w:val="20"/>
                <w:szCs w:val="20"/>
              </w:rPr>
              <w:t>Limit</w:t>
            </w:r>
            <w:r w:rsidR="00796F4D">
              <w:rPr>
                <w:sz w:val="20"/>
                <w:szCs w:val="20"/>
              </w:rPr>
              <w:t>:</w:t>
            </w:r>
          </w:p>
          <w:p w14:paraId="13589BB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stará hodnota </w:t>
            </w:r>
          </w:p>
          <w:p w14:paraId="495A8522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VDT/VT </w:t>
            </w:r>
          </w:p>
          <w:p w14:paraId="30B25866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nová hodnota </w:t>
            </w:r>
          </w:p>
          <w:p w14:paraId="44F5FBE0" w14:textId="77777777" w:rsidR="000873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VDT </w:t>
            </w:r>
          </w:p>
        </w:tc>
        <w:tc>
          <w:tcPr>
            <w:tcW w:w="787" w:type="dxa"/>
          </w:tcPr>
          <w:p w14:paraId="2BCC8A68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564C1F" w14:paraId="239C125C" w14:textId="77777777" w:rsidTr="007521BA">
        <w:trPr>
          <w:trHeight w:val="255"/>
        </w:trPr>
        <w:tc>
          <w:tcPr>
            <w:tcW w:w="1139" w:type="dxa"/>
          </w:tcPr>
          <w:p w14:paraId="0553F622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01161BE5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4838D3BE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471FF8AA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093727E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09A4C6C7" w14:textId="77777777" w:rsidTr="007521BA">
        <w:trPr>
          <w:trHeight w:val="255"/>
        </w:trPr>
        <w:tc>
          <w:tcPr>
            <w:tcW w:w="1139" w:type="dxa"/>
          </w:tcPr>
          <w:p w14:paraId="35790AF2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7FA5B03D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564C1F">
              <w:rPr>
                <w:sz w:val="20"/>
                <w:szCs w:val="20"/>
              </w:rPr>
              <w:t>CDSIDIS</w:t>
            </w:r>
            <w:r>
              <w:rPr>
                <w:sz w:val="20"/>
                <w:szCs w:val="20"/>
              </w:rPr>
              <w:t xml:space="preserve">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12671B8F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1898F91F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F99C845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44131186" w14:textId="77777777" w:rsidTr="007521BA">
        <w:trPr>
          <w:trHeight w:val="255"/>
        </w:trPr>
        <w:tc>
          <w:tcPr>
            <w:tcW w:w="1139" w:type="dxa"/>
          </w:tcPr>
          <w:p w14:paraId="116A6D41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3AEE097D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58EEE710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602324CE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F47E46D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6F0F2FDA" w14:textId="77777777" w:rsidTr="007521BA">
        <w:trPr>
          <w:trHeight w:val="255"/>
        </w:trPr>
        <w:tc>
          <w:tcPr>
            <w:tcW w:w="1139" w:type="dxa"/>
          </w:tcPr>
          <w:p w14:paraId="2A94190C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0E91B342" w14:textId="77777777" w:rsidR="00564C1F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</w:t>
            </w:r>
            <w:r w:rsidR="00207934">
              <w:rPr>
                <w:sz w:val="20"/>
                <w:szCs w:val="20"/>
              </w:rPr>
              <w:t>S</w:t>
            </w:r>
            <w:r>
              <w:rPr>
                <w:sz w:val="20"/>
                <w:szCs w:val="20"/>
              </w:rPr>
              <w:t xml:space="preserve">TERDATA – byl pozměněn popisek enumerace </w:t>
            </w:r>
            <w:r w:rsidRPr="00F17DF9">
              <w:rPr>
                <w:i/>
                <w:sz w:val="20"/>
                <w:szCs w:val="20"/>
              </w:rPr>
              <w:t>ARE</w:t>
            </w:r>
            <w:r>
              <w:rPr>
                <w:sz w:val="20"/>
                <w:szCs w:val="20"/>
              </w:rPr>
              <w:t xml:space="preserve"> atributu </w:t>
            </w:r>
            <w:r w:rsidRPr="00F17DF9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 xml:space="preserve"> elementu </w:t>
            </w:r>
            <w:r w:rsidRPr="00F17DF9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>.</w:t>
            </w:r>
          </w:p>
          <w:p w14:paraId="0696B2E9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Starý popisek:</w:t>
            </w:r>
          </w:p>
          <w:p w14:paraId="5E5A5681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ARE –  </w:t>
            </w:r>
            <w:r w:rsidRPr="00F17DF9">
              <w:rPr>
                <w:sz w:val="20"/>
                <w:szCs w:val="20"/>
              </w:rPr>
              <w:t>Odstoupení od smlouvy podle § 11a odst. 2 EZ a pokračování dodávek od stávajícího dodavatele</w:t>
            </w:r>
          </w:p>
          <w:p w14:paraId="4AB5861A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popisek:</w:t>
            </w:r>
          </w:p>
          <w:p w14:paraId="30E67B39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ARE –  </w:t>
            </w:r>
            <w:r w:rsidRPr="00F17DF9">
              <w:rPr>
                <w:sz w:val="20"/>
                <w:szCs w:val="20"/>
              </w:rPr>
              <w:t>Odstoupení od smlouvy podle § 11a odst. 2 a 3 EZ (do termínu dle vyhlášky) a pokračování dodávek od stávajícího dodavatele</w:t>
            </w:r>
          </w:p>
        </w:tc>
        <w:tc>
          <w:tcPr>
            <w:tcW w:w="787" w:type="dxa"/>
          </w:tcPr>
          <w:p w14:paraId="15120324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291733" w14:paraId="67AC74E2" w14:textId="77777777" w:rsidTr="007521BA">
        <w:trPr>
          <w:trHeight w:val="255"/>
        </w:trPr>
        <w:tc>
          <w:tcPr>
            <w:tcW w:w="1139" w:type="dxa"/>
          </w:tcPr>
          <w:p w14:paraId="34ABABBE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38E86114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45E119ED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291733" w14:paraId="28B2943B" w14:textId="77777777" w:rsidTr="007521BA">
        <w:trPr>
          <w:trHeight w:val="255"/>
        </w:trPr>
        <w:tc>
          <w:tcPr>
            <w:tcW w:w="1139" w:type="dxa"/>
          </w:tcPr>
          <w:p w14:paraId="5E0CEF7F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314CBC78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SFVOTEMGSTATEINV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67E71F8F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291733" w14:paraId="2158E41C" w14:textId="77777777" w:rsidTr="007521BA">
        <w:trPr>
          <w:trHeight w:val="255"/>
        </w:trPr>
        <w:tc>
          <w:tcPr>
            <w:tcW w:w="1139" w:type="dxa"/>
          </w:tcPr>
          <w:p w14:paraId="65ED68C2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5FD8C5B3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SFVOTEMGSTATENETT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1A253B19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180C34" w14:paraId="0B52A09C" w14:textId="77777777" w:rsidTr="007521BA">
        <w:trPr>
          <w:trHeight w:val="255"/>
        </w:trPr>
        <w:tc>
          <w:tcPr>
            <w:tcW w:w="1139" w:type="dxa"/>
          </w:tcPr>
          <w:p w14:paraId="6A33B839" w14:textId="77777777" w:rsidR="00180C34" w:rsidRDefault="00180C34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5D2F496F" w14:textId="77777777" w:rsidR="00180C34" w:rsidRDefault="00180C34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180C34">
              <w:rPr>
                <w:sz w:val="20"/>
                <w:szCs w:val="20"/>
              </w:rPr>
              <w:t>SFVOTREQ</w:t>
            </w:r>
            <w:r>
              <w:rPr>
                <w:sz w:val="20"/>
                <w:szCs w:val="20"/>
              </w:rPr>
              <w:t xml:space="preserve">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7A210249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487</w:t>
            </w:r>
            <w:r w:rsidRPr="00180C34">
              <w:rPr>
                <w:sz w:val="18"/>
                <w:szCs w:val="18"/>
              </w:rPr>
              <w:tab/>
              <w:t xml:space="preserve">DOTAZ NA STAV NOUZE ČR </w:t>
            </w:r>
          </w:p>
          <w:p w14:paraId="5F6197FD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490</w:t>
            </w:r>
            <w:r w:rsidRPr="00180C34">
              <w:rPr>
                <w:sz w:val="18"/>
                <w:szCs w:val="18"/>
              </w:rPr>
              <w:tab/>
              <w:t xml:space="preserve">DOTAZ NA STAV NOUZE VYPOŘÁDÁNÍ EXPORTU/IMPORTU Z DT </w:t>
            </w:r>
          </w:p>
          <w:p w14:paraId="3E10AD49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493</w:t>
            </w:r>
            <w:r w:rsidRPr="00180C34">
              <w:rPr>
                <w:sz w:val="18"/>
                <w:szCs w:val="18"/>
              </w:rPr>
              <w:tab/>
              <w:t xml:space="preserve">DOTAZ NA STAV NOUZE VYPOŘÁDÁNÍ EXPORTU/IMPORTU Z VDT </w:t>
            </w:r>
          </w:p>
          <w:p w14:paraId="20D4A456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lastRenderedPageBreak/>
              <w:t>496</w:t>
            </w:r>
            <w:r w:rsidRPr="00180C34">
              <w:rPr>
                <w:sz w:val="18"/>
                <w:szCs w:val="18"/>
              </w:rPr>
              <w:tab/>
              <w:t xml:space="preserve">DOTAZ NA STAV NOUZE VERZE 1 – NETTING </w:t>
            </w:r>
          </w:p>
          <w:p w14:paraId="18B1306A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499</w:t>
            </w:r>
            <w:r w:rsidRPr="00180C34">
              <w:rPr>
                <w:sz w:val="18"/>
                <w:szCs w:val="18"/>
              </w:rPr>
              <w:tab/>
              <w:t xml:space="preserve">DOTAZ NA STAV NOUZE VERZE 2 – NETTING </w:t>
            </w:r>
          </w:p>
          <w:p w14:paraId="609B1CAF" w14:textId="77777777" w:rsidR="00180C34" w:rsidRDefault="00180C34" w:rsidP="00796F4D">
            <w:pPr>
              <w:rPr>
                <w:sz w:val="20"/>
                <w:szCs w:val="20"/>
              </w:rPr>
            </w:pPr>
            <w:r w:rsidRPr="00180C34">
              <w:rPr>
                <w:sz w:val="18"/>
                <w:szCs w:val="18"/>
              </w:rPr>
              <w:t>502</w:t>
            </w:r>
            <w:r w:rsidRPr="00180C34">
              <w:rPr>
                <w:sz w:val="18"/>
                <w:szCs w:val="18"/>
              </w:rPr>
              <w:tab/>
              <w:t>DOTAZ NA STAV NOUZE – UHRAZENÉ ZÁVAZKY OTE</w:t>
            </w:r>
          </w:p>
        </w:tc>
        <w:tc>
          <w:tcPr>
            <w:tcW w:w="787" w:type="dxa"/>
          </w:tcPr>
          <w:p w14:paraId="39A85F09" w14:textId="77777777" w:rsidR="00180C34" w:rsidRDefault="00180C34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V1.64</w:t>
            </w:r>
          </w:p>
        </w:tc>
      </w:tr>
      <w:tr w:rsidR="00180C34" w14:paraId="322D8086" w14:textId="77777777" w:rsidTr="007521BA">
        <w:trPr>
          <w:trHeight w:val="255"/>
        </w:trPr>
        <w:tc>
          <w:tcPr>
            <w:tcW w:w="1139" w:type="dxa"/>
          </w:tcPr>
          <w:p w14:paraId="7BE826F5" w14:textId="77777777" w:rsidR="00180C34" w:rsidRDefault="00180C34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142B7E3E" w14:textId="77777777" w:rsidR="00180C34" w:rsidRDefault="00180C34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180C34">
              <w:rPr>
                <w:sz w:val="20"/>
                <w:szCs w:val="20"/>
              </w:rPr>
              <w:t>RESPONSE</w:t>
            </w:r>
            <w:r>
              <w:rPr>
                <w:sz w:val="20"/>
                <w:szCs w:val="20"/>
              </w:rPr>
              <w:t xml:space="preserve">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tbl>
            <w:tblPr>
              <w:tblStyle w:val="Mkatabulky"/>
              <w:tblW w:w="7220" w:type="dxa"/>
              <w:tblBorders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  <w:insideH w:val="none" w:sz="0" w:space="0" w:color="auto"/>
                <w:insideV w:val="none" w:sz="0" w:space="0" w:color="auto"/>
              </w:tblBorders>
              <w:tblLayout w:type="fixed"/>
              <w:tblLook w:val="04A0" w:firstRow="1" w:lastRow="0" w:firstColumn="1" w:lastColumn="0" w:noHBand="0" w:noVBand="1"/>
            </w:tblPr>
            <w:tblGrid>
              <w:gridCol w:w="569"/>
              <w:gridCol w:w="6651"/>
            </w:tblGrid>
            <w:tr w:rsidR="00180C34" w:rsidRPr="00180C34" w14:paraId="2B9AEE90" w14:textId="77777777" w:rsidTr="00180C34">
              <w:trPr>
                <w:trHeight w:val="225"/>
              </w:trPr>
              <w:tc>
                <w:tcPr>
                  <w:tcW w:w="569" w:type="dxa"/>
                  <w:noWrap/>
                  <w:hideMark/>
                </w:tcPr>
                <w:p w14:paraId="6396C01A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489</w:t>
                  </w:r>
                </w:p>
              </w:tc>
              <w:tc>
                <w:tcPr>
                  <w:tcW w:w="6651" w:type="dxa"/>
                  <w:hideMark/>
                </w:tcPr>
                <w:p w14:paraId="29548C6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ČR - CHYBA,POTVRZENÍ </w:t>
                  </w:r>
                </w:p>
              </w:tc>
            </w:tr>
            <w:tr w:rsidR="00180C34" w:rsidRPr="00180C34" w14:paraId="4B19D1F2" w14:textId="77777777" w:rsidTr="00180C34">
              <w:trPr>
                <w:trHeight w:val="271"/>
              </w:trPr>
              <w:tc>
                <w:tcPr>
                  <w:tcW w:w="569" w:type="dxa"/>
                  <w:noWrap/>
                  <w:hideMark/>
                </w:tcPr>
                <w:p w14:paraId="71BEC50E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492</w:t>
                  </w:r>
                </w:p>
              </w:tc>
              <w:tc>
                <w:tcPr>
                  <w:tcW w:w="6651" w:type="dxa"/>
                  <w:hideMark/>
                </w:tcPr>
                <w:p w14:paraId="3E9A9383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- VYPOŘÁDÁNÍ EXPORTU/IMPORTU Z DT- CHYBA,POTVRZENÍ </w:t>
                  </w:r>
                </w:p>
              </w:tc>
            </w:tr>
            <w:tr w:rsidR="00180C34" w:rsidRPr="00180C34" w14:paraId="79A9AB23" w14:textId="77777777" w:rsidTr="00180C34">
              <w:trPr>
                <w:trHeight w:val="417"/>
              </w:trPr>
              <w:tc>
                <w:tcPr>
                  <w:tcW w:w="569" w:type="dxa"/>
                  <w:noWrap/>
                  <w:hideMark/>
                </w:tcPr>
                <w:p w14:paraId="3898041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495</w:t>
                  </w:r>
                </w:p>
              </w:tc>
              <w:tc>
                <w:tcPr>
                  <w:tcW w:w="6651" w:type="dxa"/>
                  <w:hideMark/>
                </w:tcPr>
                <w:p w14:paraId="3AE18B4C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STAV NOUZE VYPOŘÁDÁNÍ EXPORTU/IMPORTU Z VDT - CHYBA,POTVRZENÍ</w:t>
                  </w:r>
                </w:p>
              </w:tc>
            </w:tr>
            <w:tr w:rsidR="00180C34" w:rsidRPr="00180C34" w14:paraId="0EA742F5" w14:textId="77777777" w:rsidTr="00180C34">
              <w:trPr>
                <w:trHeight w:val="211"/>
              </w:trPr>
              <w:tc>
                <w:tcPr>
                  <w:tcW w:w="569" w:type="dxa"/>
                  <w:noWrap/>
                  <w:hideMark/>
                </w:tcPr>
                <w:p w14:paraId="7D175752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498</w:t>
                  </w:r>
                </w:p>
              </w:tc>
              <w:tc>
                <w:tcPr>
                  <w:tcW w:w="6651" w:type="dxa"/>
                  <w:hideMark/>
                </w:tcPr>
                <w:p w14:paraId="037DDD81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VERZE 1 – NETTING - CHYBA,POTVRZENÍ </w:t>
                  </w:r>
                </w:p>
              </w:tc>
            </w:tr>
            <w:tr w:rsidR="00180C34" w:rsidRPr="00180C34" w14:paraId="7C76A35D" w14:textId="77777777" w:rsidTr="00180C34">
              <w:trPr>
                <w:trHeight w:val="246"/>
              </w:trPr>
              <w:tc>
                <w:tcPr>
                  <w:tcW w:w="569" w:type="dxa"/>
                  <w:noWrap/>
                  <w:hideMark/>
                </w:tcPr>
                <w:p w14:paraId="41C0611C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501</w:t>
                  </w:r>
                </w:p>
              </w:tc>
              <w:tc>
                <w:tcPr>
                  <w:tcW w:w="6651" w:type="dxa"/>
                  <w:hideMark/>
                </w:tcPr>
                <w:p w14:paraId="0C5A3A2E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STAV NOUZE VERZE 2 – NETTING - CHYBA,POTVRZENÍ</w:t>
                  </w:r>
                </w:p>
              </w:tc>
            </w:tr>
            <w:tr w:rsidR="00180C34" w:rsidRPr="00180C34" w14:paraId="52E66C08" w14:textId="77777777" w:rsidTr="00180C34">
              <w:trPr>
                <w:trHeight w:val="900"/>
              </w:trPr>
              <w:tc>
                <w:tcPr>
                  <w:tcW w:w="569" w:type="dxa"/>
                  <w:noWrap/>
                  <w:hideMark/>
                </w:tcPr>
                <w:p w14:paraId="6E6630E0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504</w:t>
                  </w:r>
                </w:p>
              </w:tc>
              <w:tc>
                <w:tcPr>
                  <w:tcW w:w="6651" w:type="dxa"/>
                  <w:hideMark/>
                </w:tcPr>
                <w:p w14:paraId="616DF89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– UHRAZENÉ ZÁVAZKY OTE - CHYBA,POTVRZENÍ </w:t>
                  </w:r>
                </w:p>
              </w:tc>
            </w:tr>
          </w:tbl>
          <w:p w14:paraId="6CCB4B11" w14:textId="77777777" w:rsidR="00180C34" w:rsidRDefault="00180C34" w:rsidP="00796F4D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4E0BB50D" w14:textId="77777777" w:rsidR="00180C34" w:rsidRDefault="00180C34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0778D3" w14:paraId="2C34F945" w14:textId="77777777" w:rsidTr="007521BA">
        <w:trPr>
          <w:trHeight w:val="255"/>
        </w:trPr>
        <w:tc>
          <w:tcPr>
            <w:tcW w:w="1139" w:type="dxa"/>
          </w:tcPr>
          <w:p w14:paraId="16A8757D" w14:textId="77777777" w:rsidR="000778D3" w:rsidRDefault="000778D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27.10.2020</w:t>
            </w:r>
          </w:p>
        </w:tc>
        <w:tc>
          <w:tcPr>
            <w:tcW w:w="7146" w:type="dxa"/>
          </w:tcPr>
          <w:p w14:paraId="57B009F6" w14:textId="77777777" w:rsidR="00EF4423" w:rsidRDefault="000778D3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0778D3">
              <w:rPr>
                <w:sz w:val="20"/>
                <w:szCs w:val="20"/>
              </w:rPr>
              <w:t>SFVOTEMGSTATEINV</w:t>
            </w:r>
            <w:r>
              <w:rPr>
                <w:sz w:val="20"/>
                <w:szCs w:val="20"/>
              </w:rPr>
              <w:t xml:space="preserve"> </w:t>
            </w:r>
          </w:p>
          <w:p w14:paraId="177AFC22" w14:textId="77777777" w:rsidR="000778D3" w:rsidRDefault="00EF4423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 byl přejmenován element Paymants na Paymant a byl přesunut do elementu Data</w:t>
            </w:r>
          </w:p>
          <w:p w14:paraId="64276F0E" w14:textId="77777777" w:rsid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přejměnován atribut </w:t>
            </w:r>
            <w:r w:rsidRPr="00EF4423">
              <w:rPr>
                <w:i/>
                <w:sz w:val="20"/>
                <w:szCs w:val="20"/>
              </w:rPr>
              <w:t>payment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Paymant</w:t>
            </w:r>
            <w:r>
              <w:rPr>
                <w:sz w:val="20"/>
                <w:szCs w:val="20"/>
              </w:rPr>
              <w:t xml:space="preserve"> na </w:t>
            </w:r>
            <w:r w:rsidRPr="00EF4423">
              <w:rPr>
                <w:i/>
                <w:sz w:val="20"/>
                <w:szCs w:val="20"/>
              </w:rPr>
              <w:t>amount</w:t>
            </w:r>
          </w:p>
          <w:p w14:paraId="57DC4998" w14:textId="77777777" w:rsidR="00EF4423" w:rsidRDefault="00EF4423" w:rsidP="00EF442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přejmenován atribut </w:t>
            </w:r>
            <w:r w:rsidRPr="00EF4423">
              <w:rPr>
                <w:i/>
                <w:sz w:val="20"/>
                <w:szCs w:val="20"/>
              </w:rPr>
              <w:t>paymanteDate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Paymant</w:t>
            </w:r>
            <w:r>
              <w:rPr>
                <w:sz w:val="20"/>
                <w:szCs w:val="20"/>
              </w:rPr>
              <w:t xml:space="preserve"> na </w:t>
            </w:r>
            <w:r w:rsidRPr="00EF4423">
              <w:rPr>
                <w:i/>
                <w:sz w:val="20"/>
                <w:szCs w:val="20"/>
              </w:rPr>
              <w:t>date</w:t>
            </w:r>
          </w:p>
          <w:p w14:paraId="3900406F" w14:textId="77777777" w:rsid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byly přidány atributy </w:t>
            </w:r>
            <w:r w:rsidRPr="00EF4423">
              <w:rPr>
                <w:i/>
                <w:sz w:val="20"/>
                <w:szCs w:val="20"/>
              </w:rPr>
              <w:t>vesion</w:t>
            </w:r>
            <w:r>
              <w:rPr>
                <w:sz w:val="20"/>
                <w:szCs w:val="20"/>
              </w:rPr>
              <w:t xml:space="preserve"> a </w:t>
            </w:r>
            <w:r w:rsidRPr="00EF4423">
              <w:rPr>
                <w:i/>
                <w:sz w:val="20"/>
                <w:szCs w:val="20"/>
              </w:rPr>
              <w:t>period</w:t>
            </w:r>
            <w:r>
              <w:rPr>
                <w:sz w:val="20"/>
                <w:szCs w:val="20"/>
              </w:rPr>
              <w:t xml:space="preserve"> do elementu </w:t>
            </w:r>
            <w:r w:rsidRPr="00EF4423">
              <w:rPr>
                <w:i/>
                <w:sz w:val="20"/>
                <w:szCs w:val="20"/>
              </w:rPr>
              <w:t>Data</w:t>
            </w:r>
          </w:p>
          <w:p w14:paraId="59B4B199" w14:textId="77777777" w:rsidR="00EF4423" w:rsidRP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odstraněn atribut </w:t>
            </w:r>
            <w:r w:rsidRPr="00EF4423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EmgState</w:t>
            </w:r>
          </w:p>
        </w:tc>
        <w:tc>
          <w:tcPr>
            <w:tcW w:w="787" w:type="dxa"/>
          </w:tcPr>
          <w:p w14:paraId="040E1B2B" w14:textId="77777777" w:rsidR="000778D3" w:rsidRDefault="000778D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V1.65</w:t>
            </w:r>
          </w:p>
        </w:tc>
      </w:tr>
      <w:tr w:rsidR="000778D3" w14:paraId="64AC076F" w14:textId="77777777" w:rsidTr="007521BA">
        <w:trPr>
          <w:trHeight w:val="255"/>
        </w:trPr>
        <w:tc>
          <w:tcPr>
            <w:tcW w:w="1139" w:type="dxa"/>
          </w:tcPr>
          <w:p w14:paraId="074B8BD6" w14:textId="77777777" w:rsidR="000778D3" w:rsidRDefault="000778D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27.10.2020</w:t>
            </w:r>
          </w:p>
        </w:tc>
        <w:tc>
          <w:tcPr>
            <w:tcW w:w="7146" w:type="dxa"/>
          </w:tcPr>
          <w:p w14:paraId="784033F5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 pozměněn popisek atributu </w:t>
            </w:r>
            <w:r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Party</w:t>
            </w:r>
            <w:r>
              <w:rPr>
                <w:sz w:val="20"/>
                <w:szCs w:val="20"/>
              </w:rPr>
              <w:t>.</w:t>
            </w:r>
          </w:p>
          <w:p w14:paraId="52162614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Starý popisek:</w:t>
            </w:r>
          </w:p>
          <w:p w14:paraId="36BFB2A5" w14:textId="77777777" w:rsidR="000778D3" w:rsidRDefault="000778D3" w:rsidP="000778D3">
            <w:pPr>
              <w:rPr>
                <w:sz w:val="20"/>
                <w:szCs w:val="20"/>
              </w:rPr>
            </w:pPr>
            <w:r w:rsidRPr="000778D3">
              <w:rPr>
                <w:sz w:val="20"/>
                <w:szCs w:val="20"/>
              </w:rPr>
              <w:t>Participant Id (EAN 18</w:t>
            </w:r>
            <w:r>
              <w:rPr>
                <w:sz w:val="20"/>
                <w:szCs w:val="20"/>
              </w:rPr>
              <w:t>)</w:t>
            </w:r>
          </w:p>
          <w:p w14:paraId="73353490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popisek:</w:t>
            </w:r>
          </w:p>
          <w:p w14:paraId="5B2E633C" w14:textId="77777777" w:rsidR="000778D3" w:rsidRDefault="000778D3" w:rsidP="000778D3">
            <w:pPr>
              <w:rPr>
                <w:sz w:val="20"/>
                <w:szCs w:val="20"/>
              </w:rPr>
            </w:pPr>
            <w:r w:rsidRPr="000778D3">
              <w:rPr>
                <w:sz w:val="20"/>
                <w:szCs w:val="20"/>
              </w:rPr>
              <w:t>Participant Id (EAN 13)</w:t>
            </w:r>
          </w:p>
        </w:tc>
        <w:tc>
          <w:tcPr>
            <w:tcW w:w="787" w:type="dxa"/>
          </w:tcPr>
          <w:p w14:paraId="1DA1D66E" w14:textId="77777777" w:rsidR="000778D3" w:rsidRDefault="000778D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V1.65</w:t>
            </w:r>
          </w:p>
        </w:tc>
      </w:tr>
      <w:tr w:rsidR="005D254E" w14:paraId="47A1B63A" w14:textId="77777777" w:rsidTr="007521BA">
        <w:trPr>
          <w:trHeight w:val="255"/>
        </w:trPr>
        <w:tc>
          <w:tcPr>
            <w:tcW w:w="1139" w:type="dxa"/>
          </w:tcPr>
          <w:p w14:paraId="36A6267C" w14:textId="77777777" w:rsidR="005D254E" w:rsidRDefault="005D254E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29.4.2021</w:t>
            </w:r>
          </w:p>
        </w:tc>
        <w:tc>
          <w:tcPr>
            <w:tcW w:w="7146" w:type="dxa"/>
          </w:tcPr>
          <w:p w14:paraId="1F1F31E0" w14:textId="77777777" w:rsidR="005D254E" w:rsidRDefault="005D254E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byla rozšířena enumerace atributu </w:t>
            </w:r>
            <w:r w:rsidRPr="005D254E">
              <w:rPr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OPM:</w:t>
            </w:r>
          </w:p>
          <w:p w14:paraId="0AC91527" w14:textId="77777777" w:rsidR="005D254E" w:rsidRDefault="005D254E" w:rsidP="000778D3">
            <w:pPr>
              <w:rPr>
                <w:sz w:val="20"/>
                <w:szCs w:val="20"/>
              </w:rPr>
            </w:pPr>
            <w:r w:rsidRPr="005D254E">
              <w:rPr>
                <w:sz w:val="20"/>
                <w:szCs w:val="20"/>
              </w:rPr>
              <w:t>AGR - Agregační blok (pouze PPS)</w:t>
            </w:r>
          </w:p>
        </w:tc>
        <w:tc>
          <w:tcPr>
            <w:tcW w:w="787" w:type="dxa"/>
          </w:tcPr>
          <w:p w14:paraId="5F3D242D" w14:textId="77777777" w:rsidR="005D254E" w:rsidRDefault="005D254E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V1.66</w:t>
            </w:r>
          </w:p>
        </w:tc>
      </w:tr>
      <w:tr w:rsidR="002940CE" w14:paraId="02D598B4" w14:textId="77777777" w:rsidTr="007521BA">
        <w:trPr>
          <w:trHeight w:val="255"/>
        </w:trPr>
        <w:tc>
          <w:tcPr>
            <w:tcW w:w="1139" w:type="dxa"/>
          </w:tcPr>
          <w:p w14:paraId="21D8ADC8" w14:textId="77777777" w:rsidR="002940CE" w:rsidRDefault="002940CE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7.6.2021</w:t>
            </w:r>
          </w:p>
        </w:tc>
        <w:tc>
          <w:tcPr>
            <w:tcW w:w="7146" w:type="dxa"/>
          </w:tcPr>
          <w:p w14:paraId="108F9BEA" w14:textId="77777777" w:rsidR="002940CE" w:rsidRDefault="00BE027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705D13B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955 - (UMM_01a) Zpoždění zveřejnění výsledků DT</w:t>
            </w:r>
          </w:p>
          <w:p w14:paraId="3DC9ED5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956 - (UMM_02) Riziko částečného rozpojení (Partial Decoupling) na jedné nebo vice hranicích</w:t>
            </w:r>
          </w:p>
          <w:p w14:paraId="06A2A2FC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957 - (UMM_03) Rozpojení jednoho nebo více přeshraničních profilů</w:t>
            </w:r>
          </w:p>
          <w:p w14:paraId="28534D81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958 - Úplné rozpojení trhů (předčasný decoupling) – detailní info</w:t>
            </w:r>
          </w:p>
          <w:p w14:paraId="1ED10AEF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959 - Rozpojení CZ oblasti – detailní info</w:t>
            </w:r>
          </w:p>
          <w:p w14:paraId="549D27B9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960 - Úplné rozpojení trhů – detailní info</w:t>
            </w:r>
          </w:p>
          <w:p w14:paraId="2C09C730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974 - (ExC_03a) Možnost částečného rozpojené trhů</w:t>
            </w:r>
          </w:p>
          <w:p w14:paraId="0E2B5442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975 - (ExC_04a) Částečné rozpojení trhů – možnost opětovného zadávání nabídek</w:t>
            </w:r>
          </w:p>
          <w:p w14:paraId="2F4C16F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976 - (ExC_05a) Částečné rozpojení trhů – předčasný partial decoupling</w:t>
            </w:r>
          </w:p>
          <w:p w14:paraId="15198A93" w14:textId="77777777" w:rsidR="00BE0273" w:rsidRDefault="00BE0273" w:rsidP="00BE0273">
            <w:pPr>
              <w:rPr>
                <w:sz w:val="20"/>
                <w:szCs w:val="20"/>
              </w:rPr>
            </w:pPr>
            <w:r w:rsidRPr="00BE0273">
              <w:rPr>
                <w:sz w:val="18"/>
                <w:szCs w:val="20"/>
              </w:rPr>
              <w:t>977 - (ExC_06) Zpoždění zveřejnění výsledků DT - maximální cena detekovaná v Litvě, Finsku  nebo Švédsku</w:t>
            </w:r>
          </w:p>
        </w:tc>
        <w:tc>
          <w:tcPr>
            <w:tcW w:w="787" w:type="dxa"/>
          </w:tcPr>
          <w:p w14:paraId="0FE5ED84" w14:textId="77777777" w:rsidR="002940CE" w:rsidRDefault="002940CE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V1.67</w:t>
            </w:r>
          </w:p>
        </w:tc>
      </w:tr>
      <w:tr w:rsidR="00C0078D" w14:paraId="1C93BDFD" w14:textId="77777777" w:rsidTr="007521BA">
        <w:trPr>
          <w:trHeight w:val="255"/>
        </w:trPr>
        <w:tc>
          <w:tcPr>
            <w:tcW w:w="1139" w:type="dxa"/>
          </w:tcPr>
          <w:p w14:paraId="574FEA43" w14:textId="77777777" w:rsidR="00C0078D" w:rsidRDefault="00C0078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2FDAE103" w14:textId="77777777" w:rsidR="00C0078D" w:rsidRDefault="00C0078D" w:rsidP="000778D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nové atributy elementu </w:t>
            </w:r>
            <w:r w:rsidRPr="00C0078D">
              <w:rPr>
                <w:i/>
                <w:sz w:val="20"/>
                <w:szCs w:val="20"/>
              </w:rPr>
              <w:t>OPM</w:t>
            </w:r>
            <w:r>
              <w:rPr>
                <w:i/>
                <w:sz w:val="20"/>
                <w:szCs w:val="20"/>
              </w:rPr>
              <w:t>:</w:t>
            </w:r>
          </w:p>
          <w:p w14:paraId="7AF7044E" w14:textId="77777777" w:rsidR="00C0078D" w:rsidRDefault="00C0078D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opm-main - </w:t>
            </w:r>
            <w:r w:rsidRPr="00C0078D">
              <w:rPr>
                <w:sz w:val="20"/>
                <w:szCs w:val="20"/>
              </w:rPr>
              <w:t>Hlavní OPM</w:t>
            </w:r>
          </w:p>
          <w:p w14:paraId="716D2AD4" w14:textId="77777777" w:rsidR="00C0078D" w:rsidRDefault="00C0078D" w:rsidP="000778D3">
            <w:pPr>
              <w:rPr>
                <w:sz w:val="20"/>
                <w:szCs w:val="20"/>
              </w:rPr>
            </w:pPr>
            <w:r w:rsidRPr="00C0078D">
              <w:rPr>
                <w:sz w:val="20"/>
                <w:szCs w:val="20"/>
              </w:rPr>
              <w:t>typ-pm</w:t>
            </w:r>
            <w:r>
              <w:rPr>
                <w:sz w:val="20"/>
                <w:szCs w:val="20"/>
              </w:rPr>
              <w:t xml:space="preserve"> - </w:t>
            </w:r>
            <w:r w:rsidRPr="00C0078D">
              <w:rPr>
                <w:sz w:val="20"/>
                <w:szCs w:val="20"/>
              </w:rPr>
              <w:t>Identifikace předávacího místa pro TVS</w:t>
            </w:r>
          </w:p>
        </w:tc>
        <w:tc>
          <w:tcPr>
            <w:tcW w:w="787" w:type="dxa"/>
          </w:tcPr>
          <w:p w14:paraId="04110905" w14:textId="77777777" w:rsidR="00C0078D" w:rsidRDefault="00C0078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C0078D" w14:paraId="0810ED39" w14:textId="77777777" w:rsidTr="007521BA">
        <w:trPr>
          <w:trHeight w:val="255"/>
        </w:trPr>
        <w:tc>
          <w:tcPr>
            <w:tcW w:w="1139" w:type="dxa"/>
          </w:tcPr>
          <w:p w14:paraId="6AEC5D16" w14:textId="77777777" w:rsidR="00C0078D" w:rsidRDefault="00C007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25.10.2021</w:t>
            </w:r>
          </w:p>
        </w:tc>
        <w:tc>
          <w:tcPr>
            <w:tcW w:w="7146" w:type="dxa"/>
          </w:tcPr>
          <w:p w14:paraId="08BC0E74" w14:textId="77777777" w:rsidR="00C0078D" w:rsidRDefault="00C0078D" w:rsidP="00C0078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nový atribut</w:t>
            </w:r>
            <w:r w:rsidR="00773883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="00773883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31833C8D" w14:textId="77777777" w:rsidR="00C0078D" w:rsidRDefault="00773883" w:rsidP="00C0078D">
            <w:pPr>
              <w:rPr>
                <w:sz w:val="20"/>
                <w:szCs w:val="20"/>
              </w:rPr>
            </w:pPr>
            <w:r w:rsidRPr="00773883">
              <w:rPr>
                <w:sz w:val="20"/>
                <w:szCs w:val="20"/>
              </w:rPr>
              <w:t>multiple-mp</w:t>
            </w:r>
            <w:r>
              <w:rPr>
                <w:sz w:val="20"/>
                <w:szCs w:val="20"/>
              </w:rPr>
              <w:t xml:space="preserve"> - </w:t>
            </w:r>
            <w:r w:rsidRPr="00773883">
              <w:rPr>
                <w:sz w:val="20"/>
                <w:szCs w:val="20"/>
              </w:rPr>
              <w:t>Více předávacích míst</w:t>
            </w:r>
          </w:p>
        </w:tc>
        <w:tc>
          <w:tcPr>
            <w:tcW w:w="787" w:type="dxa"/>
          </w:tcPr>
          <w:p w14:paraId="12B6C0D9" w14:textId="77777777" w:rsidR="00C0078D" w:rsidRDefault="00C0078D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773883" w14:paraId="44FF2BFD" w14:textId="77777777" w:rsidTr="007521BA">
        <w:trPr>
          <w:trHeight w:val="255"/>
        </w:trPr>
        <w:tc>
          <w:tcPr>
            <w:tcW w:w="1139" w:type="dxa"/>
          </w:tcPr>
          <w:p w14:paraId="0C695384" w14:textId="77777777" w:rsidR="00773883" w:rsidRDefault="0077388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3FB59E15" w14:textId="77777777" w:rsidR="00773883" w:rsidRDefault="0077388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357E6F22" w14:textId="77777777" w:rsidR="00773883" w:rsidRDefault="00773883" w:rsidP="00C0078D">
            <w:pPr>
              <w:rPr>
                <w:sz w:val="20"/>
                <w:szCs w:val="20"/>
              </w:rPr>
            </w:pPr>
            <w:r w:rsidRPr="00773883">
              <w:rPr>
                <w:sz w:val="20"/>
                <w:szCs w:val="20"/>
              </w:rPr>
              <w:t>359</w:t>
            </w:r>
            <w:r>
              <w:rPr>
                <w:sz w:val="20"/>
                <w:szCs w:val="20"/>
              </w:rPr>
              <w:t xml:space="preserve"> - </w:t>
            </w:r>
            <w:r w:rsidRPr="00773883">
              <w:rPr>
                <w:sz w:val="20"/>
                <w:szCs w:val="20"/>
              </w:rPr>
              <w:t>Výčet předávacích míst odběrného místa</w:t>
            </w:r>
          </w:p>
        </w:tc>
        <w:tc>
          <w:tcPr>
            <w:tcW w:w="787" w:type="dxa"/>
          </w:tcPr>
          <w:p w14:paraId="4E7A4D95" w14:textId="77777777" w:rsidR="00773883" w:rsidRDefault="00773883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426B68" w14:paraId="0584AB55" w14:textId="77777777" w:rsidTr="007521BA">
        <w:trPr>
          <w:trHeight w:val="255"/>
        </w:trPr>
        <w:tc>
          <w:tcPr>
            <w:tcW w:w="1139" w:type="dxa"/>
          </w:tcPr>
          <w:p w14:paraId="0C47611B" w14:textId="77777777" w:rsidR="00426B68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2964F445" w14:textId="77777777" w:rsidR="00426B68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–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20FBBC08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357 - </w:t>
            </w:r>
            <w:r w:rsidR="00C80361" w:rsidRPr="00C80361">
              <w:rPr>
                <w:sz w:val="20"/>
                <w:szCs w:val="20"/>
              </w:rPr>
              <w:t>Požadavek na výčet předávacích míst odběrného místa</w:t>
            </w:r>
          </w:p>
        </w:tc>
        <w:tc>
          <w:tcPr>
            <w:tcW w:w="787" w:type="dxa"/>
          </w:tcPr>
          <w:p w14:paraId="746944E3" w14:textId="77777777" w:rsidR="00426B68" w:rsidRDefault="00596E87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596E87" w14:paraId="0F98D17D" w14:textId="77777777" w:rsidTr="007521BA">
        <w:trPr>
          <w:trHeight w:val="255"/>
        </w:trPr>
        <w:tc>
          <w:tcPr>
            <w:tcW w:w="1139" w:type="dxa"/>
          </w:tcPr>
          <w:p w14:paraId="4DADA0E3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19020979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7E3214BC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358 - </w:t>
            </w:r>
            <w:r w:rsidR="00C80361" w:rsidRPr="00C80361">
              <w:rPr>
                <w:sz w:val="20"/>
                <w:szCs w:val="20"/>
              </w:rPr>
              <w:t>Potvrzení/chyba v požadavku na výčet předávacích míst odběrného místa</w:t>
            </w:r>
          </w:p>
        </w:tc>
        <w:tc>
          <w:tcPr>
            <w:tcW w:w="787" w:type="dxa"/>
          </w:tcPr>
          <w:p w14:paraId="62526FD3" w14:textId="77777777" w:rsidR="00596E87" w:rsidRDefault="00596E87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4F63F3" w14:paraId="1F3E0742" w14:textId="77777777" w:rsidTr="007521BA">
        <w:trPr>
          <w:trHeight w:val="255"/>
        </w:trPr>
        <w:tc>
          <w:tcPr>
            <w:tcW w:w="1139" w:type="dxa"/>
          </w:tcPr>
          <w:p w14:paraId="74A96819" w14:textId="77777777" w:rsidR="004F63F3" w:rsidRDefault="004F63F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5.1.2022</w:t>
            </w:r>
          </w:p>
        </w:tc>
        <w:tc>
          <w:tcPr>
            <w:tcW w:w="7146" w:type="dxa"/>
          </w:tcPr>
          <w:p w14:paraId="220B700F" w14:textId="77777777" w:rsidR="004F63F3" w:rsidRDefault="004F63F3" w:rsidP="00C0078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4F63F3">
              <w:rPr>
                <w:sz w:val="20"/>
                <w:szCs w:val="20"/>
              </w:rPr>
              <w:t>CDSINVOICE</w:t>
            </w:r>
            <w:r>
              <w:rPr>
                <w:sz w:val="20"/>
                <w:szCs w:val="20"/>
              </w:rPr>
              <w:t xml:space="preserve"> – rozšířena enumerace atributu </w:t>
            </w:r>
            <w:r w:rsidRPr="004F63F3">
              <w:rPr>
                <w:i/>
                <w:sz w:val="20"/>
                <w:szCs w:val="20"/>
              </w:rPr>
              <w:t>item-type</w:t>
            </w:r>
            <w:r>
              <w:rPr>
                <w:sz w:val="20"/>
                <w:szCs w:val="20"/>
              </w:rPr>
              <w:t xml:space="preserve"> elementu </w:t>
            </w:r>
            <w:r w:rsidRPr="004F63F3">
              <w:rPr>
                <w:i/>
                <w:sz w:val="20"/>
                <w:szCs w:val="20"/>
              </w:rPr>
              <w:t>BillingItem</w:t>
            </w:r>
            <w:r>
              <w:rPr>
                <w:i/>
                <w:sz w:val="20"/>
                <w:szCs w:val="20"/>
              </w:rPr>
              <w:t>:</w:t>
            </w:r>
          </w:p>
          <w:p w14:paraId="2BD6B55C" w14:textId="77777777" w:rsidR="004F63F3" w:rsidRP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GU030 Ostatní platby PDS,LDS</w:t>
            </w:r>
          </w:p>
          <w:p w14:paraId="66F84FF4" w14:textId="77777777" w:rsidR="004F63F3" w:rsidRP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GU032 Jednosložková cena za službu sítí</w:t>
            </w:r>
          </w:p>
          <w:p w14:paraId="5F20330F" w14:textId="77777777" w:rsid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GU033 platba za překročení rezervovaného příkonu předávacího místa</w:t>
            </w:r>
          </w:p>
          <w:p w14:paraId="7153A41B" w14:textId="77777777" w:rsidR="004F63F3" w:rsidRPr="00336871" w:rsidRDefault="004F63F3" w:rsidP="004F63F3">
            <w:r w:rsidRPr="00336871">
              <w:rPr>
                <w:sz w:val="20"/>
                <w:szCs w:val="20"/>
              </w:rPr>
              <w:t xml:space="preserve">A byla přejmenována enumerace </w:t>
            </w:r>
            <w:r w:rsidRPr="00336871">
              <w:t>GU012:</w:t>
            </w:r>
          </w:p>
          <w:p w14:paraId="30CBA1F6" w14:textId="77777777" w:rsidR="004F63F3" w:rsidRPr="004F63F3" w:rsidRDefault="004F63F3" w:rsidP="00C0078D">
            <w:pPr>
              <w:rPr>
                <w:sz w:val="20"/>
                <w:szCs w:val="20"/>
              </w:rPr>
            </w:pPr>
            <w:r w:rsidRPr="00336871">
              <w:t xml:space="preserve">GU012 </w:t>
            </w:r>
            <w:r w:rsidRPr="00336871">
              <w:rPr>
                <w:sz w:val="20"/>
                <w:szCs w:val="20"/>
              </w:rPr>
              <w:t>Cena za překročení rezervovaného příkonu v MP</w:t>
            </w:r>
          </w:p>
        </w:tc>
        <w:tc>
          <w:tcPr>
            <w:tcW w:w="787" w:type="dxa"/>
          </w:tcPr>
          <w:p w14:paraId="0F11217A" w14:textId="77777777" w:rsidR="004F63F3" w:rsidRDefault="004F63F3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V1.69</w:t>
            </w:r>
          </w:p>
        </w:tc>
      </w:tr>
      <w:tr w:rsidR="00F86A45" w14:paraId="48318ACF" w14:textId="77777777" w:rsidTr="007521BA">
        <w:trPr>
          <w:trHeight w:val="255"/>
        </w:trPr>
        <w:tc>
          <w:tcPr>
            <w:tcW w:w="1139" w:type="dxa"/>
          </w:tcPr>
          <w:p w14:paraId="29A942D3" w14:textId="77777777" w:rsidR="00F86A45" w:rsidRDefault="00F86A45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12.1.2022</w:t>
            </w:r>
          </w:p>
        </w:tc>
        <w:tc>
          <w:tcPr>
            <w:tcW w:w="7146" w:type="dxa"/>
          </w:tcPr>
          <w:p w14:paraId="5D7555F1" w14:textId="77777777" w:rsidR="00F86A45" w:rsidRDefault="008F71C1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atributu </w:t>
            </w:r>
            <w:r w:rsidRPr="008F71C1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9A788D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:</w:t>
            </w:r>
          </w:p>
          <w:p w14:paraId="796EEEB7" w14:textId="77777777" w:rsidR="008F71C1" w:rsidRDefault="008F71C1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A122 - </w:t>
            </w:r>
            <w:r w:rsidRPr="008F71C1">
              <w:rPr>
                <w:sz w:val="20"/>
                <w:szCs w:val="20"/>
              </w:rPr>
              <w:t>Agr. hodnota výroby (stav nouze) – mikrozdroje</w:t>
            </w:r>
          </w:p>
        </w:tc>
        <w:tc>
          <w:tcPr>
            <w:tcW w:w="787" w:type="dxa"/>
          </w:tcPr>
          <w:p w14:paraId="2FC8DF76" w14:textId="77777777" w:rsidR="00F86A45" w:rsidRDefault="00F86A45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V1.69</w:t>
            </w:r>
          </w:p>
        </w:tc>
      </w:tr>
      <w:tr w:rsidR="009A788D" w14:paraId="74560E78" w14:textId="77777777" w:rsidTr="007521BA">
        <w:trPr>
          <w:trHeight w:val="255"/>
        </w:trPr>
        <w:tc>
          <w:tcPr>
            <w:tcW w:w="1139" w:type="dxa"/>
          </w:tcPr>
          <w:p w14:paraId="2FA6F1FB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10.2.2022</w:t>
            </w:r>
          </w:p>
        </w:tc>
        <w:tc>
          <w:tcPr>
            <w:tcW w:w="7146" w:type="dxa"/>
          </w:tcPr>
          <w:p w14:paraId="329DE84D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atributu </w:t>
            </w:r>
            <w:r w:rsidRPr="008F71C1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9A788D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:</w:t>
            </w:r>
          </w:p>
          <w:p w14:paraId="6EE59BB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PV11</w:t>
            </w:r>
            <w:r w:rsidRPr="009A788D">
              <w:rPr>
                <w:sz w:val="20"/>
                <w:szCs w:val="20"/>
              </w:rPr>
              <w:tab/>
              <w:t>Množství RE+ aFRR vyrobené na dané jednotce v 1. čtvrthodině</w:t>
            </w:r>
          </w:p>
          <w:p w14:paraId="7993180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PV21</w:t>
            </w:r>
            <w:r w:rsidRPr="009A788D">
              <w:rPr>
                <w:sz w:val="20"/>
                <w:szCs w:val="20"/>
              </w:rPr>
              <w:tab/>
              <w:t>Množství RE+ aFRR vyrobené na dané jednotce v 2. čtvrthodině</w:t>
            </w:r>
          </w:p>
          <w:p w14:paraId="1B0E14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PV31</w:t>
            </w:r>
            <w:r w:rsidRPr="009A788D">
              <w:rPr>
                <w:sz w:val="20"/>
                <w:szCs w:val="20"/>
              </w:rPr>
              <w:tab/>
              <w:t>Množství RE+ aFRR vyrobené na dané jednotce v 3. čtvrthodině</w:t>
            </w:r>
          </w:p>
          <w:p w14:paraId="063F9B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PV41</w:t>
            </w:r>
            <w:r w:rsidRPr="009A788D">
              <w:rPr>
                <w:sz w:val="20"/>
                <w:szCs w:val="20"/>
              </w:rPr>
              <w:tab/>
              <w:t>Množství RE+ aFRR vyrobené na dané jednotce v 4. čtvrthodině</w:t>
            </w:r>
          </w:p>
          <w:p w14:paraId="512AACF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PV12</w:t>
            </w:r>
            <w:r w:rsidRPr="009A788D">
              <w:rPr>
                <w:sz w:val="20"/>
                <w:szCs w:val="20"/>
              </w:rPr>
              <w:tab/>
              <w:t>Množství RE- aFRR vyrobené na dané jednotce v 1. čtvrthodině</w:t>
            </w:r>
          </w:p>
          <w:p w14:paraId="6D394DC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PV22</w:t>
            </w:r>
            <w:r w:rsidRPr="009A788D">
              <w:rPr>
                <w:sz w:val="20"/>
                <w:szCs w:val="20"/>
              </w:rPr>
              <w:tab/>
              <w:t>Množství RE- aFRR vyrobené na dané jednotce v 2. čtvrthodině</w:t>
            </w:r>
          </w:p>
          <w:p w14:paraId="4A6995E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PV32</w:t>
            </w:r>
            <w:r w:rsidRPr="009A788D">
              <w:rPr>
                <w:sz w:val="20"/>
                <w:szCs w:val="20"/>
              </w:rPr>
              <w:tab/>
              <w:t>Množství RE- aFRR vyrobené na dané jednotce v 3. čtvrthodině</w:t>
            </w:r>
          </w:p>
          <w:p w14:paraId="4FA9554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PV42</w:t>
            </w:r>
            <w:r w:rsidRPr="009A788D">
              <w:rPr>
                <w:sz w:val="20"/>
                <w:szCs w:val="20"/>
              </w:rPr>
              <w:tab/>
              <w:t>Množství RE- aFRR vyrobené na dané jednotce v 4. čtvrthodině</w:t>
            </w:r>
          </w:p>
          <w:p w14:paraId="2E3956C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PV13</w:t>
            </w:r>
            <w:r w:rsidRPr="009A788D">
              <w:rPr>
                <w:sz w:val="20"/>
                <w:szCs w:val="20"/>
              </w:rPr>
              <w:tab/>
              <w:t>Množství RE+ aFRR vyvezené do zahraničí v 1. čtvrthodině</w:t>
            </w:r>
          </w:p>
          <w:p w14:paraId="68C26C1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PV23</w:t>
            </w:r>
            <w:r w:rsidRPr="009A788D">
              <w:rPr>
                <w:sz w:val="20"/>
                <w:szCs w:val="20"/>
              </w:rPr>
              <w:tab/>
              <w:t>Množství RE+ aFRR vyvezené do zahraničí v 2. čtvrthodině</w:t>
            </w:r>
          </w:p>
          <w:p w14:paraId="05BA058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PV33</w:t>
            </w:r>
            <w:r w:rsidRPr="009A788D">
              <w:rPr>
                <w:sz w:val="20"/>
                <w:szCs w:val="20"/>
              </w:rPr>
              <w:tab/>
              <w:t>Množství RE+ aFRR vyvezené do zahraničí v 3. čtvrthodině</w:t>
            </w:r>
          </w:p>
          <w:p w14:paraId="4C73BF7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PV43</w:t>
            </w:r>
            <w:r w:rsidRPr="009A788D">
              <w:rPr>
                <w:sz w:val="20"/>
                <w:szCs w:val="20"/>
              </w:rPr>
              <w:tab/>
              <w:t>Množství RE+ aFRR vyvezené do zahraničí v 4. čtvrthodině</w:t>
            </w:r>
          </w:p>
          <w:p w14:paraId="0F85693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PV14</w:t>
            </w:r>
            <w:r w:rsidRPr="009A788D">
              <w:rPr>
                <w:sz w:val="20"/>
                <w:szCs w:val="20"/>
              </w:rPr>
              <w:tab/>
              <w:t>Množství RE- aFRR vyvezené do zahraničí v 1. čtvrthodině</w:t>
            </w:r>
          </w:p>
          <w:p w14:paraId="0C2217C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PV24</w:t>
            </w:r>
            <w:r w:rsidRPr="009A788D">
              <w:rPr>
                <w:sz w:val="20"/>
                <w:szCs w:val="20"/>
              </w:rPr>
              <w:tab/>
              <w:t>Množství RE- aFRR vyvezené do zahraničí v 2. čtvrthodině</w:t>
            </w:r>
          </w:p>
          <w:p w14:paraId="12F815D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PV34</w:t>
            </w:r>
            <w:r w:rsidRPr="009A788D">
              <w:rPr>
                <w:sz w:val="20"/>
                <w:szCs w:val="20"/>
              </w:rPr>
              <w:tab/>
              <w:t>Množství RE- aFRR vyvezené do zahraničí v 3. čtvrthodině</w:t>
            </w:r>
          </w:p>
          <w:p w14:paraId="526B01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PV44</w:t>
            </w:r>
            <w:r w:rsidRPr="009A788D">
              <w:rPr>
                <w:sz w:val="20"/>
                <w:szCs w:val="20"/>
              </w:rPr>
              <w:tab/>
              <w:t>Množství RE- aFRR vyvezené do zahraničí v 4. čtvrthodině</w:t>
            </w:r>
          </w:p>
          <w:p w14:paraId="6E2FB78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PV15</w:t>
            </w:r>
            <w:r w:rsidRPr="009A788D">
              <w:rPr>
                <w:sz w:val="20"/>
                <w:szCs w:val="20"/>
              </w:rPr>
              <w:tab/>
              <w:t>Množství RE+ neuskutečněné aktivace aFRR v 1. čtvrthodině</w:t>
            </w:r>
          </w:p>
          <w:p w14:paraId="37A0DBD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PV25</w:t>
            </w:r>
            <w:r w:rsidRPr="009A788D">
              <w:rPr>
                <w:sz w:val="20"/>
                <w:szCs w:val="20"/>
              </w:rPr>
              <w:tab/>
              <w:t>Množství RE+ neuskutečněné aktivace aFRR v 2. čtvrthodině</w:t>
            </w:r>
          </w:p>
          <w:p w14:paraId="311F5F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PV35</w:t>
            </w:r>
            <w:r w:rsidRPr="009A788D">
              <w:rPr>
                <w:sz w:val="20"/>
                <w:szCs w:val="20"/>
              </w:rPr>
              <w:tab/>
              <w:t>Množství RE+ neuskutečněné aktivace aFRR v 3. čtvrthodině</w:t>
            </w:r>
          </w:p>
          <w:p w14:paraId="1BA7AC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PV45</w:t>
            </w:r>
            <w:r w:rsidRPr="009A788D">
              <w:rPr>
                <w:sz w:val="20"/>
                <w:szCs w:val="20"/>
              </w:rPr>
              <w:tab/>
              <w:t>Množství RE+ neuskutečněné aktivace aFRR v 4. čtvrthodině</w:t>
            </w:r>
          </w:p>
          <w:p w14:paraId="0A8AB28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PV16</w:t>
            </w:r>
            <w:r w:rsidRPr="009A788D">
              <w:rPr>
                <w:sz w:val="20"/>
                <w:szCs w:val="20"/>
              </w:rPr>
              <w:tab/>
              <w:t>Množství RE- neuskutečněné aktivace aFRR v 1. čtvrthodině</w:t>
            </w:r>
          </w:p>
          <w:p w14:paraId="05EF149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PV26</w:t>
            </w:r>
            <w:r w:rsidRPr="009A788D">
              <w:rPr>
                <w:sz w:val="20"/>
                <w:szCs w:val="20"/>
              </w:rPr>
              <w:tab/>
              <w:t>Množství RE- neuskutečněné aktivace aFRR v 2. čtvrthodině</w:t>
            </w:r>
          </w:p>
          <w:p w14:paraId="3FF4FBB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PV36</w:t>
            </w:r>
            <w:r w:rsidRPr="009A788D">
              <w:rPr>
                <w:sz w:val="20"/>
                <w:szCs w:val="20"/>
              </w:rPr>
              <w:tab/>
              <w:t>Množství RE- neuskutečněné aktivace aFRR v 3. čtvrthodině</w:t>
            </w:r>
          </w:p>
          <w:p w14:paraId="346A14D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PV46</w:t>
            </w:r>
            <w:r w:rsidRPr="009A788D">
              <w:rPr>
                <w:sz w:val="20"/>
                <w:szCs w:val="20"/>
              </w:rPr>
              <w:tab/>
              <w:t>Množství RE- neuskutečněné aktivace aFRR v 4. čtvrthodině</w:t>
            </w:r>
          </w:p>
          <w:p w14:paraId="64AE692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PV09</w:t>
            </w:r>
            <w:r w:rsidRPr="009A788D">
              <w:rPr>
                <w:sz w:val="20"/>
                <w:szCs w:val="20"/>
              </w:rPr>
              <w:tab/>
              <w:t>Množství RE+ aFRR neposkytnuté v požadované kvalitě</w:t>
            </w:r>
          </w:p>
          <w:p w14:paraId="1203D57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PV00</w:t>
            </w:r>
            <w:r w:rsidRPr="009A788D">
              <w:rPr>
                <w:sz w:val="20"/>
                <w:szCs w:val="20"/>
              </w:rPr>
              <w:tab/>
              <w:t>Množství RE- aFRR neposkytnuté v požadované kvalitě</w:t>
            </w:r>
          </w:p>
          <w:p w14:paraId="382195E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PP11</w:t>
            </w:r>
            <w:r w:rsidRPr="009A788D">
              <w:rPr>
                <w:sz w:val="20"/>
                <w:szCs w:val="20"/>
              </w:rPr>
              <w:tab/>
              <w:t>Cena RE+ aFRR vyrobené na dané jednotce v 1. čtvrthodině</w:t>
            </w:r>
          </w:p>
          <w:p w14:paraId="7B802D3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PP21</w:t>
            </w:r>
            <w:r w:rsidRPr="009A788D">
              <w:rPr>
                <w:sz w:val="20"/>
                <w:szCs w:val="20"/>
              </w:rPr>
              <w:tab/>
              <w:t>Cena RE+ aFRR vyrobené na dané jednotce v 2. čtvrthodině</w:t>
            </w:r>
          </w:p>
          <w:p w14:paraId="7F5435B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PP31</w:t>
            </w:r>
            <w:r w:rsidRPr="009A788D">
              <w:rPr>
                <w:sz w:val="20"/>
                <w:szCs w:val="20"/>
              </w:rPr>
              <w:tab/>
              <w:t>Cena RE+ aFRR vyrobené na dané jednotce v 3. čtvrthodině</w:t>
            </w:r>
          </w:p>
          <w:p w14:paraId="5C9E26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PP41</w:t>
            </w:r>
            <w:r w:rsidRPr="009A788D">
              <w:rPr>
                <w:sz w:val="20"/>
                <w:szCs w:val="20"/>
              </w:rPr>
              <w:tab/>
              <w:t>Cena RE+ aFRR vyrobené na dané jednotce v 4. čtvrthodině</w:t>
            </w:r>
          </w:p>
          <w:p w14:paraId="3A2B145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PP12</w:t>
            </w:r>
            <w:r w:rsidRPr="009A788D">
              <w:rPr>
                <w:sz w:val="20"/>
                <w:szCs w:val="20"/>
              </w:rPr>
              <w:tab/>
              <w:t>Cena RE- aFRR vyrobené na dané jednotce v 1. čtvrthodině</w:t>
            </w:r>
          </w:p>
          <w:p w14:paraId="21B91E5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PP22</w:t>
            </w:r>
            <w:r w:rsidRPr="009A788D">
              <w:rPr>
                <w:sz w:val="20"/>
                <w:szCs w:val="20"/>
              </w:rPr>
              <w:tab/>
              <w:t>Cena RE- aFRR vyrobené na dané jednotce v 2. čtvrthodině</w:t>
            </w:r>
          </w:p>
          <w:p w14:paraId="55CD87F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PP32</w:t>
            </w:r>
            <w:r w:rsidRPr="009A788D">
              <w:rPr>
                <w:sz w:val="20"/>
                <w:szCs w:val="20"/>
              </w:rPr>
              <w:tab/>
              <w:t>Cena RE- aFRR vyrobené na dané jednotce v 3. čtvrthodině</w:t>
            </w:r>
          </w:p>
          <w:p w14:paraId="48E59D1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PP42</w:t>
            </w:r>
            <w:r w:rsidRPr="009A788D">
              <w:rPr>
                <w:sz w:val="20"/>
                <w:szCs w:val="20"/>
              </w:rPr>
              <w:tab/>
              <w:t>Cena RE- aFRR vyrobené na dané jednotce v 4. čtvrthodině</w:t>
            </w:r>
          </w:p>
          <w:p w14:paraId="2BC95CF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PP13</w:t>
            </w:r>
            <w:r w:rsidRPr="009A788D">
              <w:rPr>
                <w:sz w:val="20"/>
                <w:szCs w:val="20"/>
              </w:rPr>
              <w:tab/>
              <w:t>Cena RE+ aFRR vyvezené do zahraničí v 1. čtvrthodině</w:t>
            </w:r>
          </w:p>
          <w:p w14:paraId="66FF699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PP23</w:t>
            </w:r>
            <w:r w:rsidRPr="009A788D">
              <w:rPr>
                <w:sz w:val="20"/>
                <w:szCs w:val="20"/>
              </w:rPr>
              <w:tab/>
              <w:t>Cena RE+ aFRR vyvezené do zahraničí v 2. čtvrthodině</w:t>
            </w:r>
          </w:p>
          <w:p w14:paraId="6F835A4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PP33</w:t>
            </w:r>
            <w:r w:rsidRPr="009A788D">
              <w:rPr>
                <w:sz w:val="20"/>
                <w:szCs w:val="20"/>
              </w:rPr>
              <w:tab/>
              <w:t>Cena RE+ aFRR vyvezené do zahraničí v 3. čtvrthodině</w:t>
            </w:r>
          </w:p>
          <w:p w14:paraId="1D2ABF5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PP43</w:t>
            </w:r>
            <w:r w:rsidRPr="009A788D">
              <w:rPr>
                <w:sz w:val="20"/>
                <w:szCs w:val="20"/>
              </w:rPr>
              <w:tab/>
              <w:t>Cena RE+ aFRR vyvezené do zahraničí v 4. čtvrthodině</w:t>
            </w:r>
          </w:p>
          <w:p w14:paraId="0BFA4D6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PP14</w:t>
            </w:r>
            <w:r w:rsidRPr="009A788D">
              <w:rPr>
                <w:sz w:val="20"/>
                <w:szCs w:val="20"/>
              </w:rPr>
              <w:tab/>
              <w:t>Cena RE- aFRR vyvezené do zahraničí v 1. čtvrthodině</w:t>
            </w:r>
          </w:p>
          <w:p w14:paraId="1C7782F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PP24</w:t>
            </w:r>
            <w:r w:rsidRPr="009A788D">
              <w:rPr>
                <w:sz w:val="20"/>
                <w:szCs w:val="20"/>
              </w:rPr>
              <w:tab/>
              <w:t>Cena RE- aFRR vyvezené do zahraničí v 2. čtvrthodině</w:t>
            </w:r>
          </w:p>
          <w:p w14:paraId="2FE819D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PP34</w:t>
            </w:r>
            <w:r w:rsidRPr="009A788D">
              <w:rPr>
                <w:sz w:val="20"/>
                <w:szCs w:val="20"/>
              </w:rPr>
              <w:tab/>
              <w:t>Cena RE- aFRR vyvezené do zahraničí v 3. čtvrthodině</w:t>
            </w:r>
          </w:p>
          <w:p w14:paraId="763349D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PP44</w:t>
            </w:r>
            <w:r w:rsidRPr="009A788D">
              <w:rPr>
                <w:sz w:val="20"/>
                <w:szCs w:val="20"/>
              </w:rPr>
              <w:tab/>
              <w:t>Cena RE- aFRR vyvezené do zahraničí v 4. čtvrthodině</w:t>
            </w:r>
          </w:p>
          <w:p w14:paraId="28A441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PP15</w:t>
            </w:r>
            <w:r w:rsidRPr="009A788D">
              <w:rPr>
                <w:sz w:val="20"/>
                <w:szCs w:val="20"/>
              </w:rPr>
              <w:tab/>
              <w:t>Cena RE+ neuskutečněné aktivace aFRR v 1. čtvrthodině</w:t>
            </w:r>
          </w:p>
          <w:p w14:paraId="4067279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PP25</w:t>
            </w:r>
            <w:r w:rsidRPr="009A788D">
              <w:rPr>
                <w:sz w:val="20"/>
                <w:szCs w:val="20"/>
              </w:rPr>
              <w:tab/>
              <w:t>Cena RE+ neuskutečněné aktivace aFRR v 2. čtvrthodině</w:t>
            </w:r>
          </w:p>
          <w:p w14:paraId="506767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PP35</w:t>
            </w:r>
            <w:r w:rsidRPr="009A788D">
              <w:rPr>
                <w:sz w:val="20"/>
                <w:szCs w:val="20"/>
              </w:rPr>
              <w:tab/>
              <w:t>Cena RE+ neuskutečněné aktivace aFRR v 3. čtvrthodině</w:t>
            </w:r>
          </w:p>
          <w:p w14:paraId="2A0740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PP45</w:t>
            </w:r>
            <w:r w:rsidRPr="009A788D">
              <w:rPr>
                <w:sz w:val="20"/>
                <w:szCs w:val="20"/>
              </w:rPr>
              <w:tab/>
              <w:t>Cena RE+ neuskutečněné aktivace aFRR v 4. čtvrthodině</w:t>
            </w:r>
          </w:p>
          <w:p w14:paraId="7338CA5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PP16</w:t>
            </w:r>
            <w:r w:rsidRPr="009A788D">
              <w:rPr>
                <w:sz w:val="20"/>
                <w:szCs w:val="20"/>
              </w:rPr>
              <w:tab/>
              <w:t>Cena RE- neuskutečněné aktivace aFRR v 1. čtvrthodině</w:t>
            </w:r>
          </w:p>
          <w:p w14:paraId="64B7457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PP26</w:t>
            </w:r>
            <w:r w:rsidRPr="009A788D">
              <w:rPr>
                <w:sz w:val="20"/>
                <w:szCs w:val="20"/>
              </w:rPr>
              <w:tab/>
              <w:t>Cena RE- neuskutečněné aktivace aFRR v 2. čtvrthodině</w:t>
            </w:r>
          </w:p>
          <w:p w14:paraId="65EFF8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PP36</w:t>
            </w:r>
            <w:r w:rsidRPr="009A788D">
              <w:rPr>
                <w:sz w:val="20"/>
                <w:szCs w:val="20"/>
              </w:rPr>
              <w:tab/>
              <w:t>Cena RE- neuskutečněné aktivace aFRR v 3. čtvrthodině</w:t>
            </w:r>
          </w:p>
          <w:p w14:paraId="42101D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PP46</w:t>
            </w:r>
            <w:r w:rsidRPr="009A788D">
              <w:rPr>
                <w:sz w:val="20"/>
                <w:szCs w:val="20"/>
              </w:rPr>
              <w:tab/>
              <w:t>Cena RE- neuskutečněné aktivace aFRR v 4. čtvrthodině</w:t>
            </w:r>
          </w:p>
          <w:p w14:paraId="7F3F10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PP09</w:t>
            </w:r>
            <w:r w:rsidRPr="009A788D">
              <w:rPr>
                <w:sz w:val="20"/>
                <w:szCs w:val="20"/>
              </w:rPr>
              <w:tab/>
              <w:t>Cena RE+ aFRR neposkytnuté v požadované kvalitě</w:t>
            </w:r>
          </w:p>
          <w:p w14:paraId="31712EF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PP00</w:t>
            </w:r>
            <w:r w:rsidRPr="009A788D">
              <w:rPr>
                <w:sz w:val="20"/>
                <w:szCs w:val="20"/>
              </w:rPr>
              <w:tab/>
              <w:t>Cena RE- aFRR neposkytnuté v požadované kvalitě</w:t>
            </w:r>
          </w:p>
          <w:p w14:paraId="5E23CEE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SV11</w:t>
            </w:r>
            <w:r w:rsidRPr="009A788D">
              <w:rPr>
                <w:sz w:val="20"/>
                <w:szCs w:val="20"/>
              </w:rPr>
              <w:tab/>
              <w:t>Množství plánované aktivace RE+ mFRR pro ČR v 1. čtvrthodině</w:t>
            </w:r>
          </w:p>
          <w:p w14:paraId="1EC5B34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SV21</w:t>
            </w:r>
            <w:r w:rsidRPr="009A788D">
              <w:rPr>
                <w:sz w:val="20"/>
                <w:szCs w:val="20"/>
              </w:rPr>
              <w:tab/>
              <w:t>Množství plánované aktivace RE+ mFRR pro ČR v 2. čtvrthodině</w:t>
            </w:r>
          </w:p>
          <w:p w14:paraId="217BCDE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SV31</w:t>
            </w:r>
            <w:r w:rsidRPr="009A788D">
              <w:rPr>
                <w:sz w:val="20"/>
                <w:szCs w:val="20"/>
              </w:rPr>
              <w:tab/>
              <w:t>Množství plánované aktivace RE+ mFRR pro ČR v 3. čtvrthodině</w:t>
            </w:r>
          </w:p>
          <w:p w14:paraId="25974E0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SV41</w:t>
            </w:r>
            <w:r w:rsidRPr="009A788D">
              <w:rPr>
                <w:sz w:val="20"/>
                <w:szCs w:val="20"/>
              </w:rPr>
              <w:tab/>
              <w:t>Množství plánované aktivace RE+ mFRR pro ČR v 4. čtvrthodině</w:t>
            </w:r>
          </w:p>
          <w:p w14:paraId="3899D32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SV12</w:t>
            </w:r>
            <w:r w:rsidRPr="009A788D">
              <w:rPr>
                <w:sz w:val="20"/>
                <w:szCs w:val="20"/>
              </w:rPr>
              <w:tab/>
              <w:t>Množství plánované aktivace RE- mFRR pro ČR v 1. čtvrthodině</w:t>
            </w:r>
          </w:p>
          <w:p w14:paraId="0045C91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SV22</w:t>
            </w:r>
            <w:r w:rsidRPr="009A788D">
              <w:rPr>
                <w:sz w:val="20"/>
                <w:szCs w:val="20"/>
              </w:rPr>
              <w:tab/>
              <w:t>Množství plánované aktivace RE- mFRR pro ČR v 2. čtvrthodině</w:t>
            </w:r>
          </w:p>
          <w:p w14:paraId="103F8BD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SV32</w:t>
            </w:r>
            <w:r w:rsidRPr="009A788D">
              <w:rPr>
                <w:sz w:val="20"/>
                <w:szCs w:val="20"/>
              </w:rPr>
              <w:tab/>
              <w:t>Množství plánované aktivace RE- mFRR pro ČR v 3. čtvrthodině</w:t>
            </w:r>
          </w:p>
          <w:p w14:paraId="70E4517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SV42</w:t>
            </w:r>
            <w:r w:rsidRPr="009A788D">
              <w:rPr>
                <w:sz w:val="20"/>
                <w:szCs w:val="20"/>
              </w:rPr>
              <w:tab/>
              <w:t>Množství plánované aktivace RE- mFRR pro ČR v 4. čtvrthodině</w:t>
            </w:r>
          </w:p>
          <w:p w14:paraId="0216C17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1. čtvrthodině</w:t>
            </w:r>
          </w:p>
          <w:p w14:paraId="3E09DAB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2. čtvrthodině</w:t>
            </w:r>
          </w:p>
          <w:p w14:paraId="1B184D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3. čtvrthodině</w:t>
            </w:r>
          </w:p>
          <w:p w14:paraId="0E5235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4. čtvrthodině</w:t>
            </w:r>
          </w:p>
          <w:p w14:paraId="02CB5CA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1. čtvrthodině</w:t>
            </w:r>
          </w:p>
          <w:p w14:paraId="4EADDC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2. čtvrthodině</w:t>
            </w:r>
          </w:p>
          <w:p w14:paraId="7EF649F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3. čtvrthodině</w:t>
            </w:r>
          </w:p>
          <w:p w14:paraId="4981213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4. čtvrthodině</w:t>
            </w:r>
          </w:p>
          <w:p w14:paraId="79E303C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SV15</w:t>
            </w:r>
            <w:r w:rsidRPr="009A788D">
              <w:rPr>
                <w:sz w:val="20"/>
                <w:szCs w:val="20"/>
              </w:rPr>
              <w:tab/>
              <w:t>Množství plán RE+ v 1. čtvrt – mFRR pro násl. čtvrt</w:t>
            </w:r>
          </w:p>
          <w:p w14:paraId="1514E5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SV25</w:t>
            </w:r>
            <w:r w:rsidRPr="009A788D">
              <w:rPr>
                <w:sz w:val="20"/>
                <w:szCs w:val="20"/>
              </w:rPr>
              <w:tab/>
              <w:t>Množství plán RE+ v 2. čtvrt – mFRR pro násl. čtvrt</w:t>
            </w:r>
          </w:p>
          <w:p w14:paraId="5DAAA65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SV35</w:t>
            </w:r>
            <w:r w:rsidRPr="009A788D">
              <w:rPr>
                <w:sz w:val="20"/>
                <w:szCs w:val="20"/>
              </w:rPr>
              <w:tab/>
              <w:t>Množství plán RE+ v 3. čtvrt – mFRR pro násl. čtvrt</w:t>
            </w:r>
          </w:p>
          <w:p w14:paraId="76BBD0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SV45</w:t>
            </w:r>
            <w:r w:rsidRPr="009A788D">
              <w:rPr>
                <w:sz w:val="20"/>
                <w:szCs w:val="20"/>
              </w:rPr>
              <w:tab/>
              <w:t>Množství plán RE+ v 4. čtvrt – mFRR pro násl. čtvrt</w:t>
            </w:r>
          </w:p>
          <w:p w14:paraId="1E3CFB4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SV16</w:t>
            </w:r>
            <w:r w:rsidRPr="009A788D">
              <w:rPr>
                <w:sz w:val="20"/>
                <w:szCs w:val="20"/>
              </w:rPr>
              <w:tab/>
              <w:t>Množství plán RE- v 1. čtvrt – mFRR pro násl. čtvrt</w:t>
            </w:r>
          </w:p>
          <w:p w14:paraId="2481B4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SV26</w:t>
            </w:r>
            <w:r w:rsidRPr="009A788D">
              <w:rPr>
                <w:sz w:val="20"/>
                <w:szCs w:val="20"/>
              </w:rPr>
              <w:tab/>
              <w:t>Množství plán RE- v 2. čtvrt – mFRR pro násl. čtvrt</w:t>
            </w:r>
          </w:p>
          <w:p w14:paraId="1F030C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SV36</w:t>
            </w:r>
            <w:r w:rsidRPr="009A788D">
              <w:rPr>
                <w:sz w:val="20"/>
                <w:szCs w:val="20"/>
              </w:rPr>
              <w:tab/>
              <w:t>Množství plán RE- v 3. čtvrt – mFRR pro násl. čtvrt</w:t>
            </w:r>
          </w:p>
          <w:p w14:paraId="53042C8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SV46</w:t>
            </w:r>
            <w:r w:rsidRPr="009A788D">
              <w:rPr>
                <w:sz w:val="20"/>
                <w:szCs w:val="20"/>
              </w:rPr>
              <w:tab/>
              <w:t>Množství plán RE- v 4. čtvrt – mFRR pro násl. čtvrt</w:t>
            </w:r>
          </w:p>
          <w:p w14:paraId="622DD5B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SV17</w:t>
            </w:r>
            <w:r w:rsidRPr="009A788D">
              <w:rPr>
                <w:sz w:val="20"/>
                <w:szCs w:val="20"/>
              </w:rPr>
              <w:tab/>
              <w:t>Množství plán RE+ v 1. čtvrt – mFRR pro předch. čtvrt</w:t>
            </w:r>
          </w:p>
          <w:p w14:paraId="136CCC0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SV27</w:t>
            </w:r>
            <w:r w:rsidRPr="009A788D">
              <w:rPr>
                <w:sz w:val="20"/>
                <w:szCs w:val="20"/>
              </w:rPr>
              <w:tab/>
              <w:t>Množství plán RE+ v 2. čtvrt – mFRR pro předch. čtvrt</w:t>
            </w:r>
          </w:p>
          <w:p w14:paraId="4FDC47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SV37</w:t>
            </w:r>
            <w:r w:rsidRPr="009A788D">
              <w:rPr>
                <w:sz w:val="20"/>
                <w:szCs w:val="20"/>
              </w:rPr>
              <w:tab/>
              <w:t>Množství plán RE+ v 3. čtvrt – mFRR pro předch. čtvrt</w:t>
            </w:r>
          </w:p>
          <w:p w14:paraId="50A024A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SV47</w:t>
            </w:r>
            <w:r w:rsidRPr="009A788D">
              <w:rPr>
                <w:sz w:val="20"/>
                <w:szCs w:val="20"/>
              </w:rPr>
              <w:tab/>
              <w:t>Množství plán RE+ v 4. čtvrt – mFRR pro předch. čtvrt</w:t>
            </w:r>
          </w:p>
          <w:p w14:paraId="2AAC13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SV18</w:t>
            </w:r>
            <w:r w:rsidRPr="009A788D">
              <w:rPr>
                <w:sz w:val="20"/>
                <w:szCs w:val="20"/>
              </w:rPr>
              <w:tab/>
              <w:t>Množství plán RE- v 1. čtvrt – mFRR pro předch. čtvrt</w:t>
            </w:r>
          </w:p>
          <w:p w14:paraId="267721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SV28</w:t>
            </w:r>
            <w:r w:rsidRPr="009A788D">
              <w:rPr>
                <w:sz w:val="20"/>
                <w:szCs w:val="20"/>
              </w:rPr>
              <w:tab/>
              <w:t>Množství plán RE- v 2. čtvrt – mFRR pro předch. čtvrt</w:t>
            </w:r>
          </w:p>
          <w:p w14:paraId="434B241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SV38</w:t>
            </w:r>
            <w:r w:rsidRPr="009A788D">
              <w:rPr>
                <w:sz w:val="20"/>
                <w:szCs w:val="20"/>
              </w:rPr>
              <w:tab/>
              <w:t>Množství plán RE- v 3. čtvrt – mFRR pro předch. čtvrt</w:t>
            </w:r>
          </w:p>
          <w:p w14:paraId="34B3CAF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SV48</w:t>
            </w:r>
            <w:r w:rsidRPr="009A788D">
              <w:rPr>
                <w:sz w:val="20"/>
                <w:szCs w:val="20"/>
              </w:rPr>
              <w:tab/>
              <w:t>Množství plán RE- v 4. čtvrt – mFRR pro předch. čtvrt</w:t>
            </w:r>
          </w:p>
          <w:p w14:paraId="707D317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SV09</w:t>
            </w:r>
            <w:r w:rsidRPr="009A788D">
              <w:rPr>
                <w:sz w:val="20"/>
                <w:szCs w:val="20"/>
              </w:rPr>
              <w:tab/>
              <w:t>Množství plán. aktivace RE+ mFRR nekvalita</w:t>
            </w:r>
          </w:p>
          <w:p w14:paraId="0DDF07E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SV00</w:t>
            </w:r>
            <w:r w:rsidRPr="009A788D">
              <w:rPr>
                <w:sz w:val="20"/>
                <w:szCs w:val="20"/>
              </w:rPr>
              <w:tab/>
              <w:t>Množství plán. aktivace RE- mFRR nekvalita</w:t>
            </w:r>
          </w:p>
          <w:p w14:paraId="404018B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SP11</w:t>
            </w:r>
            <w:r w:rsidRPr="009A788D">
              <w:rPr>
                <w:sz w:val="20"/>
                <w:szCs w:val="20"/>
              </w:rPr>
              <w:tab/>
              <w:t>Cena plánované aktivace RE+ mFRR pro ČR v 1. čtvrthodině</w:t>
            </w:r>
          </w:p>
          <w:p w14:paraId="7601FE5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SP21</w:t>
            </w:r>
            <w:r w:rsidRPr="009A788D">
              <w:rPr>
                <w:sz w:val="20"/>
                <w:szCs w:val="20"/>
              </w:rPr>
              <w:tab/>
              <w:t>Cena plánované aktivace RE+ mFRR pro ČR v 2. čtvrthodině</w:t>
            </w:r>
          </w:p>
          <w:p w14:paraId="4587878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SP31</w:t>
            </w:r>
            <w:r w:rsidRPr="009A788D">
              <w:rPr>
                <w:sz w:val="20"/>
                <w:szCs w:val="20"/>
              </w:rPr>
              <w:tab/>
              <w:t>Cena plánované aktivace RE+ mFRR pro ČR v 3. čtvrthodině</w:t>
            </w:r>
          </w:p>
          <w:p w14:paraId="7B6829B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SP41</w:t>
            </w:r>
            <w:r w:rsidRPr="009A788D">
              <w:rPr>
                <w:sz w:val="20"/>
                <w:szCs w:val="20"/>
              </w:rPr>
              <w:tab/>
              <w:t>Cena plánované aktivace RE+ mFRR pro ČR v 4. čtvrthodině</w:t>
            </w:r>
          </w:p>
          <w:p w14:paraId="6615A7E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SP12</w:t>
            </w:r>
            <w:r w:rsidRPr="009A788D">
              <w:rPr>
                <w:sz w:val="20"/>
                <w:szCs w:val="20"/>
              </w:rPr>
              <w:tab/>
              <w:t>Cena plánované aktivace RE- mFRR pro ČR v 1. čtvrthodině</w:t>
            </w:r>
          </w:p>
          <w:p w14:paraId="67D803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SP22</w:t>
            </w:r>
            <w:r w:rsidRPr="009A788D">
              <w:rPr>
                <w:sz w:val="20"/>
                <w:szCs w:val="20"/>
              </w:rPr>
              <w:tab/>
              <w:t>Cena plánované aktivace RE- mFRR pro ČR v 2. čtvrthodině</w:t>
            </w:r>
          </w:p>
          <w:p w14:paraId="650CBA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SP32</w:t>
            </w:r>
            <w:r w:rsidRPr="009A788D">
              <w:rPr>
                <w:sz w:val="20"/>
                <w:szCs w:val="20"/>
              </w:rPr>
              <w:tab/>
              <w:t>Cena plánované aktivace RE- mFRR pro ČR v 3. čtvrthodině</w:t>
            </w:r>
          </w:p>
          <w:p w14:paraId="344EF92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SP42</w:t>
            </w:r>
            <w:r w:rsidRPr="009A788D">
              <w:rPr>
                <w:sz w:val="20"/>
                <w:szCs w:val="20"/>
              </w:rPr>
              <w:tab/>
              <w:t>Cena plánované aktivace RE- mFRR pro ČR v 4. čtvrthodině</w:t>
            </w:r>
          </w:p>
          <w:p w14:paraId="54BA59B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SP13</w:t>
            </w:r>
            <w:r w:rsidRPr="009A788D">
              <w:rPr>
                <w:sz w:val="20"/>
                <w:szCs w:val="20"/>
              </w:rPr>
              <w:tab/>
              <w:t>Cena plánované aktivace RE+ mFRR Zahraničí v 1. čtvrthodině</w:t>
            </w:r>
          </w:p>
          <w:p w14:paraId="0C0F981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SP23</w:t>
            </w:r>
            <w:r w:rsidRPr="009A788D">
              <w:rPr>
                <w:sz w:val="20"/>
                <w:szCs w:val="20"/>
              </w:rPr>
              <w:tab/>
              <w:t>Cena plánované aktivace RE+ mFRR Zahraničí v 2. čtvrthodině</w:t>
            </w:r>
          </w:p>
          <w:p w14:paraId="4D49A9E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SP33</w:t>
            </w:r>
            <w:r w:rsidRPr="009A788D">
              <w:rPr>
                <w:sz w:val="20"/>
                <w:szCs w:val="20"/>
              </w:rPr>
              <w:tab/>
              <w:t>Cena plánované aktivace RE+ mFRR Zahraničí v 3. čtvrthodině</w:t>
            </w:r>
          </w:p>
          <w:p w14:paraId="1E08DC9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SP43</w:t>
            </w:r>
            <w:r w:rsidRPr="009A788D">
              <w:rPr>
                <w:sz w:val="20"/>
                <w:szCs w:val="20"/>
              </w:rPr>
              <w:tab/>
              <w:t>Cena plánované aktivace RE+ mFRR Zahraničí v 4. čtvrthodině</w:t>
            </w:r>
          </w:p>
          <w:p w14:paraId="550256A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SP14</w:t>
            </w:r>
            <w:r w:rsidRPr="009A788D">
              <w:rPr>
                <w:sz w:val="20"/>
                <w:szCs w:val="20"/>
              </w:rPr>
              <w:tab/>
              <w:t>Cena plánované aktivace RE- mFRR Zahraničí v 1. čtvrthodině</w:t>
            </w:r>
          </w:p>
          <w:p w14:paraId="55C241E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SP24</w:t>
            </w:r>
            <w:r w:rsidRPr="009A788D">
              <w:rPr>
                <w:sz w:val="20"/>
                <w:szCs w:val="20"/>
              </w:rPr>
              <w:tab/>
              <w:t>Cena plánované aktivace RE- mFRR Zahraničí v 2. čtvrthodině</w:t>
            </w:r>
          </w:p>
          <w:p w14:paraId="1867AF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SP34</w:t>
            </w:r>
            <w:r w:rsidRPr="009A788D">
              <w:rPr>
                <w:sz w:val="20"/>
                <w:szCs w:val="20"/>
              </w:rPr>
              <w:tab/>
              <w:t>Cena plánované aktivace RE- mFRR Zahraničí v 3. čtvrthodině</w:t>
            </w:r>
          </w:p>
          <w:p w14:paraId="5CC9BC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SP44</w:t>
            </w:r>
            <w:r w:rsidRPr="009A788D">
              <w:rPr>
                <w:sz w:val="20"/>
                <w:szCs w:val="20"/>
              </w:rPr>
              <w:tab/>
              <w:t>Cena plánované aktivace RE- mFRR Zahraničí v 4. čtvrthodině</w:t>
            </w:r>
          </w:p>
          <w:p w14:paraId="425E0F3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SP15</w:t>
            </w:r>
            <w:r w:rsidRPr="009A788D">
              <w:rPr>
                <w:sz w:val="20"/>
                <w:szCs w:val="20"/>
              </w:rPr>
              <w:tab/>
              <w:t>Сena RE+ v 1. čtvrt – mFRR pro následující čtvrthodinu</w:t>
            </w:r>
          </w:p>
          <w:p w14:paraId="2D79C68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SP25</w:t>
            </w:r>
            <w:r w:rsidRPr="009A788D">
              <w:rPr>
                <w:sz w:val="20"/>
                <w:szCs w:val="20"/>
              </w:rPr>
              <w:tab/>
              <w:t>Сena RE+ v 2. čtvrt – mFRR pro následující čtvrthodinu</w:t>
            </w:r>
          </w:p>
          <w:p w14:paraId="33C13EC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SP35</w:t>
            </w:r>
            <w:r w:rsidRPr="009A788D">
              <w:rPr>
                <w:sz w:val="20"/>
                <w:szCs w:val="20"/>
              </w:rPr>
              <w:tab/>
              <w:t>Сena RE+ v 3. čtvrt – mFRR pro následující čtvrthodinu</w:t>
            </w:r>
          </w:p>
          <w:p w14:paraId="1792DC3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SP45</w:t>
            </w:r>
            <w:r w:rsidRPr="009A788D">
              <w:rPr>
                <w:sz w:val="20"/>
                <w:szCs w:val="20"/>
              </w:rPr>
              <w:tab/>
              <w:t>Сena RE+ v 4. čtvrt – mFRR pro následující čtvrthodinu</w:t>
            </w:r>
          </w:p>
          <w:p w14:paraId="78172E7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SP16</w:t>
            </w:r>
            <w:r w:rsidRPr="009A788D">
              <w:rPr>
                <w:sz w:val="20"/>
                <w:szCs w:val="20"/>
              </w:rPr>
              <w:tab/>
              <w:t>Сena RE- v 1. čtvrt – mFRR pro následující čtvrthodinu</w:t>
            </w:r>
          </w:p>
          <w:p w14:paraId="2C5DF76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SP26</w:t>
            </w:r>
            <w:r w:rsidRPr="009A788D">
              <w:rPr>
                <w:sz w:val="20"/>
                <w:szCs w:val="20"/>
              </w:rPr>
              <w:tab/>
              <w:t>Сena RE- v 2. čtvrt – mFRR pro následující čtvrthodinu</w:t>
            </w:r>
          </w:p>
          <w:p w14:paraId="2BE7F2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SP36</w:t>
            </w:r>
            <w:r w:rsidRPr="009A788D">
              <w:rPr>
                <w:sz w:val="20"/>
                <w:szCs w:val="20"/>
              </w:rPr>
              <w:tab/>
              <w:t>Сena RE- v 3. čtvrt – mFRR pro následující čtvrthodinu</w:t>
            </w:r>
          </w:p>
          <w:p w14:paraId="7C5381F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SP46</w:t>
            </w:r>
            <w:r w:rsidRPr="009A788D">
              <w:rPr>
                <w:sz w:val="20"/>
                <w:szCs w:val="20"/>
              </w:rPr>
              <w:tab/>
              <w:t>Сena RE- v 4. čtvrt – mFRR pro následující čtvrthodinu</w:t>
            </w:r>
          </w:p>
          <w:p w14:paraId="2AAD05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SP17</w:t>
            </w:r>
            <w:r w:rsidRPr="009A788D">
              <w:rPr>
                <w:sz w:val="20"/>
                <w:szCs w:val="20"/>
              </w:rPr>
              <w:tab/>
              <w:t>Сena RE+ v 1. čtvrt – mFRR pro předcházející čtvrthodinu</w:t>
            </w:r>
          </w:p>
          <w:p w14:paraId="4ACBBC7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SP27</w:t>
            </w:r>
            <w:r w:rsidRPr="009A788D">
              <w:rPr>
                <w:sz w:val="20"/>
                <w:szCs w:val="20"/>
              </w:rPr>
              <w:tab/>
              <w:t>Сena RE+ v 2. čtvrt – mFRR pro předcházející čtvrthodinu</w:t>
            </w:r>
          </w:p>
          <w:p w14:paraId="0509D6E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SP37</w:t>
            </w:r>
            <w:r w:rsidRPr="009A788D">
              <w:rPr>
                <w:sz w:val="20"/>
                <w:szCs w:val="20"/>
              </w:rPr>
              <w:tab/>
              <w:t>Сena RE+ v 3. čtvrt – mFRR pro předcházející čtvrthodinu</w:t>
            </w:r>
          </w:p>
          <w:p w14:paraId="658551A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SP47</w:t>
            </w:r>
            <w:r w:rsidRPr="009A788D">
              <w:rPr>
                <w:sz w:val="20"/>
                <w:szCs w:val="20"/>
              </w:rPr>
              <w:tab/>
              <w:t>Сena RE+ v 4. čtvrt – mFRR pro předcházející čtvrthodinu</w:t>
            </w:r>
          </w:p>
          <w:p w14:paraId="469B2ED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SP18</w:t>
            </w:r>
            <w:r w:rsidRPr="009A788D">
              <w:rPr>
                <w:sz w:val="20"/>
                <w:szCs w:val="20"/>
              </w:rPr>
              <w:tab/>
              <w:t>Сena RE- v 1. čtvrt – mFRR pro předcházející čtvrthodinu</w:t>
            </w:r>
          </w:p>
          <w:p w14:paraId="4A5FE1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SP28</w:t>
            </w:r>
            <w:r w:rsidRPr="009A788D">
              <w:rPr>
                <w:sz w:val="20"/>
                <w:szCs w:val="20"/>
              </w:rPr>
              <w:tab/>
              <w:t>Сena RE- v 2. čtvrt – mFRR pro předcházející čtvrthodinu</w:t>
            </w:r>
          </w:p>
          <w:p w14:paraId="5B482F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SP38</w:t>
            </w:r>
            <w:r w:rsidRPr="009A788D">
              <w:rPr>
                <w:sz w:val="20"/>
                <w:szCs w:val="20"/>
              </w:rPr>
              <w:tab/>
              <w:t>Сena RE- v 3. čtvrt – mFRR pro předcházející čtvrthodinu</w:t>
            </w:r>
          </w:p>
          <w:p w14:paraId="7B4660D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SP48</w:t>
            </w:r>
            <w:r w:rsidRPr="009A788D">
              <w:rPr>
                <w:sz w:val="20"/>
                <w:szCs w:val="20"/>
              </w:rPr>
              <w:tab/>
              <w:t>Сena RE- v 4. čtvrt – mFRR pro předcházející čtvrthodinu</w:t>
            </w:r>
          </w:p>
          <w:p w14:paraId="55FEA26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SP09</w:t>
            </w:r>
            <w:r w:rsidRPr="009A788D">
              <w:rPr>
                <w:sz w:val="20"/>
                <w:szCs w:val="20"/>
              </w:rPr>
              <w:tab/>
              <w:t>Cena plán. aktivace RE+ mFRR nekvalita</w:t>
            </w:r>
          </w:p>
          <w:p w14:paraId="24A9122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SP00</w:t>
            </w:r>
            <w:r w:rsidRPr="009A788D">
              <w:rPr>
                <w:sz w:val="20"/>
                <w:szCs w:val="20"/>
              </w:rPr>
              <w:tab/>
              <w:t>Cena plán. aktivace RE- mFRR nekvalita</w:t>
            </w:r>
          </w:p>
          <w:p w14:paraId="052B0A2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DV11</w:t>
            </w:r>
            <w:r w:rsidRPr="009A788D">
              <w:rPr>
                <w:sz w:val="20"/>
                <w:szCs w:val="20"/>
              </w:rPr>
              <w:tab/>
              <w:t>Množství přímé aktivace RE+ mFRR pro ČR v 1. čtvrthodině</w:t>
            </w:r>
          </w:p>
          <w:p w14:paraId="5F30A6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DV21</w:t>
            </w:r>
            <w:r w:rsidRPr="009A788D">
              <w:rPr>
                <w:sz w:val="20"/>
                <w:szCs w:val="20"/>
              </w:rPr>
              <w:tab/>
              <w:t>Množství přímé aktivace RE+ mFRR pro ČR v 2. čtvrthodině</w:t>
            </w:r>
          </w:p>
          <w:p w14:paraId="68750DA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DV31</w:t>
            </w:r>
            <w:r w:rsidRPr="009A788D">
              <w:rPr>
                <w:sz w:val="20"/>
                <w:szCs w:val="20"/>
              </w:rPr>
              <w:tab/>
              <w:t>Množství přímé aktivace RE+ mFRR pro ČR v 3. čtvrthodině</w:t>
            </w:r>
          </w:p>
          <w:p w14:paraId="6D99D57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DV41</w:t>
            </w:r>
            <w:r w:rsidRPr="009A788D">
              <w:rPr>
                <w:sz w:val="20"/>
                <w:szCs w:val="20"/>
              </w:rPr>
              <w:tab/>
              <w:t>Množství přímé aktivace RE+ mFRR pro ČR v 4. čtvrthodině</w:t>
            </w:r>
          </w:p>
          <w:p w14:paraId="419E7A7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DV12</w:t>
            </w:r>
            <w:r w:rsidRPr="009A788D">
              <w:rPr>
                <w:sz w:val="20"/>
                <w:szCs w:val="20"/>
              </w:rPr>
              <w:tab/>
              <w:t>Množství přímé aktivace RE- mFRR pro ČR v 1. čtvrthodině</w:t>
            </w:r>
          </w:p>
          <w:p w14:paraId="77CBF6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DV22</w:t>
            </w:r>
            <w:r w:rsidRPr="009A788D">
              <w:rPr>
                <w:sz w:val="20"/>
                <w:szCs w:val="20"/>
              </w:rPr>
              <w:tab/>
              <w:t>Množství přímé aktivace RE- mFRR pro ČR v 2. čtvrthodině</w:t>
            </w:r>
          </w:p>
          <w:p w14:paraId="66C12D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DV32</w:t>
            </w:r>
            <w:r w:rsidRPr="009A788D">
              <w:rPr>
                <w:sz w:val="20"/>
                <w:szCs w:val="20"/>
              </w:rPr>
              <w:tab/>
              <w:t>Množství přímé aktivace RE- mFRR pro ČR v 3. čtvrthodině</w:t>
            </w:r>
          </w:p>
          <w:p w14:paraId="1BEBCAF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DV42</w:t>
            </w:r>
            <w:r w:rsidRPr="009A788D">
              <w:rPr>
                <w:sz w:val="20"/>
                <w:szCs w:val="20"/>
              </w:rPr>
              <w:tab/>
              <w:t>Množství přímé aktivace RE- mFRR pro ČR v 4. čtvrthodině</w:t>
            </w:r>
          </w:p>
          <w:p w14:paraId="3FD5FFA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DV13</w:t>
            </w:r>
            <w:r w:rsidRPr="009A788D">
              <w:rPr>
                <w:sz w:val="20"/>
                <w:szCs w:val="20"/>
              </w:rPr>
              <w:tab/>
              <w:t>Množství přímé aktivace RE+ mFRR Zahraničí v 1. čtvrthodině</w:t>
            </w:r>
          </w:p>
          <w:p w14:paraId="0FBDA40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DV23</w:t>
            </w:r>
            <w:r w:rsidRPr="009A788D">
              <w:rPr>
                <w:sz w:val="20"/>
                <w:szCs w:val="20"/>
              </w:rPr>
              <w:tab/>
              <w:t>Množství přímé aktivace RE+ mFRR Zahraničí v 2. čtvrthodině</w:t>
            </w:r>
          </w:p>
          <w:p w14:paraId="794A6B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DV33</w:t>
            </w:r>
            <w:r w:rsidRPr="009A788D">
              <w:rPr>
                <w:sz w:val="20"/>
                <w:szCs w:val="20"/>
              </w:rPr>
              <w:tab/>
              <w:t>Množství přímé aktivace RE+ mFRR Zahraničí v 3. čtvrthodině</w:t>
            </w:r>
          </w:p>
          <w:p w14:paraId="37154C7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DV43</w:t>
            </w:r>
            <w:r w:rsidRPr="009A788D">
              <w:rPr>
                <w:sz w:val="20"/>
                <w:szCs w:val="20"/>
              </w:rPr>
              <w:tab/>
              <w:t>Množství přímé aktivace RE+ mFRR Zahraničí v 4. čtvrthodině</w:t>
            </w:r>
          </w:p>
          <w:p w14:paraId="4724553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DV14</w:t>
            </w:r>
            <w:r w:rsidRPr="009A788D">
              <w:rPr>
                <w:sz w:val="20"/>
                <w:szCs w:val="20"/>
              </w:rPr>
              <w:tab/>
              <w:t>Množství přímé aktivace RE- mFRR Zahraničí v 1. čtvrthodině</w:t>
            </w:r>
          </w:p>
          <w:p w14:paraId="57E5F7D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DV24</w:t>
            </w:r>
            <w:r w:rsidRPr="009A788D">
              <w:rPr>
                <w:sz w:val="20"/>
                <w:szCs w:val="20"/>
              </w:rPr>
              <w:tab/>
              <w:t>Množství přímé aktivace RE- mFRR Zahraničí v 2. čtvrthodině</w:t>
            </w:r>
          </w:p>
          <w:p w14:paraId="2C6203A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DV34</w:t>
            </w:r>
            <w:r w:rsidRPr="009A788D">
              <w:rPr>
                <w:sz w:val="20"/>
                <w:szCs w:val="20"/>
              </w:rPr>
              <w:tab/>
              <w:t>Množství přímé aktivace RE- mFRR Zahraničí v 3. čtvrthodině</w:t>
            </w:r>
          </w:p>
          <w:p w14:paraId="4732932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DV44</w:t>
            </w:r>
            <w:r w:rsidRPr="009A788D">
              <w:rPr>
                <w:sz w:val="20"/>
                <w:szCs w:val="20"/>
              </w:rPr>
              <w:tab/>
              <w:t>Množství přímé aktivace RE- mFRR Zahraničí v 4. čtvrthodině</w:t>
            </w:r>
          </w:p>
          <w:p w14:paraId="7A45151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DV15</w:t>
            </w:r>
            <w:r w:rsidRPr="009A788D">
              <w:rPr>
                <w:sz w:val="20"/>
                <w:szCs w:val="20"/>
              </w:rPr>
              <w:tab/>
              <w:t>Množství přímé RE+ v 1. čtvrt – mFRR pro násl. čtvrt</w:t>
            </w:r>
          </w:p>
          <w:p w14:paraId="4746005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DV25</w:t>
            </w:r>
            <w:r w:rsidRPr="009A788D">
              <w:rPr>
                <w:sz w:val="20"/>
                <w:szCs w:val="20"/>
              </w:rPr>
              <w:tab/>
              <w:t>Množství přímě RE+ v 2. čtvrt – mFRR pro násl. čtvrt</w:t>
            </w:r>
          </w:p>
          <w:p w14:paraId="638821C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DV35</w:t>
            </w:r>
            <w:r w:rsidRPr="009A788D">
              <w:rPr>
                <w:sz w:val="20"/>
                <w:szCs w:val="20"/>
              </w:rPr>
              <w:tab/>
              <w:t>Množství přímě RE+ v 3. čtvrt – mFRR pro násl. čtvrt</w:t>
            </w:r>
          </w:p>
          <w:p w14:paraId="7884F27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DV45</w:t>
            </w:r>
            <w:r w:rsidRPr="009A788D">
              <w:rPr>
                <w:sz w:val="20"/>
                <w:szCs w:val="20"/>
              </w:rPr>
              <w:tab/>
              <w:t>Množství přímě RE+ v 4. čtvrt – mFRR pro násl. čtvrt</w:t>
            </w:r>
          </w:p>
          <w:p w14:paraId="1F57706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DV16</w:t>
            </w:r>
            <w:r w:rsidRPr="009A788D">
              <w:rPr>
                <w:sz w:val="20"/>
                <w:szCs w:val="20"/>
              </w:rPr>
              <w:tab/>
              <w:t>Množství přímě RE- v 1. čtvrt – mFRR pro násl. čtvrt</w:t>
            </w:r>
          </w:p>
          <w:p w14:paraId="7880659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DV26</w:t>
            </w:r>
            <w:r w:rsidRPr="009A788D">
              <w:rPr>
                <w:sz w:val="20"/>
                <w:szCs w:val="20"/>
              </w:rPr>
              <w:tab/>
              <w:t>Množství přímě RE- v 2. čtvrt – mFRR pro násl. Čtvrt</w:t>
            </w:r>
          </w:p>
          <w:p w14:paraId="70C6AFA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DV36</w:t>
            </w:r>
            <w:r w:rsidRPr="009A788D">
              <w:rPr>
                <w:sz w:val="20"/>
                <w:szCs w:val="20"/>
              </w:rPr>
              <w:tab/>
              <w:t>Množství přímě RE- v 3. čtvrt – mFRR pro násl. čtvrt</w:t>
            </w:r>
          </w:p>
          <w:p w14:paraId="114D199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DV46</w:t>
            </w:r>
            <w:r w:rsidRPr="009A788D">
              <w:rPr>
                <w:sz w:val="20"/>
                <w:szCs w:val="20"/>
              </w:rPr>
              <w:tab/>
              <w:t>Množství přímě RE- v 4. čtvrt – mFRR pro násl. čtvrt</w:t>
            </w:r>
          </w:p>
          <w:p w14:paraId="55DBAF2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DV17</w:t>
            </w:r>
            <w:r w:rsidRPr="009A788D">
              <w:rPr>
                <w:sz w:val="20"/>
                <w:szCs w:val="20"/>
              </w:rPr>
              <w:tab/>
              <w:t>Množství přímé RE+ v 1. čtvrt – mFRR pro před. čtvrt</w:t>
            </w:r>
          </w:p>
          <w:p w14:paraId="67DBBB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DV27</w:t>
            </w:r>
            <w:r w:rsidRPr="009A788D">
              <w:rPr>
                <w:sz w:val="20"/>
                <w:szCs w:val="20"/>
              </w:rPr>
              <w:tab/>
              <w:t>Množství přímé RE+ v 2. čtvrt – mFRR pro před. čtvrt</w:t>
            </w:r>
          </w:p>
          <w:p w14:paraId="73A283B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DV37</w:t>
            </w:r>
            <w:r w:rsidRPr="009A788D">
              <w:rPr>
                <w:sz w:val="20"/>
                <w:szCs w:val="20"/>
              </w:rPr>
              <w:tab/>
              <w:t>Množství přímé RE+ v 3. čtvrt – mFRR pro před. čtvrt</w:t>
            </w:r>
          </w:p>
          <w:p w14:paraId="3CA3AF3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DV47</w:t>
            </w:r>
            <w:r w:rsidRPr="009A788D">
              <w:rPr>
                <w:sz w:val="20"/>
                <w:szCs w:val="20"/>
              </w:rPr>
              <w:tab/>
              <w:t>Množství přímé RE+ v 4. čtvrt – mFRR pro před. čtvrt</w:t>
            </w:r>
          </w:p>
          <w:p w14:paraId="6E8693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DV18</w:t>
            </w:r>
            <w:r w:rsidRPr="009A788D">
              <w:rPr>
                <w:sz w:val="20"/>
                <w:szCs w:val="20"/>
              </w:rPr>
              <w:tab/>
              <w:t>Množství přímé RE- v 1. čtvrt – mFRR pro před. čtvrt</w:t>
            </w:r>
          </w:p>
          <w:p w14:paraId="3BE8798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DV28</w:t>
            </w:r>
            <w:r w:rsidRPr="009A788D">
              <w:rPr>
                <w:sz w:val="20"/>
                <w:szCs w:val="20"/>
              </w:rPr>
              <w:tab/>
              <w:t>Množství přímé RE- v 2. čtvrt – mFRR pro před. čtvrt</w:t>
            </w:r>
          </w:p>
          <w:p w14:paraId="6089F1A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DV38</w:t>
            </w:r>
            <w:r w:rsidRPr="009A788D">
              <w:rPr>
                <w:sz w:val="20"/>
                <w:szCs w:val="20"/>
              </w:rPr>
              <w:tab/>
              <w:t>Množství přímé RE- v 3. čtvrt – mFRR pro před. čtvrt</w:t>
            </w:r>
          </w:p>
          <w:p w14:paraId="270858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DV48</w:t>
            </w:r>
            <w:r w:rsidRPr="009A788D">
              <w:rPr>
                <w:sz w:val="20"/>
                <w:szCs w:val="20"/>
              </w:rPr>
              <w:tab/>
              <w:t>Množství přímé RE- v 4. čtvrt – mFRR pro před. čtvrt</w:t>
            </w:r>
          </w:p>
          <w:p w14:paraId="06362A3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DV09</w:t>
            </w:r>
            <w:r w:rsidRPr="009A788D">
              <w:rPr>
                <w:sz w:val="20"/>
                <w:szCs w:val="20"/>
              </w:rPr>
              <w:tab/>
              <w:t>Množství příme aktivace RE+ mFRR nekvalita</w:t>
            </w:r>
          </w:p>
          <w:p w14:paraId="66FF46A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DV00</w:t>
            </w:r>
            <w:r w:rsidRPr="009A788D">
              <w:rPr>
                <w:sz w:val="20"/>
                <w:szCs w:val="20"/>
              </w:rPr>
              <w:tab/>
              <w:t>Množství příme aktivace RE- mFRR nekvalita</w:t>
            </w:r>
          </w:p>
          <w:p w14:paraId="6A46E6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DP11</w:t>
            </w:r>
            <w:r w:rsidRPr="009A788D">
              <w:rPr>
                <w:sz w:val="20"/>
                <w:szCs w:val="20"/>
              </w:rPr>
              <w:tab/>
              <w:t>Cena přímé aktivace RE+ mFRR pro ČR v 1. čtvrthodině</w:t>
            </w:r>
          </w:p>
          <w:p w14:paraId="3CF89D2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DP21</w:t>
            </w:r>
            <w:r w:rsidRPr="009A788D">
              <w:rPr>
                <w:sz w:val="20"/>
                <w:szCs w:val="20"/>
              </w:rPr>
              <w:tab/>
              <w:t>Cena přímé aktivace RE+ mFRR pro ČR v 2. čtvrthodině</w:t>
            </w:r>
          </w:p>
          <w:p w14:paraId="28B15DA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DP31</w:t>
            </w:r>
            <w:r w:rsidRPr="009A788D">
              <w:rPr>
                <w:sz w:val="20"/>
                <w:szCs w:val="20"/>
              </w:rPr>
              <w:tab/>
              <w:t>Cena přímé aktivace RE+ mFRR pro ČR v 3. čtvrthodině</w:t>
            </w:r>
          </w:p>
          <w:p w14:paraId="37626E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DP41</w:t>
            </w:r>
            <w:r w:rsidRPr="009A788D">
              <w:rPr>
                <w:sz w:val="20"/>
                <w:szCs w:val="20"/>
              </w:rPr>
              <w:tab/>
              <w:t>Cena přímé aktivace RE+ mFRR pro ČR v 4. čtvrthodině</w:t>
            </w:r>
          </w:p>
          <w:p w14:paraId="563777A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DP12</w:t>
            </w:r>
            <w:r w:rsidRPr="009A788D">
              <w:rPr>
                <w:sz w:val="20"/>
                <w:szCs w:val="20"/>
              </w:rPr>
              <w:tab/>
              <w:t>Cena přímé aktivace RE- mFRR pro ČR v 1. čtvrthodině</w:t>
            </w:r>
          </w:p>
          <w:p w14:paraId="28F715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DP22</w:t>
            </w:r>
            <w:r w:rsidRPr="009A788D">
              <w:rPr>
                <w:sz w:val="20"/>
                <w:szCs w:val="20"/>
              </w:rPr>
              <w:tab/>
              <w:t>Cena přímé aktivace RE- mFRR pro ČR v 2. čtvrthodině</w:t>
            </w:r>
          </w:p>
          <w:p w14:paraId="2A138B9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DP32</w:t>
            </w:r>
            <w:r w:rsidRPr="009A788D">
              <w:rPr>
                <w:sz w:val="20"/>
                <w:szCs w:val="20"/>
              </w:rPr>
              <w:tab/>
              <w:t>Cena přímé aktivace RE- mFRR pro ČR v 3. čtvrthodině</w:t>
            </w:r>
          </w:p>
          <w:p w14:paraId="4ADDE86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DP42</w:t>
            </w:r>
            <w:r w:rsidRPr="009A788D">
              <w:rPr>
                <w:sz w:val="20"/>
                <w:szCs w:val="20"/>
              </w:rPr>
              <w:tab/>
              <w:t>Cena přímé aktivace RE- mFRR pro ČR v 4. čtvrthodině</w:t>
            </w:r>
          </w:p>
          <w:p w14:paraId="3E2AAAF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DP13</w:t>
            </w:r>
            <w:r w:rsidRPr="009A788D">
              <w:rPr>
                <w:sz w:val="20"/>
                <w:szCs w:val="20"/>
              </w:rPr>
              <w:tab/>
              <w:t>Cena přímé aktivace RE+ mFRR Zahraničí v 1. čtvrthodině</w:t>
            </w:r>
          </w:p>
          <w:p w14:paraId="05EE7C6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DP23</w:t>
            </w:r>
            <w:r w:rsidRPr="009A788D">
              <w:rPr>
                <w:sz w:val="20"/>
                <w:szCs w:val="20"/>
              </w:rPr>
              <w:tab/>
              <w:t>Cena přímé aktivace RE+ mFRR Zahraničí v 2. čtvrthodině</w:t>
            </w:r>
          </w:p>
          <w:p w14:paraId="2926989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DP33</w:t>
            </w:r>
            <w:r w:rsidRPr="009A788D">
              <w:rPr>
                <w:sz w:val="20"/>
                <w:szCs w:val="20"/>
              </w:rPr>
              <w:tab/>
              <w:t>Cena přímé aktivace RE+ mFRR Zahraničí v 3. čtvrthodině</w:t>
            </w:r>
          </w:p>
          <w:p w14:paraId="48B89C4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DP43</w:t>
            </w:r>
            <w:r w:rsidRPr="009A788D">
              <w:rPr>
                <w:sz w:val="20"/>
                <w:szCs w:val="20"/>
              </w:rPr>
              <w:tab/>
              <w:t>Cena přímé aktivace RE+ mFRR Zahraničí v 4. čtvrthodině</w:t>
            </w:r>
          </w:p>
          <w:p w14:paraId="6D50AF0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DP14</w:t>
            </w:r>
            <w:r w:rsidRPr="009A788D">
              <w:rPr>
                <w:sz w:val="20"/>
                <w:szCs w:val="20"/>
              </w:rPr>
              <w:tab/>
              <w:t>Cena přímé aktivace RE- mFRR Zahraničí v 1. čtvrthodině</w:t>
            </w:r>
          </w:p>
          <w:p w14:paraId="4B5697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DP24</w:t>
            </w:r>
            <w:r w:rsidRPr="009A788D">
              <w:rPr>
                <w:sz w:val="20"/>
                <w:szCs w:val="20"/>
              </w:rPr>
              <w:tab/>
              <w:t>Cena přímé aktivace RE- mFRR Zahraničí v 2. čtvrthodině</w:t>
            </w:r>
          </w:p>
          <w:p w14:paraId="53F81C9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DP34</w:t>
            </w:r>
            <w:r w:rsidRPr="009A788D">
              <w:rPr>
                <w:sz w:val="20"/>
                <w:szCs w:val="20"/>
              </w:rPr>
              <w:tab/>
              <w:t>Cena přímé aktivace RE- mFRR Zahraničí v 3. čtvrthodině</w:t>
            </w:r>
          </w:p>
          <w:p w14:paraId="706E046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DP44</w:t>
            </w:r>
            <w:r w:rsidRPr="009A788D">
              <w:rPr>
                <w:sz w:val="20"/>
                <w:szCs w:val="20"/>
              </w:rPr>
              <w:tab/>
              <w:t>Cena přímé aktivace RE- mFRR Zahraničí v 4. čtvrthodině</w:t>
            </w:r>
          </w:p>
          <w:p w14:paraId="47ACCA8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DP15</w:t>
            </w:r>
            <w:r w:rsidRPr="009A788D">
              <w:rPr>
                <w:sz w:val="20"/>
                <w:szCs w:val="20"/>
              </w:rPr>
              <w:tab/>
              <w:t>Cena příme RE+ v 1. čtvrt – mFRR pro násl. čtvrt</w:t>
            </w:r>
          </w:p>
          <w:p w14:paraId="4AE34DE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DP25</w:t>
            </w:r>
            <w:r w:rsidRPr="009A788D">
              <w:rPr>
                <w:sz w:val="20"/>
                <w:szCs w:val="20"/>
              </w:rPr>
              <w:tab/>
              <w:t>Cena příme RE+ v 2. čtvrt – mFRR pro násl. čtvrt</w:t>
            </w:r>
          </w:p>
          <w:p w14:paraId="0D315A9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DP35</w:t>
            </w:r>
            <w:r w:rsidRPr="009A788D">
              <w:rPr>
                <w:sz w:val="20"/>
                <w:szCs w:val="20"/>
              </w:rPr>
              <w:tab/>
              <w:t>Cena příme RE+ v 3. čtvrt – mFRR pro násl. čtvrt</w:t>
            </w:r>
          </w:p>
          <w:p w14:paraId="396DE0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DP45</w:t>
            </w:r>
            <w:r w:rsidRPr="009A788D">
              <w:rPr>
                <w:sz w:val="20"/>
                <w:szCs w:val="20"/>
              </w:rPr>
              <w:tab/>
              <w:t>Cena příme RE+ v 4. čtvrt – mFRR pro násl. čtvrt</w:t>
            </w:r>
          </w:p>
          <w:p w14:paraId="474B43F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DP16</w:t>
            </w:r>
            <w:r w:rsidRPr="009A788D">
              <w:rPr>
                <w:sz w:val="20"/>
                <w:szCs w:val="20"/>
              </w:rPr>
              <w:tab/>
              <w:t>Cena příme RE- v 1. čtvrt – mFRR pro násl. čtvrt</w:t>
            </w:r>
          </w:p>
          <w:p w14:paraId="2D7AC8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DP26</w:t>
            </w:r>
            <w:r w:rsidRPr="009A788D">
              <w:rPr>
                <w:sz w:val="20"/>
                <w:szCs w:val="20"/>
              </w:rPr>
              <w:tab/>
              <w:t>Cena příme RE- v 2. čtvrt – mFRR pro násl. čtvrt</w:t>
            </w:r>
          </w:p>
          <w:p w14:paraId="5A6011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DP36</w:t>
            </w:r>
            <w:r w:rsidRPr="009A788D">
              <w:rPr>
                <w:sz w:val="20"/>
                <w:szCs w:val="20"/>
              </w:rPr>
              <w:tab/>
              <w:t>Cena příme RE- v 3. čtvrt – mFRR pro násl. čtvrt</w:t>
            </w:r>
          </w:p>
          <w:p w14:paraId="32947F9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DP46</w:t>
            </w:r>
            <w:r w:rsidRPr="009A788D">
              <w:rPr>
                <w:sz w:val="20"/>
                <w:szCs w:val="20"/>
              </w:rPr>
              <w:tab/>
              <w:t>Cena příme RE- v 4. čtvrt – mFRR pro násl. čtvrt</w:t>
            </w:r>
          </w:p>
          <w:p w14:paraId="05F04D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DP17</w:t>
            </w:r>
            <w:r w:rsidRPr="009A788D">
              <w:rPr>
                <w:sz w:val="20"/>
                <w:szCs w:val="20"/>
              </w:rPr>
              <w:tab/>
              <w:t>Cena příme RE+ v 1. čtvrt – mFRR pro předch. čtvrt</w:t>
            </w:r>
          </w:p>
          <w:p w14:paraId="6ED078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DP27</w:t>
            </w:r>
            <w:r w:rsidRPr="009A788D">
              <w:rPr>
                <w:sz w:val="20"/>
                <w:szCs w:val="20"/>
              </w:rPr>
              <w:tab/>
              <w:t>Cena příme RE+ v 2. čtvrt – mFRR pro předch. čtvrt</w:t>
            </w:r>
          </w:p>
          <w:p w14:paraId="4EA4ED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DP37</w:t>
            </w:r>
            <w:r w:rsidRPr="009A788D">
              <w:rPr>
                <w:sz w:val="20"/>
                <w:szCs w:val="20"/>
              </w:rPr>
              <w:tab/>
              <w:t>Cena příme RE+ v 3. čtvrt – mFRR pro předch. čtvrt</w:t>
            </w:r>
          </w:p>
          <w:p w14:paraId="28366B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DP47</w:t>
            </w:r>
            <w:r w:rsidRPr="009A788D">
              <w:rPr>
                <w:sz w:val="20"/>
                <w:szCs w:val="20"/>
              </w:rPr>
              <w:tab/>
              <w:t>Cena příme RE+ v 4. čtvrt – mFRR pro předch. čtvrt</w:t>
            </w:r>
          </w:p>
          <w:p w14:paraId="4AB9CC9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DP18</w:t>
            </w:r>
            <w:r w:rsidRPr="009A788D">
              <w:rPr>
                <w:sz w:val="20"/>
                <w:szCs w:val="20"/>
              </w:rPr>
              <w:tab/>
              <w:t>Cena příme RE- v 1. čtvrt – mFRR pro předch. čtvrt</w:t>
            </w:r>
          </w:p>
          <w:p w14:paraId="54EA049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DP28</w:t>
            </w:r>
            <w:r w:rsidRPr="009A788D">
              <w:rPr>
                <w:sz w:val="20"/>
                <w:szCs w:val="20"/>
              </w:rPr>
              <w:tab/>
              <w:t>Cena příme RE- v 2. čtvrt – mFRR pro předch. čtvrt</w:t>
            </w:r>
          </w:p>
          <w:p w14:paraId="30BEB8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DP38</w:t>
            </w:r>
            <w:r w:rsidRPr="009A788D">
              <w:rPr>
                <w:sz w:val="20"/>
                <w:szCs w:val="20"/>
              </w:rPr>
              <w:tab/>
              <w:t>Cena příme RE- v 3. čtvrt – mFRR pro předch. čtvrt</w:t>
            </w:r>
          </w:p>
          <w:p w14:paraId="1FB9B1D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DP48</w:t>
            </w:r>
            <w:r w:rsidRPr="009A788D">
              <w:rPr>
                <w:sz w:val="20"/>
                <w:szCs w:val="20"/>
              </w:rPr>
              <w:tab/>
              <w:t>Cena příme RE- v 4. čtvrt – mFRR pro předch. čtvrt</w:t>
            </w:r>
          </w:p>
          <w:p w14:paraId="31E851A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DP09</w:t>
            </w:r>
            <w:r w:rsidRPr="009A788D">
              <w:rPr>
                <w:sz w:val="20"/>
                <w:szCs w:val="20"/>
              </w:rPr>
              <w:tab/>
              <w:t>Cena příme aktivace RE+ mFRR nekvalita</w:t>
            </w:r>
          </w:p>
          <w:p w14:paraId="3892727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DP00</w:t>
            </w:r>
            <w:r w:rsidRPr="009A788D">
              <w:rPr>
                <w:sz w:val="20"/>
                <w:szCs w:val="20"/>
              </w:rPr>
              <w:tab/>
              <w:t>Cena příme aktivace RE- mFRR nekvalita</w:t>
            </w:r>
          </w:p>
          <w:p w14:paraId="653E8C3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EV01</w:t>
            </w:r>
            <w:r w:rsidRPr="009A788D">
              <w:rPr>
                <w:sz w:val="20"/>
                <w:szCs w:val="20"/>
              </w:rPr>
              <w:tab/>
              <w:t>Množství RE+ přeshraniční výpomoci</w:t>
            </w:r>
          </w:p>
          <w:p w14:paraId="2B96B27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EV11</w:t>
            </w:r>
            <w:r w:rsidRPr="009A788D">
              <w:rPr>
                <w:sz w:val="20"/>
                <w:szCs w:val="20"/>
              </w:rPr>
              <w:tab/>
              <w:t>Množství RE+ přeshraniční výpomoci v 1. čtvrthodině</w:t>
            </w:r>
          </w:p>
          <w:p w14:paraId="4F4847F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EV21</w:t>
            </w:r>
            <w:r w:rsidRPr="009A788D">
              <w:rPr>
                <w:sz w:val="20"/>
                <w:szCs w:val="20"/>
              </w:rPr>
              <w:tab/>
              <w:t>Množství RE+ přeshraniční výpomoci v 2. čtvrthodině</w:t>
            </w:r>
          </w:p>
          <w:p w14:paraId="22FD509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EV31</w:t>
            </w:r>
            <w:r w:rsidRPr="009A788D">
              <w:rPr>
                <w:sz w:val="20"/>
                <w:szCs w:val="20"/>
              </w:rPr>
              <w:tab/>
              <w:t>Množství RE+ přeshraniční výpomoci v 3. čtvrthodině</w:t>
            </w:r>
          </w:p>
          <w:p w14:paraId="6B0A12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EV41</w:t>
            </w:r>
            <w:r w:rsidRPr="009A788D">
              <w:rPr>
                <w:sz w:val="20"/>
                <w:szCs w:val="20"/>
              </w:rPr>
              <w:tab/>
              <w:t>Množství RE+ přeshraniční výpomoci v 4. čtvrthodině</w:t>
            </w:r>
          </w:p>
          <w:p w14:paraId="7C7615D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EV02</w:t>
            </w:r>
            <w:r w:rsidRPr="009A788D">
              <w:rPr>
                <w:sz w:val="20"/>
                <w:szCs w:val="20"/>
              </w:rPr>
              <w:tab/>
              <w:t>Množství RE- přeshraniční výpomoci</w:t>
            </w:r>
          </w:p>
          <w:p w14:paraId="5931C87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EV12</w:t>
            </w:r>
            <w:r w:rsidRPr="009A788D">
              <w:rPr>
                <w:sz w:val="20"/>
                <w:szCs w:val="20"/>
              </w:rPr>
              <w:tab/>
              <w:t>Množství RE- přeshraniční výpomoci v 1. čtvrthodině</w:t>
            </w:r>
          </w:p>
          <w:p w14:paraId="65E4E0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EV22</w:t>
            </w:r>
            <w:r w:rsidRPr="009A788D">
              <w:rPr>
                <w:sz w:val="20"/>
                <w:szCs w:val="20"/>
              </w:rPr>
              <w:tab/>
              <w:t>Množství RE- přeshraniční výpomoci v 2. čtvrthodině</w:t>
            </w:r>
          </w:p>
          <w:p w14:paraId="188AB1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EV32</w:t>
            </w:r>
            <w:r w:rsidRPr="009A788D">
              <w:rPr>
                <w:sz w:val="20"/>
                <w:szCs w:val="20"/>
              </w:rPr>
              <w:tab/>
              <w:t>Množství RE- přeshraniční výpomoci v 3. čtvrthodině</w:t>
            </w:r>
          </w:p>
          <w:p w14:paraId="1BD2A34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EV42</w:t>
            </w:r>
            <w:r w:rsidRPr="009A788D">
              <w:rPr>
                <w:sz w:val="20"/>
                <w:szCs w:val="20"/>
              </w:rPr>
              <w:tab/>
              <w:t>Množství RE- přeshraniční výpomoci v 4. čtvrthodině</w:t>
            </w:r>
          </w:p>
          <w:p w14:paraId="7ACE33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EP01</w:t>
            </w:r>
            <w:r w:rsidRPr="009A788D">
              <w:rPr>
                <w:sz w:val="20"/>
                <w:szCs w:val="20"/>
              </w:rPr>
              <w:tab/>
              <w:t>Cena RE+ přeshraniční výpomoci</w:t>
            </w:r>
          </w:p>
          <w:p w14:paraId="53903BD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EP11</w:t>
            </w:r>
            <w:r w:rsidRPr="009A788D">
              <w:rPr>
                <w:sz w:val="20"/>
                <w:szCs w:val="20"/>
              </w:rPr>
              <w:tab/>
              <w:t>Cena RE+ přeshraniční výpomoci v 1. čtvrthodině</w:t>
            </w:r>
          </w:p>
          <w:p w14:paraId="5F55A0F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EP21</w:t>
            </w:r>
            <w:r w:rsidRPr="009A788D">
              <w:rPr>
                <w:sz w:val="20"/>
                <w:szCs w:val="20"/>
              </w:rPr>
              <w:tab/>
              <w:t>Cena RE+ přeshraniční výpomoci v 2. čtvrthodině</w:t>
            </w:r>
          </w:p>
          <w:p w14:paraId="730D24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EP31</w:t>
            </w:r>
            <w:r w:rsidRPr="009A788D">
              <w:rPr>
                <w:sz w:val="20"/>
                <w:szCs w:val="20"/>
              </w:rPr>
              <w:tab/>
              <w:t>Cena RE+ přeshraniční výpomoci v 3. čtvrthodině</w:t>
            </w:r>
          </w:p>
          <w:p w14:paraId="5A3C789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EP41</w:t>
            </w:r>
            <w:r w:rsidRPr="009A788D">
              <w:rPr>
                <w:sz w:val="20"/>
                <w:szCs w:val="20"/>
              </w:rPr>
              <w:tab/>
              <w:t>Cena RE+ přeshraniční výpomoci v 4. čtvrthodině</w:t>
            </w:r>
          </w:p>
          <w:p w14:paraId="5CEB1BD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EP02</w:t>
            </w:r>
            <w:r w:rsidRPr="009A788D">
              <w:rPr>
                <w:sz w:val="20"/>
                <w:szCs w:val="20"/>
              </w:rPr>
              <w:tab/>
              <w:t>Cena RE- přeshraniční výpomoci</w:t>
            </w:r>
          </w:p>
          <w:p w14:paraId="4297B8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EP12</w:t>
            </w:r>
            <w:r w:rsidRPr="009A788D">
              <w:rPr>
                <w:sz w:val="20"/>
                <w:szCs w:val="20"/>
              </w:rPr>
              <w:tab/>
              <w:t>Cena RE- přeshraniční výpomoci v 1. čtvrthodině</w:t>
            </w:r>
          </w:p>
          <w:p w14:paraId="51901B4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EP22</w:t>
            </w:r>
            <w:r w:rsidRPr="009A788D">
              <w:rPr>
                <w:sz w:val="20"/>
                <w:szCs w:val="20"/>
              </w:rPr>
              <w:tab/>
              <w:t>Cena RE- přeshraniční výpomoci v 2. čtvrthodině</w:t>
            </w:r>
          </w:p>
          <w:p w14:paraId="2073E1D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EP32</w:t>
            </w:r>
            <w:r w:rsidRPr="009A788D">
              <w:rPr>
                <w:sz w:val="20"/>
                <w:szCs w:val="20"/>
              </w:rPr>
              <w:tab/>
              <w:t>Cena RE- přeshraniční výpomoci v 3. čtvrthodině</w:t>
            </w:r>
          </w:p>
          <w:p w14:paraId="18AAD30A" w14:textId="77777777" w:rsid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EP42</w:t>
            </w:r>
            <w:r w:rsidRPr="009A788D">
              <w:rPr>
                <w:sz w:val="20"/>
                <w:szCs w:val="20"/>
              </w:rPr>
              <w:tab/>
              <w:t>Cena RE- přeshraniční výpomoci v 4. čtvrthodině</w:t>
            </w:r>
          </w:p>
        </w:tc>
        <w:tc>
          <w:tcPr>
            <w:tcW w:w="787" w:type="dxa"/>
          </w:tcPr>
          <w:p w14:paraId="6C6EDE61" w14:textId="77777777" w:rsidR="009A788D" w:rsidRDefault="009A788D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V1.70</w:t>
            </w:r>
          </w:p>
        </w:tc>
      </w:tr>
      <w:tr w:rsidR="009A788D" w14:paraId="0FAFBD93" w14:textId="77777777" w:rsidTr="007521BA">
        <w:trPr>
          <w:trHeight w:val="255"/>
        </w:trPr>
        <w:tc>
          <w:tcPr>
            <w:tcW w:w="1139" w:type="dxa"/>
          </w:tcPr>
          <w:p w14:paraId="24760CB4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10.2.2022</w:t>
            </w:r>
          </w:p>
        </w:tc>
        <w:tc>
          <w:tcPr>
            <w:tcW w:w="7146" w:type="dxa"/>
          </w:tcPr>
          <w:p w14:paraId="5FD219A6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rozšíření enumerace atributu </w:t>
            </w:r>
            <w:r w:rsidRPr="00163328">
              <w:rPr>
                <w:i/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</w:t>
            </w:r>
            <w:r w:rsidRPr="00163328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p w14:paraId="1A2EE15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MAR</w:t>
            </w:r>
            <w:r w:rsidRPr="009A788D">
              <w:rPr>
                <w:sz w:val="20"/>
                <w:szCs w:val="20"/>
              </w:rPr>
              <w:tab/>
              <w:t>Virtuální OPM mFRR pro MARI (použití pouze pro PPS)</w:t>
            </w:r>
          </w:p>
          <w:p w14:paraId="138810B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PIC</w:t>
            </w:r>
            <w:r w:rsidRPr="009A788D">
              <w:rPr>
                <w:sz w:val="20"/>
                <w:szCs w:val="20"/>
              </w:rPr>
              <w:tab/>
              <w:t>Virtuální OPM aFRR pro PICASSO (použití pouze pro PPS)</w:t>
            </w:r>
          </w:p>
          <w:p w14:paraId="65F5055B" w14:textId="77777777" w:rsid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GCC</w:t>
            </w:r>
            <w:r w:rsidRPr="009A788D">
              <w:rPr>
                <w:sz w:val="20"/>
                <w:szCs w:val="20"/>
              </w:rPr>
              <w:tab/>
              <w:t>Přeshraniční výpomoc</w:t>
            </w:r>
          </w:p>
        </w:tc>
        <w:tc>
          <w:tcPr>
            <w:tcW w:w="787" w:type="dxa"/>
          </w:tcPr>
          <w:p w14:paraId="03DB5099" w14:textId="77777777" w:rsidR="009A788D" w:rsidRPr="009A788D" w:rsidRDefault="009A788D" w:rsidP="00C0078D">
            <w:pPr>
              <w:pStyle w:val="TableNormal1"/>
              <w:jc w:val="center"/>
              <w:rPr>
                <w:iCs/>
              </w:rPr>
            </w:pPr>
            <w:r w:rsidRPr="009A788D">
              <w:rPr>
                <w:iCs/>
              </w:rPr>
              <w:lastRenderedPageBreak/>
              <w:t>V1.70</w:t>
            </w:r>
          </w:p>
        </w:tc>
      </w:tr>
      <w:tr w:rsidR="00A05EE2" w14:paraId="2F2BDC82" w14:textId="77777777" w:rsidTr="007521BA">
        <w:trPr>
          <w:trHeight w:val="255"/>
        </w:trPr>
        <w:tc>
          <w:tcPr>
            <w:tcW w:w="1139" w:type="dxa"/>
          </w:tcPr>
          <w:p w14:paraId="64086886" w14:textId="77777777" w:rsidR="00A05EE2" w:rsidRDefault="00A05EE2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28.2.2022</w:t>
            </w:r>
          </w:p>
        </w:tc>
        <w:tc>
          <w:tcPr>
            <w:tcW w:w="7146" w:type="dxa"/>
          </w:tcPr>
          <w:p w14:paraId="319EB865" w14:textId="77777777" w:rsidR="00A05EE2" w:rsidRDefault="00A05EE2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</w:t>
            </w:r>
            <w:r w:rsidR="00163328">
              <w:rPr>
                <w:sz w:val="20"/>
                <w:szCs w:val="20"/>
              </w:rPr>
              <w:t>á</w:t>
            </w:r>
            <w:r>
              <w:rPr>
                <w:sz w:val="20"/>
                <w:szCs w:val="20"/>
              </w:rPr>
              <w:t xml:space="preserve">vy ISOTEDATA – rozšíření enumerace </w:t>
            </w:r>
            <w:r w:rsidR="00163328">
              <w:rPr>
                <w:sz w:val="20"/>
                <w:szCs w:val="20"/>
              </w:rPr>
              <w:t>atributu</w:t>
            </w:r>
            <w:r w:rsidR="00163328" w:rsidRPr="00163328">
              <w:rPr>
                <w:i/>
                <w:sz w:val="20"/>
                <w:szCs w:val="20"/>
              </w:rPr>
              <w:t xml:space="preserve"> profile-role </w:t>
            </w:r>
            <w:r w:rsidR="00163328">
              <w:rPr>
                <w:sz w:val="20"/>
                <w:szCs w:val="20"/>
              </w:rPr>
              <w:t xml:space="preserve">elementu </w:t>
            </w:r>
            <w:r w:rsidR="00163328" w:rsidRPr="00163328">
              <w:rPr>
                <w:i/>
                <w:sz w:val="20"/>
                <w:szCs w:val="20"/>
              </w:rPr>
              <w:t xml:space="preserve">ProfileData </w:t>
            </w:r>
            <w:r w:rsidR="00163328">
              <w:rPr>
                <w:sz w:val="20"/>
                <w:szCs w:val="20"/>
              </w:rPr>
              <w:t>o enumeraci:</w:t>
            </w:r>
          </w:p>
          <w:p w14:paraId="3114BAC2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-XC75 až XC93</w:t>
            </w:r>
          </w:p>
          <w:p w14:paraId="034D6392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 XP75 až XP93</w:t>
            </w:r>
          </w:p>
        </w:tc>
        <w:tc>
          <w:tcPr>
            <w:tcW w:w="787" w:type="dxa"/>
          </w:tcPr>
          <w:p w14:paraId="4AF18944" w14:textId="77777777" w:rsidR="00A05EE2" w:rsidRPr="009A788D" w:rsidRDefault="00A05EE2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V1.71</w:t>
            </w:r>
          </w:p>
        </w:tc>
      </w:tr>
      <w:tr w:rsidR="00163328" w14:paraId="0D6D4B68" w14:textId="77777777" w:rsidTr="007521BA">
        <w:trPr>
          <w:trHeight w:val="255"/>
        </w:trPr>
        <w:tc>
          <w:tcPr>
            <w:tcW w:w="1139" w:type="dxa"/>
          </w:tcPr>
          <w:p w14:paraId="40B739CC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28.2.2022</w:t>
            </w:r>
          </w:p>
        </w:tc>
        <w:tc>
          <w:tcPr>
            <w:tcW w:w="7146" w:type="dxa"/>
          </w:tcPr>
          <w:p w14:paraId="50312764" w14:textId="77777777" w:rsidR="00163328" w:rsidRDefault="00163328" w:rsidP="0016332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zpráv:</w:t>
            </w:r>
          </w:p>
          <w:p w14:paraId="08C110D5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SFVOTCONFDATA</w:t>
            </w:r>
          </w:p>
          <w:p w14:paraId="71AF6543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SFVOTBILLING</w:t>
            </w:r>
          </w:p>
          <w:p w14:paraId="70CCA9C8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SFVOTBILLINGSUM</w:t>
            </w:r>
          </w:p>
          <w:p w14:paraId="769A53F7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SFVOTCLAIM</w:t>
            </w:r>
          </w:p>
          <w:p w14:paraId="199423BE" w14:textId="77777777" w:rsid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SFVOTCLAIMSUM</w:t>
            </w:r>
          </w:p>
          <w:p w14:paraId="632BF0FC" w14:textId="77777777" w:rsidR="00163328" w:rsidRDefault="00163328" w:rsidP="0016332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br/>
              <w:t>Rozšíření enumerace atributu</w:t>
            </w:r>
            <w:r w:rsidRPr="00163328">
              <w:rPr>
                <w:i/>
                <w:sz w:val="20"/>
                <w:szCs w:val="20"/>
              </w:rPr>
              <w:t xml:space="preserve"> tradeType</w:t>
            </w:r>
            <w:r>
              <w:rPr>
                <w:sz w:val="20"/>
                <w:szCs w:val="20"/>
              </w:rPr>
              <w:t xml:space="preserve"> elementu </w:t>
            </w:r>
            <w:r w:rsidRPr="0016332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27C8DFE5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PC-</w:t>
            </w:r>
            <w:r w:rsidRPr="00163328">
              <w:rPr>
                <w:sz w:val="20"/>
                <w:szCs w:val="20"/>
              </w:rPr>
              <w:tab/>
              <w:t>Dodávka RE- z PICASSO</w:t>
            </w:r>
          </w:p>
          <w:p w14:paraId="604220B1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PC+</w:t>
            </w:r>
            <w:r w:rsidRPr="00163328">
              <w:rPr>
                <w:sz w:val="20"/>
                <w:szCs w:val="20"/>
              </w:rPr>
              <w:tab/>
              <w:t>Dodávka RE+ z PICASSO</w:t>
            </w:r>
          </w:p>
          <w:p w14:paraId="63ED1199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MA-</w:t>
            </w:r>
            <w:r w:rsidRPr="00163328">
              <w:rPr>
                <w:sz w:val="20"/>
                <w:szCs w:val="20"/>
              </w:rPr>
              <w:tab/>
              <w:t>Dodávka RE- z MARI s plánovanou aktivací</w:t>
            </w:r>
          </w:p>
          <w:p w14:paraId="18C8F89F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MA+</w:t>
            </w:r>
            <w:r w:rsidRPr="00163328">
              <w:rPr>
                <w:sz w:val="20"/>
                <w:szCs w:val="20"/>
              </w:rPr>
              <w:tab/>
              <w:t>Dodávka RE+ z MARI s plánovanou aktivací</w:t>
            </w:r>
          </w:p>
          <w:p w14:paraId="70F69DA9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MR-</w:t>
            </w:r>
            <w:r w:rsidRPr="00163328">
              <w:rPr>
                <w:sz w:val="20"/>
                <w:szCs w:val="20"/>
              </w:rPr>
              <w:tab/>
              <w:t>Dodávka RE- MARI s přímou aktivací</w:t>
            </w:r>
          </w:p>
          <w:p w14:paraId="400B5B8C" w14:textId="77777777" w:rsid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MR+</w:t>
            </w:r>
            <w:r w:rsidRPr="00163328">
              <w:rPr>
                <w:sz w:val="20"/>
                <w:szCs w:val="20"/>
              </w:rPr>
              <w:tab/>
              <w:t>Dodávka RE- MARI s přímou aktivací</w:t>
            </w:r>
          </w:p>
        </w:tc>
        <w:tc>
          <w:tcPr>
            <w:tcW w:w="787" w:type="dxa"/>
          </w:tcPr>
          <w:p w14:paraId="0EC3ED25" w14:textId="77777777" w:rsidR="00163328" w:rsidRDefault="00163328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V1.71</w:t>
            </w:r>
          </w:p>
        </w:tc>
      </w:tr>
      <w:tr w:rsidR="000E6B7B" w14:paraId="4A2B4830" w14:textId="77777777" w:rsidTr="007521BA">
        <w:trPr>
          <w:trHeight w:val="255"/>
        </w:trPr>
        <w:tc>
          <w:tcPr>
            <w:tcW w:w="1139" w:type="dxa"/>
          </w:tcPr>
          <w:p w14:paraId="34F299A4" w14:textId="77777777" w:rsidR="000E6B7B" w:rsidRDefault="000E6B7B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28.4.2022</w:t>
            </w:r>
          </w:p>
        </w:tc>
        <w:tc>
          <w:tcPr>
            <w:tcW w:w="7146" w:type="dxa"/>
          </w:tcPr>
          <w:p w14:paraId="59FCFFA5" w14:textId="77777777" w:rsidR="000E6B7B" w:rsidRDefault="000E6B7B" w:rsidP="000E6B7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– rozšíření enumerace atributu</w:t>
            </w:r>
            <w:r w:rsidRPr="00EF597B">
              <w:rPr>
                <w:i/>
                <w:sz w:val="20"/>
                <w:szCs w:val="20"/>
              </w:rPr>
              <w:t xml:space="preserve"> rejection-reason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Data: </w:t>
            </w:r>
          </w:p>
          <w:p w14:paraId="59E83954" w14:textId="77777777" w:rsidR="000E6B7B" w:rsidRDefault="000E6B7B" w:rsidP="00163328">
            <w:pPr>
              <w:rPr>
                <w:sz w:val="20"/>
                <w:szCs w:val="20"/>
              </w:rPr>
            </w:pPr>
            <w:r w:rsidRPr="000E6B7B">
              <w:rPr>
                <w:sz w:val="20"/>
                <w:szCs w:val="20"/>
              </w:rPr>
              <w:t xml:space="preserve">06 </w:t>
            </w:r>
            <w:r w:rsidRPr="000E6B7B">
              <w:rPr>
                <w:sz w:val="20"/>
                <w:szCs w:val="20"/>
              </w:rPr>
              <w:tab/>
              <w:t xml:space="preserve">Negativní kontrola finančního zajištění nového SZ </w:t>
            </w:r>
          </w:p>
        </w:tc>
        <w:tc>
          <w:tcPr>
            <w:tcW w:w="787" w:type="dxa"/>
          </w:tcPr>
          <w:p w14:paraId="3CEC23EE" w14:textId="77777777" w:rsidR="000E6B7B" w:rsidRDefault="000E6B7B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V1.72</w:t>
            </w:r>
          </w:p>
        </w:tc>
      </w:tr>
      <w:tr w:rsidR="00C10634" w14:paraId="4EAF46E6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797D3466" w14:textId="77777777" w:rsidR="00C10634" w:rsidRPr="00F25834" w:rsidRDefault="00C10634" w:rsidP="00617893">
            <w:r w:rsidRPr="00F25834">
              <w:t>27.5.2022</w:t>
            </w:r>
          </w:p>
        </w:tc>
        <w:tc>
          <w:tcPr>
            <w:tcW w:w="7146" w:type="dxa"/>
          </w:tcPr>
          <w:p w14:paraId="53501A86" w14:textId="77777777" w:rsidR="00C10634" w:rsidRPr="00F25834" w:rsidRDefault="00C10634" w:rsidP="00617893">
            <w:r>
              <w:t>Byla přidána nová definice zpráv ETSO</w:t>
            </w:r>
            <w:r w:rsidRPr="00F25834">
              <w:t>: capacity-document-ote-v3r0.xsd</w:t>
            </w:r>
          </w:p>
        </w:tc>
        <w:tc>
          <w:tcPr>
            <w:tcW w:w="787" w:type="dxa"/>
            <w:vMerge w:val="restart"/>
          </w:tcPr>
          <w:p w14:paraId="43166F0E" w14:textId="77777777" w:rsidR="00C10634" w:rsidRDefault="00C10634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V1.73</w:t>
            </w:r>
          </w:p>
        </w:tc>
      </w:tr>
      <w:tr w:rsidR="00C10634" w14:paraId="24D9AFFC" w14:textId="77777777" w:rsidTr="007521BA">
        <w:trPr>
          <w:trHeight w:val="255"/>
        </w:trPr>
        <w:tc>
          <w:tcPr>
            <w:tcW w:w="1139" w:type="dxa"/>
            <w:vMerge/>
          </w:tcPr>
          <w:p w14:paraId="353FC517" w14:textId="77777777" w:rsidR="00C10634" w:rsidRPr="00F25834" w:rsidRDefault="00C10634" w:rsidP="00617893"/>
        </w:tc>
        <w:tc>
          <w:tcPr>
            <w:tcW w:w="7146" w:type="dxa"/>
          </w:tcPr>
          <w:p w14:paraId="6A78CD88" w14:textId="77777777" w:rsidR="00C10634" w:rsidRDefault="00C10634" w:rsidP="00617893">
            <w:r>
              <w:t>Byla smazána definice zpráv ETSO</w:t>
            </w:r>
            <w:r w:rsidRPr="00F25834">
              <w:t>: capacity-document-v4r0.xsd</w:t>
            </w:r>
          </w:p>
        </w:tc>
        <w:tc>
          <w:tcPr>
            <w:tcW w:w="787" w:type="dxa"/>
            <w:vMerge/>
          </w:tcPr>
          <w:p w14:paraId="3771D3DE" w14:textId="77777777" w:rsidR="00C10634" w:rsidRDefault="00C10634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27207D" w14:paraId="30AC16BB" w14:textId="77777777" w:rsidTr="007521BA">
        <w:trPr>
          <w:trHeight w:val="255"/>
        </w:trPr>
        <w:tc>
          <w:tcPr>
            <w:tcW w:w="1139" w:type="dxa"/>
          </w:tcPr>
          <w:p w14:paraId="4E412333" w14:textId="77777777" w:rsidR="0027207D" w:rsidRPr="00F25834" w:rsidRDefault="00A13C91" w:rsidP="00617893">
            <w:r>
              <w:t>21.7.2022</w:t>
            </w:r>
          </w:p>
        </w:tc>
        <w:tc>
          <w:tcPr>
            <w:tcW w:w="7146" w:type="dxa"/>
          </w:tcPr>
          <w:p w14:paraId="33F02E66" w14:textId="77777777" w:rsidR="0027207D" w:rsidRDefault="0027207D" w:rsidP="00617893">
            <w:r>
              <w:t xml:space="preserve">Definice zprávy MASTERDATA – byla rozšířena enumerace atributu </w:t>
            </w:r>
            <w:r w:rsidRPr="0027207D">
              <w:rPr>
                <w:i/>
              </w:rPr>
              <w:t>typ-pm</w:t>
            </w:r>
            <w:r>
              <w:t xml:space="preserve"> elementu </w:t>
            </w:r>
            <w:r w:rsidRPr="0027207D">
              <w:rPr>
                <w:i/>
              </w:rPr>
              <w:t>OPM</w:t>
            </w:r>
            <w:r>
              <w:t xml:space="preserve"> o položku:</w:t>
            </w:r>
          </w:p>
          <w:p w14:paraId="2030D4DA" w14:textId="77777777" w:rsidR="0027207D" w:rsidRDefault="00A13C91" w:rsidP="00617893">
            <w:r>
              <w:t xml:space="preserve">02 - </w:t>
            </w:r>
            <w:r w:rsidRPr="00A13C91">
              <w:t>Podnikatel se sazbou DXXd</w:t>
            </w:r>
          </w:p>
          <w:p w14:paraId="0C6261DA" w14:textId="77777777" w:rsidR="00283FC1" w:rsidRDefault="00283FC1" w:rsidP="00617893">
            <w:r>
              <w:t>A byl také změněn popisek tohoto atributu:</w:t>
            </w:r>
          </w:p>
          <w:p w14:paraId="35509394" w14:textId="77777777" w:rsidR="00283FC1" w:rsidRDefault="00283FC1" w:rsidP="00617893">
            <w:r>
              <w:t>Identifikace typu předávacího místa</w:t>
            </w:r>
          </w:p>
        </w:tc>
        <w:tc>
          <w:tcPr>
            <w:tcW w:w="787" w:type="dxa"/>
          </w:tcPr>
          <w:p w14:paraId="6F3A751F" w14:textId="77777777" w:rsidR="0027207D" w:rsidRDefault="00A13C91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V1.74</w:t>
            </w:r>
          </w:p>
        </w:tc>
      </w:tr>
      <w:tr w:rsidR="007521BA" w14:paraId="6D171C56" w14:textId="77777777" w:rsidTr="007521BA">
        <w:trPr>
          <w:trHeight w:val="255"/>
        </w:trPr>
        <w:tc>
          <w:tcPr>
            <w:tcW w:w="1139" w:type="dxa"/>
          </w:tcPr>
          <w:p w14:paraId="54F0D022" w14:textId="77777777" w:rsidR="007521BA" w:rsidRDefault="007521BA" w:rsidP="00617893">
            <w:r>
              <w:t>26.10.2022</w:t>
            </w:r>
          </w:p>
        </w:tc>
        <w:tc>
          <w:tcPr>
            <w:tcW w:w="7146" w:type="dxa"/>
          </w:tcPr>
          <w:p w14:paraId="356D9E24" w14:textId="77777777" w:rsidR="007521BA" w:rsidRDefault="007521BA" w:rsidP="007521BA">
            <w:r>
              <w:t xml:space="preserve">Definice zprávy MASTERDATA – byla rozšířena enumerace atributu </w:t>
            </w:r>
            <w:r w:rsidRPr="0027207D">
              <w:rPr>
                <w:i/>
              </w:rPr>
              <w:t>typ-pm</w:t>
            </w:r>
            <w:r>
              <w:t xml:space="preserve"> elementu </w:t>
            </w:r>
            <w:r w:rsidRPr="0027207D">
              <w:rPr>
                <w:i/>
              </w:rPr>
              <w:t>OPM</w:t>
            </w:r>
            <w:r>
              <w:t xml:space="preserve"> o položku:</w:t>
            </w:r>
          </w:p>
          <w:p w14:paraId="4958933C" w14:textId="77777777" w:rsidR="007521BA" w:rsidRDefault="007521BA" w:rsidP="007521BA">
            <w:r>
              <w:t>03 - Odběrné místo pro napájení prostředků elektrické trakce</w:t>
            </w:r>
          </w:p>
          <w:p w14:paraId="66153B90" w14:textId="77777777" w:rsidR="007521BA" w:rsidRDefault="007521BA" w:rsidP="00617893"/>
        </w:tc>
        <w:tc>
          <w:tcPr>
            <w:tcW w:w="787" w:type="dxa"/>
          </w:tcPr>
          <w:p w14:paraId="579AEA30" w14:textId="77777777" w:rsidR="007521BA" w:rsidRDefault="007521BA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V1.75</w:t>
            </w:r>
          </w:p>
        </w:tc>
      </w:tr>
      <w:tr w:rsidR="000B4820" w14:paraId="31ABBA98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2AA6F479" w14:textId="77777777" w:rsidR="000B4820" w:rsidRDefault="000B4820" w:rsidP="00617893">
            <w:r>
              <w:t>30.11.2022</w:t>
            </w:r>
          </w:p>
        </w:tc>
        <w:tc>
          <w:tcPr>
            <w:tcW w:w="7146" w:type="dxa"/>
          </w:tcPr>
          <w:p w14:paraId="61FD88B7" w14:textId="77777777" w:rsidR="000B4820" w:rsidRDefault="000B4820" w:rsidP="00AB3387">
            <w:r>
              <w:t xml:space="preserve">Definice zprávy MASTERDATA – byla rozšířena enumerace atributu </w:t>
            </w:r>
            <w:r w:rsidRPr="00244306">
              <w:t>chs-reason</w:t>
            </w:r>
            <w:r>
              <w:t xml:space="preserve"> 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5672CE9D" w14:textId="77777777" w:rsidR="000B4820" w:rsidRDefault="000B4820" w:rsidP="00AB3387">
            <w:r>
              <w:t>R0 – Zahájení dodávek do OM nově připojeného zákazníka v režimu DPI</w:t>
            </w:r>
          </w:p>
          <w:p w14:paraId="0D6D39BA" w14:textId="77777777" w:rsidR="000B4820" w:rsidRDefault="000B4820" w:rsidP="007521BA">
            <w:r>
              <w:t>S5 – Zahájení dodávek do OPM po DPI</w:t>
            </w:r>
          </w:p>
        </w:tc>
        <w:tc>
          <w:tcPr>
            <w:tcW w:w="787" w:type="dxa"/>
            <w:vMerge w:val="restart"/>
          </w:tcPr>
          <w:p w14:paraId="324C3C2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V1.76</w:t>
            </w:r>
          </w:p>
        </w:tc>
      </w:tr>
      <w:tr w:rsidR="000B4820" w14:paraId="1C2878F0" w14:textId="77777777" w:rsidTr="007521BA">
        <w:trPr>
          <w:trHeight w:val="255"/>
        </w:trPr>
        <w:tc>
          <w:tcPr>
            <w:tcW w:w="1139" w:type="dxa"/>
            <w:vMerge/>
          </w:tcPr>
          <w:p w14:paraId="242235AF" w14:textId="77777777" w:rsidR="000B4820" w:rsidRDefault="000B4820" w:rsidP="00617893"/>
        </w:tc>
        <w:tc>
          <w:tcPr>
            <w:tcW w:w="7146" w:type="dxa"/>
          </w:tcPr>
          <w:p w14:paraId="4F723398" w14:textId="77777777" w:rsidR="000B4820" w:rsidRDefault="000B4820" w:rsidP="00AB3387">
            <w:r>
              <w:t xml:space="preserve">Definice zprávy MASTERDATA – byla rozšířena enumerace atributu </w:t>
            </w:r>
            <w:r w:rsidRPr="00244306">
              <w:t>contract-negotiation-type</w:t>
            </w:r>
            <w:r>
              <w:t xml:space="preserve"> 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6B3230D2" w14:textId="77777777" w:rsidR="000B4820" w:rsidRDefault="000B4820" w:rsidP="00AB3387">
            <w:r>
              <w:lastRenderedPageBreak/>
              <w:t>Z – Prostřednictvím zprostředkovatele</w:t>
            </w:r>
          </w:p>
        </w:tc>
        <w:tc>
          <w:tcPr>
            <w:tcW w:w="787" w:type="dxa"/>
            <w:vMerge/>
          </w:tcPr>
          <w:p w14:paraId="7F87E9FD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2B1B39EB" w14:textId="77777777" w:rsidTr="007521BA">
        <w:trPr>
          <w:trHeight w:val="255"/>
        </w:trPr>
        <w:tc>
          <w:tcPr>
            <w:tcW w:w="1139" w:type="dxa"/>
            <w:vMerge/>
          </w:tcPr>
          <w:p w14:paraId="57B44390" w14:textId="77777777" w:rsidR="000B4820" w:rsidRDefault="000B4820" w:rsidP="00617893"/>
        </w:tc>
        <w:tc>
          <w:tcPr>
            <w:tcW w:w="7146" w:type="dxa"/>
          </w:tcPr>
          <w:p w14:paraId="3990C3E1" w14:textId="77777777" w:rsidR="000B4820" w:rsidRDefault="000B4820" w:rsidP="00AB3387">
            <w:r>
              <w:t xml:space="preserve">Definice zprávy MASTERDATA – byla rozšířena enumerace atributu </w:t>
            </w:r>
            <w:r w:rsidRPr="00AB3387">
              <w:t xml:space="preserve">rejection-reason </w:t>
            </w:r>
            <w:r>
              <w:t xml:space="preserve">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01B75D0B" w14:textId="77777777" w:rsidR="000B4820" w:rsidRPr="00AB3387" w:rsidRDefault="000B4820" w:rsidP="00AB3387">
            <w:pPr>
              <w:rPr>
                <w:color w:val="000000"/>
                <w:sz w:val="24"/>
              </w:rPr>
            </w:pPr>
            <w:r>
              <w:rPr>
                <w:color w:val="000000"/>
                <w:sz w:val="24"/>
              </w:rPr>
              <w:t>53 – OPM nepřechází z režimu DPI</w:t>
            </w:r>
          </w:p>
        </w:tc>
        <w:tc>
          <w:tcPr>
            <w:tcW w:w="787" w:type="dxa"/>
            <w:vMerge/>
          </w:tcPr>
          <w:p w14:paraId="72791B5A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34DA28A8" w14:textId="77777777" w:rsidTr="007521BA">
        <w:trPr>
          <w:trHeight w:val="255"/>
        </w:trPr>
        <w:tc>
          <w:tcPr>
            <w:tcW w:w="1139" w:type="dxa"/>
            <w:vMerge/>
          </w:tcPr>
          <w:p w14:paraId="4E89BE44" w14:textId="77777777" w:rsidR="000B4820" w:rsidRDefault="000B4820" w:rsidP="00617893"/>
        </w:tc>
        <w:tc>
          <w:tcPr>
            <w:tcW w:w="7146" w:type="dxa"/>
          </w:tcPr>
          <w:p w14:paraId="15552500" w14:textId="77777777" w:rsidR="000B4820" w:rsidRDefault="000B4820" w:rsidP="000A2C07">
            <w:r>
              <w:t xml:space="preserve">Definice zprávy MASTERDATA – byly přidány nové atributy elementu </w:t>
            </w:r>
            <w:r>
              <w:rPr>
                <w:i/>
              </w:rPr>
              <w:t>OPM</w:t>
            </w:r>
            <w:r>
              <w:t>:</w:t>
            </w:r>
          </w:p>
          <w:p w14:paraId="7E7932DC" w14:textId="77777777" w:rsidR="000B4820" w:rsidRDefault="000B4820" w:rsidP="000A2C07">
            <w:r>
              <w:t>opm-lead    - Vůdčí OPM (EN Leading PDT)</w:t>
            </w:r>
          </w:p>
          <w:p w14:paraId="0AA1152A" w14:textId="77777777" w:rsidR="000B4820" w:rsidRDefault="000B4820" w:rsidP="000A2C07">
            <w:r>
              <w:t xml:space="preserve">ecomm       -  Data energetického společenství </w:t>
            </w:r>
            <w:r w:rsidRPr="00E0008F">
              <w:t>(Typ zdroje, Inst.výkon, Proc.alokace)</w:t>
            </w:r>
          </w:p>
        </w:tc>
        <w:tc>
          <w:tcPr>
            <w:tcW w:w="787" w:type="dxa"/>
            <w:vMerge/>
          </w:tcPr>
          <w:p w14:paraId="60B5ADD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5F4195B8" w14:textId="77777777" w:rsidTr="007521BA">
        <w:trPr>
          <w:trHeight w:val="255"/>
        </w:trPr>
        <w:tc>
          <w:tcPr>
            <w:tcW w:w="1139" w:type="dxa"/>
            <w:vMerge/>
          </w:tcPr>
          <w:p w14:paraId="305686EE" w14:textId="77777777" w:rsidR="000B4820" w:rsidRDefault="000B4820" w:rsidP="00617893"/>
        </w:tc>
        <w:tc>
          <w:tcPr>
            <w:tcW w:w="7146" w:type="dxa"/>
          </w:tcPr>
          <w:p w14:paraId="02832065" w14:textId="77777777" w:rsidR="000B4820" w:rsidRDefault="000B4820" w:rsidP="00E427D4">
            <w:r>
              <w:t>Definice zprávy MASTERDATA – byla rozšířena enumerace atributu reason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Activity</w:t>
            </w:r>
            <w:r>
              <w:t xml:space="preserve"> o položky:</w:t>
            </w:r>
          </w:p>
          <w:p w14:paraId="7B7E848D" w14:textId="77777777" w:rsidR="000B4820" w:rsidRDefault="000B4820" w:rsidP="00E427D4">
            <w:r>
              <w:t xml:space="preserve">ARH - </w:t>
            </w:r>
            <w:r w:rsidRPr="00CE3E36">
              <w:t>Není fakturační adresa, identifikační údaje</w:t>
            </w:r>
          </w:p>
        </w:tc>
        <w:tc>
          <w:tcPr>
            <w:tcW w:w="787" w:type="dxa"/>
            <w:vMerge/>
          </w:tcPr>
          <w:p w14:paraId="3FB00877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42A367F" w14:textId="77777777" w:rsidTr="007521BA">
        <w:trPr>
          <w:trHeight w:val="255"/>
        </w:trPr>
        <w:tc>
          <w:tcPr>
            <w:tcW w:w="1139" w:type="dxa"/>
            <w:vMerge/>
          </w:tcPr>
          <w:p w14:paraId="7219A189" w14:textId="77777777" w:rsidR="000B4820" w:rsidRDefault="000B4820" w:rsidP="00617893"/>
        </w:tc>
        <w:tc>
          <w:tcPr>
            <w:tcW w:w="7146" w:type="dxa"/>
          </w:tcPr>
          <w:p w14:paraId="5C5701F9" w14:textId="77777777" w:rsidR="000B4820" w:rsidRDefault="000B4820" w:rsidP="00FE734A">
            <w:r>
              <w:t xml:space="preserve">Definice zprávy CDSIDIS – byly přidány nové atributy elementu </w:t>
            </w:r>
            <w:r>
              <w:rPr>
                <w:i/>
              </w:rPr>
              <w:t>DatMO</w:t>
            </w:r>
            <w:r>
              <w:t>:</w:t>
            </w:r>
          </w:p>
          <w:p w14:paraId="10F39B61" w14:textId="77777777" w:rsidR="000B4820" w:rsidRDefault="000B4820" w:rsidP="00FE734A">
            <w:r>
              <w:t>sav-vt - Sumární hodnota úspory v tarifu VT</w:t>
            </w:r>
          </w:p>
          <w:p w14:paraId="6C9C9D9F" w14:textId="77777777" w:rsidR="000B4820" w:rsidRDefault="000B4820" w:rsidP="00FE734A">
            <w:r>
              <w:t>sav-nt - Sumární hodnota úspory v tarifu NT</w:t>
            </w:r>
          </w:p>
        </w:tc>
        <w:tc>
          <w:tcPr>
            <w:tcW w:w="787" w:type="dxa"/>
            <w:vMerge/>
          </w:tcPr>
          <w:p w14:paraId="4F57BE3E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186DCFF3" w14:textId="77777777" w:rsidTr="007521BA">
        <w:trPr>
          <w:trHeight w:val="255"/>
        </w:trPr>
        <w:tc>
          <w:tcPr>
            <w:tcW w:w="1139" w:type="dxa"/>
            <w:vMerge/>
          </w:tcPr>
          <w:p w14:paraId="1279AE82" w14:textId="77777777" w:rsidR="000B4820" w:rsidRDefault="000B4820" w:rsidP="00617893"/>
        </w:tc>
        <w:tc>
          <w:tcPr>
            <w:tcW w:w="7146" w:type="dxa"/>
          </w:tcPr>
          <w:p w14:paraId="61287B2E" w14:textId="77777777" w:rsidR="000B4820" w:rsidRDefault="000B4820" w:rsidP="00FE734A">
            <w:r>
              <w:t xml:space="preserve">Definice zprávy CDSDATA – byla rozšířena enumerace atributu </w:t>
            </w:r>
            <w:r w:rsidRPr="008E3958">
              <w:rPr>
                <w:i/>
              </w:rPr>
              <w:t>profile-role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Location</w:t>
            </w:r>
            <w:r>
              <w:t xml:space="preserve"> o položky:</w:t>
            </w:r>
          </w:p>
          <w:p w14:paraId="690A7843" w14:textId="77777777" w:rsidR="000B4820" w:rsidRDefault="000B4820" w:rsidP="00FE734A">
            <w:r w:rsidRPr="00F62A28">
              <w:t>CI12</w:t>
            </w:r>
            <w:r>
              <w:t xml:space="preserve"> - </w:t>
            </w:r>
            <w:r w:rsidRPr="00F62A28">
              <w:t>Sumární historická spotřeba (intervalové hodnoty)</w:t>
            </w:r>
          </w:p>
        </w:tc>
        <w:tc>
          <w:tcPr>
            <w:tcW w:w="787" w:type="dxa"/>
            <w:vMerge/>
          </w:tcPr>
          <w:p w14:paraId="51B49966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8DE24EB" w14:textId="77777777" w:rsidTr="007521BA">
        <w:trPr>
          <w:trHeight w:val="255"/>
        </w:trPr>
        <w:tc>
          <w:tcPr>
            <w:tcW w:w="1139" w:type="dxa"/>
            <w:vMerge/>
          </w:tcPr>
          <w:p w14:paraId="47CF5459" w14:textId="77777777" w:rsidR="000B4820" w:rsidRDefault="000B4820" w:rsidP="00617893"/>
        </w:tc>
        <w:tc>
          <w:tcPr>
            <w:tcW w:w="7146" w:type="dxa"/>
          </w:tcPr>
          <w:p w14:paraId="77E3C793" w14:textId="77777777" w:rsidR="000B4820" w:rsidRDefault="000B4820" w:rsidP="00810E84">
            <w:r>
              <w:t xml:space="preserve">Definice zprávy CDSDATA – byl rozšířen atribut </w:t>
            </w:r>
            <w:r w:rsidRPr="00EA05CF">
              <w:rPr>
                <w:i/>
              </w:rPr>
              <w:t>msg_code</w:t>
            </w:r>
            <w:r>
              <w:t xml:space="preserve"> kořenového elementu:</w:t>
            </w:r>
          </w:p>
          <w:p w14:paraId="786C4C28" w14:textId="77777777" w:rsidR="000B4820" w:rsidRDefault="000B4820" w:rsidP="00810E84">
            <w:r>
              <w:t xml:space="preserve">211 - </w:t>
            </w:r>
            <w:r w:rsidRPr="00EA05CF">
              <w:t>Historické max. měsíční spotřeby (MSMAX)</w:t>
            </w:r>
          </w:p>
        </w:tc>
        <w:tc>
          <w:tcPr>
            <w:tcW w:w="787" w:type="dxa"/>
            <w:vMerge/>
          </w:tcPr>
          <w:p w14:paraId="6DB2A12D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60324D8" w14:textId="77777777" w:rsidTr="007521BA">
        <w:trPr>
          <w:trHeight w:val="255"/>
        </w:trPr>
        <w:tc>
          <w:tcPr>
            <w:tcW w:w="1139" w:type="dxa"/>
            <w:vMerge/>
          </w:tcPr>
          <w:p w14:paraId="7D3B4906" w14:textId="77777777" w:rsidR="000B4820" w:rsidRDefault="000B4820" w:rsidP="00617893"/>
        </w:tc>
        <w:tc>
          <w:tcPr>
            <w:tcW w:w="7146" w:type="dxa"/>
          </w:tcPr>
          <w:p w14:paraId="666D5C8B" w14:textId="77777777" w:rsidR="000B4820" w:rsidRDefault="000B4820" w:rsidP="00810E84">
            <w:r>
              <w:t xml:space="preserve">Definice zprávy </w:t>
            </w:r>
            <w:r w:rsidRPr="00810E84">
              <w:t>CDSREQ</w:t>
            </w:r>
            <w:r>
              <w:t xml:space="preserve">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0C8439F5" w14:textId="77777777" w:rsidR="000B4820" w:rsidRDefault="000B4820" w:rsidP="00810E84">
            <w:r>
              <w:t xml:space="preserve">110 - </w:t>
            </w:r>
            <w:r w:rsidRPr="00810E84">
              <w:t>Požadavek na historickou max. měsíční spotřebu (MSMAX)</w:t>
            </w:r>
          </w:p>
          <w:p w14:paraId="47B03057" w14:textId="77777777" w:rsidR="000B4820" w:rsidRDefault="000B4820" w:rsidP="00810E84">
            <w:r>
              <w:t xml:space="preserve">367 - </w:t>
            </w:r>
            <w:r w:rsidRPr="000B4820">
              <w:t>Požadavek na výčet odběrných míst ve společenství</w:t>
            </w:r>
          </w:p>
        </w:tc>
        <w:tc>
          <w:tcPr>
            <w:tcW w:w="787" w:type="dxa"/>
            <w:vMerge/>
          </w:tcPr>
          <w:p w14:paraId="4D3B464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68B478DC" w14:textId="77777777" w:rsidTr="007521BA">
        <w:trPr>
          <w:trHeight w:val="255"/>
        </w:trPr>
        <w:tc>
          <w:tcPr>
            <w:tcW w:w="1139" w:type="dxa"/>
            <w:vMerge/>
          </w:tcPr>
          <w:p w14:paraId="71A96E9F" w14:textId="77777777" w:rsidR="000B4820" w:rsidRDefault="000B4820" w:rsidP="006D3D7C"/>
        </w:tc>
        <w:tc>
          <w:tcPr>
            <w:tcW w:w="7146" w:type="dxa"/>
          </w:tcPr>
          <w:p w14:paraId="0C05C938" w14:textId="77777777" w:rsidR="000B4820" w:rsidRDefault="000B4820" w:rsidP="006D3D7C">
            <w:r>
              <w:t xml:space="preserve">Definice zprávy </w:t>
            </w:r>
            <w:r w:rsidRPr="006D3D7C">
              <w:t>RESPONSE</w:t>
            </w:r>
            <w:r>
              <w:t xml:space="preserve">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55051BC5" w14:textId="77777777" w:rsidR="000B4820" w:rsidRDefault="000B4820" w:rsidP="006D3D7C">
            <w:r>
              <w:t xml:space="preserve">210 - </w:t>
            </w:r>
            <w:r w:rsidRPr="006D3D7C">
              <w:t>Chyba v požadavku na historickou max. měsíční spotřebu (MSMAX)</w:t>
            </w:r>
          </w:p>
          <w:p w14:paraId="400737C6" w14:textId="77777777" w:rsidR="000B4820" w:rsidRPr="000B4820" w:rsidRDefault="000B4820" w:rsidP="000B4820">
            <w:pPr>
              <w:spacing w:after="0"/>
            </w:pPr>
            <w:r w:rsidRPr="000B4820">
              <w:t xml:space="preserve">369 - </w:t>
            </w:r>
            <w:r w:rsidR="00376BD7" w:rsidRPr="00376BD7">
              <w:t>Potvrzení/chyba v požadavku na výčet odběrného místa ve společenství</w:t>
            </w:r>
          </w:p>
        </w:tc>
        <w:tc>
          <w:tcPr>
            <w:tcW w:w="787" w:type="dxa"/>
            <w:vMerge/>
          </w:tcPr>
          <w:p w14:paraId="6FF36D49" w14:textId="77777777" w:rsidR="000B4820" w:rsidRDefault="000B4820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3E4F05D8" w14:textId="77777777" w:rsidTr="007521BA">
        <w:trPr>
          <w:trHeight w:val="255"/>
        </w:trPr>
        <w:tc>
          <w:tcPr>
            <w:tcW w:w="1139" w:type="dxa"/>
            <w:vMerge/>
          </w:tcPr>
          <w:p w14:paraId="6E8D8D20" w14:textId="77777777" w:rsidR="000B4820" w:rsidRDefault="000B4820" w:rsidP="006D3D7C"/>
        </w:tc>
        <w:tc>
          <w:tcPr>
            <w:tcW w:w="7146" w:type="dxa"/>
          </w:tcPr>
          <w:p w14:paraId="476BF278" w14:textId="77777777" w:rsidR="000B4820" w:rsidRDefault="000B4820" w:rsidP="000B4820">
            <w:r>
              <w:t xml:space="preserve">Definice zprávy MASTERDATA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1341CA86" w14:textId="77777777" w:rsidR="000B4820" w:rsidRPr="000B4820" w:rsidRDefault="000B4820" w:rsidP="006D3D7C">
            <w:pPr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 w:rsidRPr="000B4820">
              <w:t>369</w:t>
            </w:r>
            <w:r>
              <w:t xml:space="preserve"> - </w:t>
            </w:r>
            <w:r w:rsidRPr="000B4820">
              <w:t>Výčet odběrných míst ve společenství</w:t>
            </w:r>
          </w:p>
        </w:tc>
        <w:tc>
          <w:tcPr>
            <w:tcW w:w="787" w:type="dxa"/>
            <w:vMerge/>
          </w:tcPr>
          <w:p w14:paraId="5E0343DB" w14:textId="77777777" w:rsidR="000B4820" w:rsidRDefault="000B4820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0A3E8506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78A00EC6" w14:textId="77777777" w:rsidR="00D36A48" w:rsidRDefault="00D36A48" w:rsidP="00D36A48">
            <w:r>
              <w:t>10.1.2023</w:t>
            </w:r>
          </w:p>
        </w:tc>
        <w:tc>
          <w:tcPr>
            <w:tcW w:w="7146" w:type="dxa"/>
          </w:tcPr>
          <w:p w14:paraId="2F63C3EE" w14:textId="77777777" w:rsidR="00D36A48" w:rsidRDefault="00D36A48" w:rsidP="00D36A48">
            <w:r>
              <w:t xml:space="preserve">Definice zprávy CDSDATA – byl rozšířen atribut </w:t>
            </w:r>
            <w:r w:rsidRPr="00EA05CF">
              <w:rPr>
                <w:i/>
              </w:rPr>
              <w:t>msg_code</w:t>
            </w:r>
            <w:r>
              <w:t xml:space="preserve"> kořenového elementu:</w:t>
            </w:r>
          </w:p>
          <w:p w14:paraId="216060FF" w14:textId="77777777" w:rsidR="00D36A48" w:rsidRDefault="00D36A48" w:rsidP="00D36A48">
            <w:r>
              <w:t xml:space="preserve">683 - </w:t>
            </w:r>
            <w:r w:rsidRPr="00D36A48">
              <w:t>Historie měření B za historii měření B za max.12 předchozích měsíců</w:t>
            </w:r>
          </w:p>
        </w:tc>
        <w:tc>
          <w:tcPr>
            <w:tcW w:w="787" w:type="dxa"/>
            <w:vMerge w:val="restart"/>
          </w:tcPr>
          <w:p w14:paraId="0975E0D2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V1.77</w:t>
            </w:r>
          </w:p>
        </w:tc>
      </w:tr>
      <w:tr w:rsidR="00D36A48" w14:paraId="172BC3E2" w14:textId="77777777" w:rsidTr="007521BA">
        <w:trPr>
          <w:trHeight w:val="255"/>
        </w:trPr>
        <w:tc>
          <w:tcPr>
            <w:tcW w:w="1139" w:type="dxa"/>
            <w:vMerge/>
          </w:tcPr>
          <w:p w14:paraId="1B81FB84" w14:textId="77777777" w:rsidR="00D36A48" w:rsidRDefault="00D36A48" w:rsidP="00D36A48"/>
        </w:tc>
        <w:tc>
          <w:tcPr>
            <w:tcW w:w="7146" w:type="dxa"/>
          </w:tcPr>
          <w:p w14:paraId="649AC39A" w14:textId="77777777" w:rsidR="00D36A48" w:rsidRDefault="00D36A48" w:rsidP="00D36A48">
            <w:r>
              <w:t xml:space="preserve">Definice zprávy </w:t>
            </w:r>
            <w:r w:rsidRPr="00810E84">
              <w:t>CDSREQ</w:t>
            </w:r>
            <w:r>
              <w:t xml:space="preserve"> – byl rozšířen atribut </w:t>
            </w:r>
            <w:r w:rsidRPr="00D36A48">
              <w:rPr>
                <w:i/>
              </w:rPr>
              <w:t>msg_code</w:t>
            </w:r>
            <w:r>
              <w:t xml:space="preserve"> kořenového elementu:</w:t>
            </w:r>
          </w:p>
          <w:p w14:paraId="204EE42E" w14:textId="77777777" w:rsidR="00D36A48" w:rsidRPr="00D36A48" w:rsidRDefault="00D36A48" w:rsidP="00D36A48">
            <w:pPr>
              <w:rPr>
                <w:color w:val="000000"/>
                <w:szCs w:val="22"/>
                <w:lang w:eastAsia="cs-CZ"/>
              </w:rPr>
            </w:pPr>
            <w:r>
              <w:t xml:space="preserve">681 - </w:t>
            </w:r>
            <w:r>
              <w:rPr>
                <w:color w:val="000000"/>
                <w:szCs w:val="22"/>
              </w:rPr>
              <w:t>Požadavek na historii měření B za max.12 předchozích měsíců</w:t>
            </w:r>
          </w:p>
        </w:tc>
        <w:tc>
          <w:tcPr>
            <w:tcW w:w="787" w:type="dxa"/>
            <w:vMerge/>
          </w:tcPr>
          <w:p w14:paraId="0D948E82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3F485FAD" w14:textId="77777777" w:rsidTr="007521BA">
        <w:trPr>
          <w:trHeight w:val="255"/>
        </w:trPr>
        <w:tc>
          <w:tcPr>
            <w:tcW w:w="1139" w:type="dxa"/>
            <w:vMerge/>
          </w:tcPr>
          <w:p w14:paraId="0506607D" w14:textId="77777777" w:rsidR="00D36A48" w:rsidRDefault="00D36A48" w:rsidP="00D36A48"/>
        </w:tc>
        <w:tc>
          <w:tcPr>
            <w:tcW w:w="7146" w:type="dxa"/>
          </w:tcPr>
          <w:p w14:paraId="60B05567" w14:textId="77777777" w:rsidR="00D36A48" w:rsidRDefault="00D36A48" w:rsidP="00D36A48">
            <w:r>
              <w:t xml:space="preserve">Definice zprávy </w:t>
            </w:r>
            <w:r w:rsidRPr="006D3D7C">
              <w:t>RESPONSE</w:t>
            </w:r>
            <w:r>
              <w:t xml:space="preserve"> – byl rozšířen atribut </w:t>
            </w:r>
            <w:r w:rsidRPr="00D36A48">
              <w:rPr>
                <w:i/>
              </w:rPr>
              <w:t>msg_code</w:t>
            </w:r>
            <w:r>
              <w:t xml:space="preserve"> kořenového elementu:</w:t>
            </w:r>
          </w:p>
          <w:p w14:paraId="67C940E2" w14:textId="77777777" w:rsidR="00D36A48" w:rsidRPr="000B4820" w:rsidRDefault="00D36A48" w:rsidP="00D36A48">
            <w:r>
              <w:t xml:space="preserve">682 - </w:t>
            </w:r>
            <w:r w:rsidRPr="00D36A48">
              <w:t>Chyba v požadavku na historii měření B za max.12 předchozích měsíců</w:t>
            </w:r>
          </w:p>
        </w:tc>
        <w:tc>
          <w:tcPr>
            <w:tcW w:w="787" w:type="dxa"/>
            <w:vMerge/>
          </w:tcPr>
          <w:p w14:paraId="2ECB1098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30F90199" w14:textId="77777777" w:rsidTr="007521BA">
        <w:trPr>
          <w:trHeight w:val="255"/>
        </w:trPr>
        <w:tc>
          <w:tcPr>
            <w:tcW w:w="1139" w:type="dxa"/>
            <w:vMerge/>
          </w:tcPr>
          <w:p w14:paraId="568B3C20" w14:textId="77777777" w:rsidR="00D36A48" w:rsidRDefault="00D36A48" w:rsidP="006D3D7C"/>
        </w:tc>
        <w:tc>
          <w:tcPr>
            <w:tcW w:w="7146" w:type="dxa"/>
          </w:tcPr>
          <w:p w14:paraId="368E6E05" w14:textId="77777777" w:rsidR="00D36A48" w:rsidRDefault="00D36A48" w:rsidP="00D36A48">
            <w:r>
              <w:t xml:space="preserve">Definice zprávy CDSDATA – byla rozšířena enumerace atributu </w:t>
            </w:r>
            <w:r w:rsidRPr="008E3958">
              <w:rPr>
                <w:i/>
              </w:rPr>
              <w:t>profile-role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Location</w:t>
            </w:r>
            <w:r>
              <w:t xml:space="preserve"> o položky:</w:t>
            </w:r>
          </w:p>
          <w:p w14:paraId="111F79DB" w14:textId="77777777" w:rsidR="00D36A48" w:rsidRDefault="00D36A48" w:rsidP="00D36A48">
            <w:r w:rsidRPr="00D36A48">
              <w:t>CH12 - Historie měření B za historii měření B za max.12 předchozích měsíců</w:t>
            </w:r>
          </w:p>
        </w:tc>
        <w:tc>
          <w:tcPr>
            <w:tcW w:w="787" w:type="dxa"/>
            <w:vMerge/>
          </w:tcPr>
          <w:p w14:paraId="7F927755" w14:textId="77777777" w:rsidR="00D36A48" w:rsidRDefault="00D36A48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D8348D" w14:paraId="6D832BAE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446BBA5B" w14:textId="141F97E2" w:rsidR="00D8348D" w:rsidRDefault="00D8348D" w:rsidP="006D3D7C">
            <w:r>
              <w:t>23.5.2023</w:t>
            </w:r>
          </w:p>
        </w:tc>
        <w:tc>
          <w:tcPr>
            <w:tcW w:w="7146" w:type="dxa"/>
          </w:tcPr>
          <w:p w14:paraId="337A43BF" w14:textId="3509F1EC" w:rsidR="00D8348D" w:rsidRDefault="00D8348D" w:rsidP="00D36A48">
            <w:r>
              <w:t xml:space="preserve">Definice zprávy </w:t>
            </w:r>
            <w:r w:rsidRPr="00673FC0">
              <w:t>CDSREQ</w:t>
            </w:r>
            <w:r>
              <w:t xml:space="preserve"> – byl přidán nový nepovinný atribut </w:t>
            </w:r>
            <w:r w:rsidRPr="00D8348D">
              <w:rPr>
                <w:i/>
                <w:iCs/>
              </w:rPr>
              <w:t>duf-status</w:t>
            </w:r>
            <w:r>
              <w:t xml:space="preserve"> elementu </w:t>
            </w:r>
            <w:r w:rsidRPr="00D8348D">
              <w:rPr>
                <w:i/>
                <w:iCs/>
              </w:rPr>
              <w:t>Location</w:t>
            </w:r>
            <w:r>
              <w:t>:</w:t>
            </w:r>
          </w:p>
          <w:p w14:paraId="73D91856" w14:textId="7F09327E" w:rsidR="00D8348D" w:rsidRDefault="00D8348D" w:rsidP="00D36A48">
            <w:r>
              <w:t xml:space="preserve">duf-status - </w:t>
            </w:r>
            <w:r w:rsidRPr="00673FC0">
              <w:t>Informace o vyúčtování</w:t>
            </w:r>
          </w:p>
        </w:tc>
        <w:tc>
          <w:tcPr>
            <w:tcW w:w="787" w:type="dxa"/>
            <w:vMerge w:val="restart"/>
          </w:tcPr>
          <w:p w14:paraId="6A878EEE" w14:textId="6DD02E69" w:rsidR="00D8348D" w:rsidRDefault="00D8348D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V1.78</w:t>
            </w:r>
          </w:p>
        </w:tc>
      </w:tr>
      <w:tr w:rsidR="00D8348D" w14:paraId="62B9B22B" w14:textId="77777777" w:rsidTr="007521BA">
        <w:trPr>
          <w:trHeight w:val="255"/>
        </w:trPr>
        <w:tc>
          <w:tcPr>
            <w:tcW w:w="1139" w:type="dxa"/>
            <w:vMerge/>
          </w:tcPr>
          <w:p w14:paraId="54CFECD6" w14:textId="77777777" w:rsidR="00D8348D" w:rsidRDefault="00D8348D" w:rsidP="006D3D7C"/>
        </w:tc>
        <w:tc>
          <w:tcPr>
            <w:tcW w:w="7146" w:type="dxa"/>
          </w:tcPr>
          <w:p w14:paraId="6775BB7D" w14:textId="77777777" w:rsidR="00D8348D" w:rsidRDefault="00D8348D" w:rsidP="00D36A48">
            <w:r>
              <w:t xml:space="preserve">Definice zprávy CDSIDIS – byla rozšířena enumerace atributu </w:t>
            </w:r>
            <w:r w:rsidRPr="00D8348D">
              <w:rPr>
                <w:i/>
                <w:iCs/>
              </w:rPr>
              <w:t xml:space="preserve">status </w:t>
            </w:r>
            <w:r>
              <w:t xml:space="preserve">elementu </w:t>
            </w:r>
            <w:r w:rsidRPr="00D8348D">
              <w:rPr>
                <w:i/>
                <w:iCs/>
              </w:rPr>
              <w:t>OPM</w:t>
            </w:r>
            <w:r>
              <w:t>:</w:t>
            </w:r>
          </w:p>
          <w:p w14:paraId="47BDA1E3" w14:textId="0A9D8D26" w:rsidR="00D8348D" w:rsidRDefault="00D8348D" w:rsidP="00D36A48">
            <w:r>
              <w:t xml:space="preserve">CNF - </w:t>
            </w:r>
            <w:r w:rsidRPr="00D8348D">
              <w:t>Informace o vyúčtování</w:t>
            </w:r>
          </w:p>
        </w:tc>
        <w:tc>
          <w:tcPr>
            <w:tcW w:w="787" w:type="dxa"/>
            <w:vMerge/>
          </w:tcPr>
          <w:p w14:paraId="50F85AA1" w14:textId="77777777" w:rsidR="00D8348D" w:rsidRDefault="00D8348D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96502C" w14:paraId="516760D8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63CFDCBB" w14:textId="7485C01C" w:rsidR="0096502C" w:rsidRDefault="0096502C" w:rsidP="006D3D7C">
            <w:r>
              <w:t>28.8.2023</w:t>
            </w:r>
          </w:p>
        </w:tc>
        <w:tc>
          <w:tcPr>
            <w:tcW w:w="7146" w:type="dxa"/>
          </w:tcPr>
          <w:p w14:paraId="716FB930" w14:textId="77777777" w:rsidR="0096502C" w:rsidRDefault="0096502C" w:rsidP="00D36A48">
            <w:r>
              <w:t xml:space="preserve">Deficnice zprávy CDSDATA – rozšíření enumerace atributu </w:t>
            </w:r>
            <w:r w:rsidRPr="009D2941">
              <w:rPr>
                <w:i/>
                <w:iCs/>
              </w:rPr>
              <w:t>profile-role</w:t>
            </w:r>
            <w:r>
              <w:t xml:space="preserve"> elementu </w:t>
            </w:r>
            <w:r w:rsidRPr="009D2941">
              <w:rPr>
                <w:i/>
                <w:iCs/>
              </w:rPr>
              <w:t>Location</w:t>
            </w:r>
            <w:r>
              <w:t>:</w:t>
            </w:r>
          </w:p>
          <w:p w14:paraId="594593D3" w14:textId="1ADD4B07" w:rsidR="0096502C" w:rsidRDefault="0096502C" w:rsidP="009D2941">
            <w:pPr>
              <w:autoSpaceDE w:val="0"/>
              <w:autoSpaceDN w:val="0"/>
              <w:spacing w:after="0"/>
              <w:rPr>
                <w:color w:val="000000"/>
                <w:sz w:val="24"/>
              </w:rPr>
            </w:pPr>
            <w:r w:rsidRPr="009D2941">
              <w:rPr>
                <w:color w:val="000000"/>
                <w:sz w:val="24"/>
              </w:rPr>
              <w:t xml:space="preserve">EK51 – Množství RE+ kompenzační profil </w:t>
            </w:r>
          </w:p>
          <w:p w14:paraId="3853DC8F" w14:textId="19067269" w:rsidR="0096502C" w:rsidRPr="009D2941" w:rsidRDefault="0096502C" w:rsidP="009D2941">
            <w:pPr>
              <w:autoSpaceDE w:val="0"/>
              <w:autoSpaceDN w:val="0"/>
              <w:spacing w:after="0"/>
              <w:rPr>
                <w:color w:val="000000"/>
                <w:sz w:val="24"/>
              </w:rPr>
            </w:pPr>
            <w:r w:rsidRPr="009D2941">
              <w:rPr>
                <w:color w:val="000000"/>
                <w:sz w:val="24"/>
              </w:rPr>
              <w:t xml:space="preserve">EK52 – Množství RE- kompenzační profil </w:t>
            </w:r>
          </w:p>
        </w:tc>
        <w:tc>
          <w:tcPr>
            <w:tcW w:w="787" w:type="dxa"/>
            <w:vMerge w:val="restart"/>
          </w:tcPr>
          <w:p w14:paraId="04411FA3" w14:textId="2B209D03" w:rsidR="0096502C" w:rsidRDefault="0096502C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V1.79</w:t>
            </w:r>
          </w:p>
        </w:tc>
      </w:tr>
      <w:tr w:rsidR="0096502C" w14:paraId="4DA10C10" w14:textId="77777777" w:rsidTr="007521BA">
        <w:trPr>
          <w:trHeight w:val="255"/>
        </w:trPr>
        <w:tc>
          <w:tcPr>
            <w:tcW w:w="1139" w:type="dxa"/>
            <w:vMerge/>
          </w:tcPr>
          <w:p w14:paraId="0A4233C3" w14:textId="77777777" w:rsidR="0096502C" w:rsidRDefault="0096502C" w:rsidP="006D3D7C"/>
        </w:tc>
        <w:tc>
          <w:tcPr>
            <w:tcW w:w="7146" w:type="dxa"/>
          </w:tcPr>
          <w:p w14:paraId="6E4F5846" w14:textId="77777777" w:rsidR="0096502C" w:rsidRDefault="0096502C" w:rsidP="00D36A48">
            <w:r>
              <w:t xml:space="preserve">Definice zprávy MASTERDATA – rozšíření enumerace atributu </w:t>
            </w:r>
            <w:r w:rsidRPr="00C2587E">
              <w:rPr>
                <w:i/>
                <w:iCs/>
              </w:rPr>
              <w:t>typsrc</w:t>
            </w:r>
            <w:r>
              <w:t xml:space="preserve"> elementu </w:t>
            </w:r>
            <w:r w:rsidRPr="00C2587E">
              <w:rPr>
                <w:i/>
                <w:iCs/>
              </w:rPr>
              <w:t>OPM</w:t>
            </w:r>
            <w:r>
              <w:t>:</w:t>
            </w:r>
          </w:p>
          <w:p w14:paraId="28C86B60" w14:textId="08AD4DE4" w:rsidR="0096502C" w:rsidRDefault="0096502C" w:rsidP="00D36A48">
            <w:r w:rsidRPr="00C2587E">
              <w:t>SDP – Virtuální OPM pro evidenci plánu obrany soustavy (použití pouze pro PPS)</w:t>
            </w:r>
          </w:p>
        </w:tc>
        <w:tc>
          <w:tcPr>
            <w:tcW w:w="787" w:type="dxa"/>
            <w:vMerge/>
          </w:tcPr>
          <w:p w14:paraId="2BCC09CF" w14:textId="77777777" w:rsidR="0096502C" w:rsidRDefault="0096502C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96502C" w14:paraId="556905F6" w14:textId="77777777" w:rsidTr="007521BA">
        <w:trPr>
          <w:trHeight w:val="255"/>
        </w:trPr>
        <w:tc>
          <w:tcPr>
            <w:tcW w:w="1139" w:type="dxa"/>
            <w:vMerge/>
          </w:tcPr>
          <w:p w14:paraId="24A263D9" w14:textId="77777777" w:rsidR="0096502C" w:rsidRDefault="0096502C" w:rsidP="006D3D7C"/>
        </w:tc>
        <w:tc>
          <w:tcPr>
            <w:tcW w:w="7146" w:type="dxa"/>
          </w:tcPr>
          <w:p w14:paraId="348A7BDA" w14:textId="44F3345E" w:rsidR="0096502C" w:rsidRDefault="0096502C" w:rsidP="00C2587E">
            <w:r>
              <w:t xml:space="preserve">Definice zprávy MASTERDATA – rozšíření enumerace atributu </w:t>
            </w:r>
            <w:r w:rsidRPr="00C2587E">
              <w:rPr>
                <w:i/>
                <w:iCs/>
                <w:color w:val="000000"/>
                <w:sz w:val="24"/>
              </w:rPr>
              <w:t>typ-pm</w:t>
            </w:r>
            <w:r>
              <w:rPr>
                <w:color w:val="000000"/>
                <w:sz w:val="24"/>
              </w:rPr>
              <w:t xml:space="preserve"> </w:t>
            </w:r>
            <w:r>
              <w:t xml:space="preserve">elementu </w:t>
            </w:r>
            <w:r w:rsidRPr="00C2587E">
              <w:rPr>
                <w:i/>
                <w:iCs/>
              </w:rPr>
              <w:t>OPM</w:t>
            </w:r>
            <w:r>
              <w:t>:</w:t>
            </w:r>
          </w:p>
          <w:p w14:paraId="04DD4E1B" w14:textId="426B6E57" w:rsidR="0096502C" w:rsidRDefault="0096502C" w:rsidP="00D36A48">
            <w:r w:rsidRPr="0096502C">
              <w:t>04 - Kompenzace RE</w:t>
            </w:r>
          </w:p>
        </w:tc>
        <w:tc>
          <w:tcPr>
            <w:tcW w:w="787" w:type="dxa"/>
            <w:vMerge/>
          </w:tcPr>
          <w:p w14:paraId="390A2638" w14:textId="77777777" w:rsidR="0096502C" w:rsidRDefault="0096502C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B96991" w14:paraId="15DA85DF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35AE1C40" w14:textId="056E1268" w:rsidR="00B96991" w:rsidRDefault="00B96991" w:rsidP="006D3D7C">
            <w:r>
              <w:t>4.12.2023</w:t>
            </w:r>
          </w:p>
        </w:tc>
        <w:tc>
          <w:tcPr>
            <w:tcW w:w="7146" w:type="dxa"/>
          </w:tcPr>
          <w:p w14:paraId="1624C3F6" w14:textId="77777777" w:rsidR="00B96991" w:rsidRDefault="00B96991" w:rsidP="00C2587E">
            <w:r>
              <w:t xml:space="preserve">Definice zprávy MASTERDATA – rozšíření elementu </w:t>
            </w:r>
            <w:r w:rsidRPr="004B4BA5">
              <w:rPr>
                <w:i/>
                <w:iCs/>
              </w:rPr>
              <w:t>OPM</w:t>
            </w:r>
            <w:r>
              <w:t xml:space="preserve"> o atributy:</w:t>
            </w:r>
          </w:p>
          <w:p w14:paraId="50321E41" w14:textId="60C6104B" w:rsidR="00B96991" w:rsidRDefault="00B96991" w:rsidP="005076BA">
            <w:r>
              <w:t xml:space="preserve">rs3 – regulační stupeň 3 (%). </w:t>
            </w:r>
          </w:p>
          <w:p w14:paraId="2DBF8133" w14:textId="296C0A14" w:rsidR="00B96991" w:rsidRDefault="00B96991" w:rsidP="005076BA">
            <w:r>
              <w:t xml:space="preserve">rs4 – regulační stupeň 4 (%). </w:t>
            </w:r>
          </w:p>
          <w:p w14:paraId="26CC5659" w14:textId="30CB6C45" w:rsidR="00B96991" w:rsidRDefault="00B96991" w:rsidP="005076BA">
            <w:r>
              <w:t xml:space="preserve">rs5 – regulační stupeň 5 (%). </w:t>
            </w:r>
          </w:p>
          <w:p w14:paraId="08195F7D" w14:textId="07056617" w:rsidR="00B96991" w:rsidRDefault="00B96991" w:rsidP="005076BA">
            <w:r>
              <w:t xml:space="preserve">rs6 – regulační stupeň 6 (%). </w:t>
            </w:r>
          </w:p>
          <w:p w14:paraId="5070F901" w14:textId="752A3DB8" w:rsidR="00B96991" w:rsidRDefault="00B96991" w:rsidP="005076BA">
            <w:r>
              <w:t xml:space="preserve">rs-sav-min - bezpečnostní minimum v kW </w:t>
            </w:r>
          </w:p>
          <w:p w14:paraId="190D76DA" w14:textId="45F268AF" w:rsidR="00B96991" w:rsidRDefault="00B96991" w:rsidP="005076BA">
            <w:r>
              <w:t>rs-t-delay - časový posun v hodinách</w:t>
            </w:r>
          </w:p>
          <w:p w14:paraId="737E93AF" w14:textId="708EB2FA" w:rsidR="00B96991" w:rsidRDefault="00B96991" w:rsidP="005076BA">
            <w:r>
              <w:t>rs-eliminate - příznak, že OPM není zařazeno v regulačních stupních,</w:t>
            </w:r>
          </w:p>
        </w:tc>
        <w:tc>
          <w:tcPr>
            <w:tcW w:w="787" w:type="dxa"/>
            <w:vMerge w:val="restart"/>
          </w:tcPr>
          <w:p w14:paraId="59F48D38" w14:textId="45D00E73" w:rsidR="00B96991" w:rsidRDefault="00B96991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V1.80</w:t>
            </w:r>
          </w:p>
        </w:tc>
      </w:tr>
      <w:tr w:rsidR="00B96991" w14:paraId="60A8B6F8" w14:textId="77777777" w:rsidTr="007521BA">
        <w:trPr>
          <w:trHeight w:val="255"/>
        </w:trPr>
        <w:tc>
          <w:tcPr>
            <w:tcW w:w="1139" w:type="dxa"/>
            <w:vMerge/>
          </w:tcPr>
          <w:p w14:paraId="191E8D5B" w14:textId="77777777" w:rsidR="00B96991" w:rsidRDefault="00B96991" w:rsidP="006D3D7C"/>
        </w:tc>
        <w:tc>
          <w:tcPr>
            <w:tcW w:w="7146" w:type="dxa"/>
          </w:tcPr>
          <w:p w14:paraId="26EA50C1" w14:textId="4F97D462" w:rsidR="00B96991" w:rsidRDefault="00B96991" w:rsidP="00B96991">
            <w:r>
              <w:t xml:space="preserve">Definice zprávy MASTERDATA – změna popisku atributu </w:t>
            </w:r>
            <w:r w:rsidRPr="004B4BA5">
              <w:rPr>
                <w:i/>
                <w:iCs/>
              </w:rPr>
              <w:t>micro-source</w:t>
            </w:r>
            <w:r>
              <w:t xml:space="preserve"> elementu </w:t>
            </w:r>
            <w:r w:rsidRPr="004B4BA5">
              <w:rPr>
                <w:i/>
                <w:iCs/>
              </w:rPr>
              <w:t>OPM</w:t>
            </w:r>
            <w:r>
              <w:t>:</w:t>
            </w:r>
          </w:p>
          <w:p w14:paraId="4EBA7C5D" w14:textId="381A0870" w:rsidR="00B96991" w:rsidRDefault="00B96991" w:rsidP="00B96991">
            <w:r w:rsidRPr="00B96991">
              <w:t>micro-source</w:t>
            </w:r>
            <w:r>
              <w:t xml:space="preserve"> - </w:t>
            </w:r>
            <w:r w:rsidRPr="00B96991">
              <w:t>Výroba do 50 kW</w:t>
            </w:r>
          </w:p>
          <w:p w14:paraId="4421AA95" w14:textId="77777777" w:rsidR="00B96991" w:rsidRDefault="00B96991" w:rsidP="00C2587E"/>
        </w:tc>
        <w:tc>
          <w:tcPr>
            <w:tcW w:w="787" w:type="dxa"/>
            <w:vMerge/>
          </w:tcPr>
          <w:p w14:paraId="5A99FDC1" w14:textId="77777777" w:rsidR="00B96991" w:rsidRDefault="00B96991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A828D4" w14:paraId="6EA0A793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1898AB94" w14:textId="07E55C02" w:rsidR="00A828D4" w:rsidRDefault="00A828D4" w:rsidP="006D3D7C">
            <w:r>
              <w:t>15.1.2021</w:t>
            </w:r>
          </w:p>
        </w:tc>
        <w:tc>
          <w:tcPr>
            <w:tcW w:w="7146" w:type="dxa"/>
          </w:tcPr>
          <w:p w14:paraId="5B2F7843" w14:textId="46795B2B" w:rsidR="00A828D4" w:rsidRDefault="00A828D4" w:rsidP="00B96991">
            <w:r>
              <w:t xml:space="preserve">Definice zprávy CDSDATA  - rozšíření elementu </w:t>
            </w:r>
            <w:r w:rsidRPr="00DE4E95">
              <w:rPr>
                <w:i/>
                <w:iCs/>
              </w:rPr>
              <w:t>Location</w:t>
            </w:r>
            <w:r>
              <w:t xml:space="preserve"> o nepovinné atributy:</w:t>
            </w:r>
          </w:p>
          <w:p w14:paraId="5879507F" w14:textId="12866A8F" w:rsidR="00A828D4" w:rsidRDefault="00A828D4" w:rsidP="00B96991">
            <w:r>
              <w:t>r</w:t>
            </w:r>
            <w:r w:rsidRPr="00426C76">
              <w:t>esolution</w:t>
            </w:r>
            <w:r>
              <w:t xml:space="preserve"> - Interval</w:t>
            </w:r>
          </w:p>
          <w:p w14:paraId="33FB0F4E" w14:textId="56D97014" w:rsidR="00A828D4" w:rsidRDefault="00A828D4" w:rsidP="00426C76">
            <w:r>
              <w:t xml:space="preserve">unit - </w:t>
            </w:r>
            <w:r w:rsidRPr="00426C76">
              <w:t>Jednotka vztahující se k množství</w:t>
            </w:r>
          </w:p>
        </w:tc>
        <w:tc>
          <w:tcPr>
            <w:tcW w:w="787" w:type="dxa"/>
            <w:vMerge w:val="restart"/>
          </w:tcPr>
          <w:p w14:paraId="4186E233" w14:textId="2CEE1005" w:rsidR="00A828D4" w:rsidRDefault="00A828D4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V1.81</w:t>
            </w:r>
          </w:p>
        </w:tc>
      </w:tr>
      <w:tr w:rsidR="00A828D4" w14:paraId="2869A05A" w14:textId="77777777" w:rsidTr="007521BA">
        <w:trPr>
          <w:trHeight w:val="255"/>
        </w:trPr>
        <w:tc>
          <w:tcPr>
            <w:tcW w:w="1139" w:type="dxa"/>
            <w:vMerge/>
          </w:tcPr>
          <w:p w14:paraId="17B10C02" w14:textId="77777777" w:rsidR="00A828D4" w:rsidRDefault="00A828D4" w:rsidP="006D3D7C"/>
        </w:tc>
        <w:tc>
          <w:tcPr>
            <w:tcW w:w="7146" w:type="dxa"/>
          </w:tcPr>
          <w:p w14:paraId="54231E10" w14:textId="77777777" w:rsidR="00A828D4" w:rsidRDefault="00A828D4" w:rsidP="00B96991">
            <w:r>
              <w:t xml:space="preserve">Definice zprávy CDSDATA  - změna povinnosti atributů elementu </w:t>
            </w:r>
            <w:r w:rsidRPr="00DE4E95">
              <w:rPr>
                <w:i/>
                <w:iCs/>
              </w:rPr>
              <w:t>Data</w:t>
            </w:r>
            <w:r>
              <w:t>:</w:t>
            </w:r>
          </w:p>
          <w:p w14:paraId="2579DC51" w14:textId="2A0A456C" w:rsidR="00A828D4" w:rsidRDefault="00A828D4" w:rsidP="00B96991">
            <w:r w:rsidRPr="00426C76">
              <w:t>date-time-to</w:t>
            </w:r>
            <w:r>
              <w:t xml:space="preserve"> – nově nepovinný</w:t>
            </w:r>
          </w:p>
          <w:p w14:paraId="55D0D034" w14:textId="31E7B996" w:rsidR="00A828D4" w:rsidRDefault="00A828D4" w:rsidP="00B96991">
            <w:r w:rsidRPr="00426C76">
              <w:t>unit</w:t>
            </w:r>
            <w:r>
              <w:t xml:space="preserve"> – nově nepovinný</w:t>
            </w:r>
          </w:p>
          <w:p w14:paraId="7E265501" w14:textId="7BF575B0" w:rsidR="00A828D4" w:rsidRDefault="00A828D4" w:rsidP="00B96991">
            <w:r w:rsidRPr="00426C76">
              <w:lastRenderedPageBreak/>
              <w:t>status</w:t>
            </w:r>
            <w:r>
              <w:t xml:space="preserve"> – nově nepovinný</w:t>
            </w:r>
          </w:p>
        </w:tc>
        <w:tc>
          <w:tcPr>
            <w:tcW w:w="787" w:type="dxa"/>
            <w:vMerge/>
          </w:tcPr>
          <w:p w14:paraId="1F9814FB" w14:textId="77777777" w:rsidR="00A828D4" w:rsidRDefault="00A828D4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67453D" w14:paraId="43F3C86A" w14:textId="77777777" w:rsidTr="007521BA">
        <w:trPr>
          <w:trHeight w:val="255"/>
        </w:trPr>
        <w:tc>
          <w:tcPr>
            <w:tcW w:w="1139" w:type="dxa"/>
          </w:tcPr>
          <w:p w14:paraId="6A381A46" w14:textId="730A3779" w:rsidR="0067453D" w:rsidRDefault="0067453D" w:rsidP="006D3D7C">
            <w:r>
              <w:t>29.4.2024</w:t>
            </w:r>
          </w:p>
        </w:tc>
        <w:tc>
          <w:tcPr>
            <w:tcW w:w="7146" w:type="dxa"/>
          </w:tcPr>
          <w:p w14:paraId="101A1748" w14:textId="5F0349F6" w:rsidR="0067453D" w:rsidRDefault="0067453D" w:rsidP="00B96991">
            <w:r>
              <w:t xml:space="preserve">Definice zprávy CDSDATA   - úpravy numerace atributu </w:t>
            </w:r>
            <w:r w:rsidRPr="0067453D">
              <w:rPr>
                <w:i/>
                <w:iCs/>
              </w:rPr>
              <w:t>profile-role</w:t>
            </w:r>
            <w:r>
              <w:t xml:space="preserve"> elementu </w:t>
            </w:r>
            <w:r w:rsidRPr="0067453D">
              <w:rPr>
                <w:i/>
                <w:iCs/>
              </w:rPr>
              <w:t>Location</w:t>
            </w:r>
            <w:r>
              <w:t>.</w:t>
            </w:r>
          </w:p>
          <w:p w14:paraId="46059A44" w14:textId="77777777" w:rsidR="0067453D" w:rsidRDefault="0067453D" w:rsidP="00B96991">
            <w:r>
              <w:t>Přidání nových položek enumerace:</w:t>
            </w:r>
          </w:p>
          <w:tbl>
            <w:tblPr>
              <w:tblW w:w="61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220"/>
              <w:gridCol w:w="4900"/>
            </w:tblGrid>
            <w:tr w:rsidR="001502AB" w:rsidRPr="001502AB" w14:paraId="1FDFC7D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9DE72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0BA8DD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1</w:t>
                  </w:r>
                </w:p>
              </w:tc>
            </w:tr>
            <w:tr w:rsidR="001502AB" w:rsidRPr="001502AB" w14:paraId="41E57F7C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0199E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37A323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2</w:t>
                  </w:r>
                </w:p>
              </w:tc>
            </w:tr>
            <w:tr w:rsidR="001502AB" w:rsidRPr="001502AB" w14:paraId="6D7F6B9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589C8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E79B0C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3</w:t>
                  </w:r>
                </w:p>
              </w:tc>
            </w:tr>
            <w:tr w:rsidR="001502AB" w:rsidRPr="001502AB" w14:paraId="1A86949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C4EE9D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A6D349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4</w:t>
                  </w:r>
                </w:p>
              </w:tc>
            </w:tr>
            <w:tr w:rsidR="001502AB" w:rsidRPr="001502AB" w14:paraId="428A3237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800212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803BD8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5</w:t>
                  </w:r>
                </w:p>
              </w:tc>
            </w:tr>
            <w:tr w:rsidR="001502AB" w:rsidRPr="001502AB" w14:paraId="0B1FF0F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AB549E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7E158F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6</w:t>
                  </w:r>
                </w:p>
              </w:tc>
            </w:tr>
            <w:tr w:rsidR="001502AB" w:rsidRPr="001502AB" w14:paraId="3D605651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36B6A9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AE564F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7</w:t>
                  </w:r>
                </w:p>
              </w:tc>
            </w:tr>
            <w:tr w:rsidR="001502AB" w:rsidRPr="001502AB" w14:paraId="70C54BA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3DC267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BB555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8</w:t>
                  </w:r>
                </w:p>
              </w:tc>
            </w:tr>
            <w:tr w:rsidR="001502AB" w:rsidRPr="001502AB" w14:paraId="08F5DAB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BF46B8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ACF2CC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9</w:t>
                  </w:r>
                </w:p>
              </w:tc>
            </w:tr>
            <w:tr w:rsidR="001502AB" w:rsidRPr="001502AB" w14:paraId="4C918D2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AD43AB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DDDDC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1</w:t>
                  </w:r>
                </w:p>
              </w:tc>
            </w:tr>
            <w:tr w:rsidR="001502AB" w:rsidRPr="001502AB" w14:paraId="1DCCBBD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6E01E8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EFFFE5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2</w:t>
                  </w:r>
                </w:p>
              </w:tc>
            </w:tr>
            <w:tr w:rsidR="001502AB" w:rsidRPr="001502AB" w14:paraId="5B67C22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24E694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52A1B5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3</w:t>
                  </w:r>
                </w:p>
              </w:tc>
            </w:tr>
            <w:tr w:rsidR="001502AB" w:rsidRPr="001502AB" w14:paraId="432C926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69135E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CEAF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4</w:t>
                  </w:r>
                </w:p>
              </w:tc>
            </w:tr>
            <w:tr w:rsidR="001502AB" w:rsidRPr="001502AB" w14:paraId="3ABC899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F9876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2CC82A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5</w:t>
                  </w:r>
                </w:p>
              </w:tc>
            </w:tr>
            <w:tr w:rsidR="001502AB" w:rsidRPr="001502AB" w14:paraId="3F34681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DF7790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9EA5E6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6</w:t>
                  </w:r>
                </w:p>
              </w:tc>
            </w:tr>
            <w:tr w:rsidR="001502AB" w:rsidRPr="001502AB" w14:paraId="17E6E46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889151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DF9EC3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7</w:t>
                  </w:r>
                </w:p>
              </w:tc>
            </w:tr>
            <w:tr w:rsidR="001502AB" w:rsidRPr="001502AB" w14:paraId="2FD976D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FD5EE2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D1E561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8</w:t>
                  </w:r>
                </w:p>
              </w:tc>
            </w:tr>
            <w:tr w:rsidR="001502AB" w:rsidRPr="001502AB" w14:paraId="25B12A4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4B1D33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500405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9</w:t>
                  </w:r>
                </w:p>
              </w:tc>
            </w:tr>
            <w:tr w:rsidR="001502AB" w:rsidRPr="001502AB" w14:paraId="0DF7531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8AF327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42FEF2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1</w:t>
                  </w:r>
                </w:p>
              </w:tc>
            </w:tr>
            <w:tr w:rsidR="001502AB" w:rsidRPr="001502AB" w14:paraId="5A52F23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43A4BC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B78F4C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2</w:t>
                  </w:r>
                </w:p>
              </w:tc>
            </w:tr>
            <w:tr w:rsidR="001502AB" w:rsidRPr="001502AB" w14:paraId="2FE9CE3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B243C12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821489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3</w:t>
                  </w:r>
                </w:p>
              </w:tc>
            </w:tr>
            <w:tr w:rsidR="001502AB" w:rsidRPr="001502AB" w14:paraId="6A7163E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798472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EF829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4</w:t>
                  </w:r>
                </w:p>
              </w:tc>
            </w:tr>
            <w:tr w:rsidR="001502AB" w:rsidRPr="001502AB" w14:paraId="22ED187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B132DC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9CEF07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5</w:t>
                  </w:r>
                </w:p>
              </w:tc>
            </w:tr>
            <w:tr w:rsidR="001502AB" w:rsidRPr="001502AB" w14:paraId="62D7271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D18A3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DB138A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6</w:t>
                  </w:r>
                </w:p>
              </w:tc>
            </w:tr>
            <w:tr w:rsidR="001502AB" w:rsidRPr="001502AB" w14:paraId="1684372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304C2E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8B5EE5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7</w:t>
                  </w:r>
                </w:p>
              </w:tc>
            </w:tr>
            <w:tr w:rsidR="001502AB" w:rsidRPr="001502AB" w14:paraId="1CC9595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945711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81084F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8</w:t>
                  </w:r>
                </w:p>
              </w:tc>
            </w:tr>
            <w:tr w:rsidR="001502AB" w:rsidRPr="001502AB" w14:paraId="77BB8E0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3740F4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67AFFF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9</w:t>
                  </w:r>
                </w:p>
              </w:tc>
            </w:tr>
            <w:tr w:rsidR="001502AB" w:rsidRPr="001502AB" w14:paraId="0596276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143E1A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434B87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1</w:t>
                  </w:r>
                </w:p>
              </w:tc>
            </w:tr>
            <w:tr w:rsidR="001502AB" w:rsidRPr="001502AB" w14:paraId="016360F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C72FA7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1FF120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2</w:t>
                  </w:r>
                </w:p>
              </w:tc>
            </w:tr>
            <w:tr w:rsidR="001502AB" w:rsidRPr="001502AB" w14:paraId="1E487F3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C8B0BE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D54EE5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3</w:t>
                  </w:r>
                </w:p>
              </w:tc>
            </w:tr>
            <w:tr w:rsidR="001502AB" w:rsidRPr="001502AB" w14:paraId="02ABF10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E44FAE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75A6A4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4</w:t>
                  </w:r>
                </w:p>
              </w:tc>
            </w:tr>
            <w:tr w:rsidR="001502AB" w:rsidRPr="001502AB" w14:paraId="0AA4C93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94A34B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ED6346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5</w:t>
                  </w:r>
                </w:p>
              </w:tc>
            </w:tr>
            <w:tr w:rsidR="001502AB" w:rsidRPr="001502AB" w14:paraId="49326F5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EC89B4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0FA9BA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6</w:t>
                  </w:r>
                </w:p>
              </w:tc>
            </w:tr>
            <w:tr w:rsidR="001502AB" w:rsidRPr="001502AB" w14:paraId="3366A5E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EE671B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9A53EC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7</w:t>
                  </w:r>
                </w:p>
              </w:tc>
            </w:tr>
            <w:tr w:rsidR="001502AB" w:rsidRPr="001502AB" w14:paraId="7FECCF8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3F72C3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C6814A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8</w:t>
                  </w:r>
                </w:p>
              </w:tc>
            </w:tr>
            <w:tr w:rsidR="001502AB" w:rsidRPr="001502AB" w14:paraId="2D6F3C3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AE2B38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60F20E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9</w:t>
                  </w:r>
                </w:p>
              </w:tc>
            </w:tr>
            <w:tr w:rsidR="001502AB" w:rsidRPr="001502AB" w14:paraId="314409C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65666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15D97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1</w:t>
                  </w:r>
                </w:p>
              </w:tc>
            </w:tr>
            <w:tr w:rsidR="001502AB" w:rsidRPr="001502AB" w14:paraId="0008950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384B4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AC7B7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2</w:t>
                  </w:r>
                </w:p>
              </w:tc>
            </w:tr>
            <w:tr w:rsidR="001502AB" w:rsidRPr="001502AB" w14:paraId="77E39F9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44A653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518EA5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3</w:t>
                  </w:r>
                </w:p>
              </w:tc>
            </w:tr>
            <w:tr w:rsidR="001502AB" w:rsidRPr="001502AB" w14:paraId="6652BE5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26D56D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A955F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4</w:t>
                  </w:r>
                </w:p>
              </w:tc>
            </w:tr>
            <w:tr w:rsidR="001502AB" w:rsidRPr="001502AB" w14:paraId="1D888EF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F5BF302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586557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5</w:t>
                  </w:r>
                </w:p>
              </w:tc>
            </w:tr>
            <w:tr w:rsidR="001502AB" w:rsidRPr="001502AB" w14:paraId="457A344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E26FE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ECC62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6</w:t>
                  </w:r>
                </w:p>
              </w:tc>
            </w:tr>
            <w:tr w:rsidR="001502AB" w:rsidRPr="001502AB" w14:paraId="5FD5D1F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33B87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lastRenderedPageBreak/>
                    <w:t>TDP7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37B98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7</w:t>
                  </w:r>
                </w:p>
              </w:tc>
            </w:tr>
            <w:tr w:rsidR="001502AB" w:rsidRPr="001502AB" w14:paraId="39AF2D3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8E449E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8F492C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8</w:t>
                  </w:r>
                </w:p>
              </w:tc>
            </w:tr>
            <w:tr w:rsidR="001502AB" w:rsidRPr="001502AB" w14:paraId="694BF7C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67544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19F15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9</w:t>
                  </w:r>
                </w:p>
              </w:tc>
            </w:tr>
            <w:tr w:rsidR="001502AB" w:rsidRPr="001502AB" w14:paraId="648A175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26EA74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A150C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1</w:t>
                  </w:r>
                </w:p>
              </w:tc>
            </w:tr>
            <w:tr w:rsidR="001502AB" w:rsidRPr="001502AB" w14:paraId="42602AB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0AF81B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80EFF2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2</w:t>
                  </w:r>
                </w:p>
              </w:tc>
            </w:tr>
            <w:tr w:rsidR="001502AB" w:rsidRPr="001502AB" w14:paraId="0346F70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E530E8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362759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3</w:t>
                  </w:r>
                </w:p>
              </w:tc>
            </w:tr>
            <w:tr w:rsidR="001502AB" w:rsidRPr="001502AB" w14:paraId="14B7152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47EBB9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EEEAE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4</w:t>
                  </w:r>
                </w:p>
              </w:tc>
            </w:tr>
            <w:tr w:rsidR="001502AB" w:rsidRPr="001502AB" w14:paraId="7804F0EC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EB38CE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932416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5</w:t>
                  </w:r>
                </w:p>
              </w:tc>
            </w:tr>
            <w:tr w:rsidR="001502AB" w:rsidRPr="001502AB" w14:paraId="747C2C7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09B976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0B31A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6</w:t>
                  </w:r>
                </w:p>
              </w:tc>
            </w:tr>
            <w:tr w:rsidR="001502AB" w:rsidRPr="001502AB" w14:paraId="6EFCB1F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AC3449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2B7A3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7</w:t>
                  </w:r>
                </w:p>
              </w:tc>
            </w:tr>
            <w:tr w:rsidR="001502AB" w:rsidRPr="001502AB" w14:paraId="2BF1EFE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F4492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4B2018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8</w:t>
                  </w:r>
                </w:p>
              </w:tc>
            </w:tr>
            <w:tr w:rsidR="001502AB" w:rsidRPr="001502AB" w14:paraId="7389FA2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8DA33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3BC8D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9</w:t>
                  </w:r>
                </w:p>
              </w:tc>
            </w:tr>
          </w:tbl>
          <w:p w14:paraId="17C7596E" w14:textId="77777777" w:rsidR="0067453D" w:rsidRDefault="0067453D" w:rsidP="00B96991"/>
          <w:p w14:paraId="0ABD396A" w14:textId="5A2A3569" w:rsidR="0067453D" w:rsidRDefault="0067453D" w:rsidP="00B96991">
            <w:r>
              <w:t>Odstranění položek enumerace:</w:t>
            </w:r>
          </w:p>
          <w:tbl>
            <w:tblPr>
              <w:tblW w:w="5267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5267"/>
            </w:tblGrid>
            <w:tr w:rsidR="0067453D" w:rsidRPr="0067453D" w14:paraId="3BBB67B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52F898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TA1 Skutečná teplota - teplotní oblast 1</w:t>
                  </w:r>
                </w:p>
              </w:tc>
            </w:tr>
            <w:tr w:rsidR="0067453D" w:rsidRPr="0067453D" w14:paraId="6AA0F7D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F85C9F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TA2 Skutečná teplota - teplotní oblast 2</w:t>
                  </w:r>
                </w:p>
              </w:tc>
            </w:tr>
            <w:tr w:rsidR="0067453D" w:rsidRPr="0067453D" w14:paraId="6465500F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C5001E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TA3 Skutečná teplota - teplotní oblast 3</w:t>
                  </w:r>
                </w:p>
              </w:tc>
            </w:tr>
            <w:tr w:rsidR="0067453D" w:rsidRPr="0067453D" w14:paraId="7D7B46D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DBD2D3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TA4 Skutečná teplota - teplotní oblast 4</w:t>
                  </w:r>
                </w:p>
              </w:tc>
            </w:tr>
            <w:tr w:rsidR="0067453D" w:rsidRPr="0067453D" w14:paraId="5E9F24A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591C4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TA5 Skutečná teplota - teplotní oblast 5</w:t>
                  </w:r>
                </w:p>
              </w:tc>
            </w:tr>
            <w:tr w:rsidR="0067453D" w:rsidRPr="0067453D" w14:paraId="4D28676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A4E693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TA6 Skutečná teplota - teplotní oblast 6</w:t>
                  </w:r>
                </w:p>
              </w:tc>
            </w:tr>
            <w:tr w:rsidR="0067453D" w:rsidRPr="0067453D" w14:paraId="724EAE0C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13F29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TA7 Skutečná teplota - teplotní oblast 7</w:t>
                  </w:r>
                </w:p>
              </w:tc>
            </w:tr>
            <w:tr w:rsidR="0067453D" w:rsidRPr="0067453D" w14:paraId="47CDF9A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77F3B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TA8 Skutečná teplota - teplotní oblast 8</w:t>
                  </w:r>
                </w:p>
              </w:tc>
            </w:tr>
            <w:tr w:rsidR="0067453D" w:rsidRPr="0067453D" w14:paraId="63762A2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EFD975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TA9 Skutečná teplota - teplotní oblast 9</w:t>
                  </w:r>
                </w:p>
              </w:tc>
            </w:tr>
            <w:tr w:rsidR="0067453D" w:rsidRPr="0067453D" w14:paraId="66C12C3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73C136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TB1 Skutečná teplota vyhlazená - teplotní oblast 1</w:t>
                  </w:r>
                </w:p>
              </w:tc>
            </w:tr>
            <w:tr w:rsidR="0067453D" w:rsidRPr="0067453D" w14:paraId="2C87D49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BC9ECA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TB2 Skutečná teplota vyhlazená - teplotní oblast 2</w:t>
                  </w:r>
                </w:p>
              </w:tc>
            </w:tr>
            <w:tr w:rsidR="0067453D" w:rsidRPr="0067453D" w14:paraId="31C9D4A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1F3D1F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TB3 Skutečná teplota vyhlazená - teplotní oblast 3</w:t>
                  </w:r>
                </w:p>
              </w:tc>
            </w:tr>
            <w:tr w:rsidR="0067453D" w:rsidRPr="0067453D" w14:paraId="5FD2B63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EFFD3C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TB4 Skutečná teplota vyhlazená - teplotní oblast 4</w:t>
                  </w:r>
                </w:p>
              </w:tc>
            </w:tr>
            <w:tr w:rsidR="0067453D" w:rsidRPr="0067453D" w14:paraId="32E7A50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1A570D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TB5 Skutečná teplota vyhlazená - teplotní oblast 5</w:t>
                  </w:r>
                </w:p>
              </w:tc>
            </w:tr>
            <w:tr w:rsidR="0067453D" w:rsidRPr="0067453D" w14:paraId="3B70387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B3CA9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TB6 Skutečná teplota vyhlazená - teplotní oblast 6</w:t>
                  </w:r>
                </w:p>
              </w:tc>
            </w:tr>
            <w:tr w:rsidR="0067453D" w:rsidRPr="0067453D" w14:paraId="6856F2B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33ABE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TB7 Skutečná teplota vyhlazená - teplotní oblast 7</w:t>
                  </w:r>
                </w:p>
              </w:tc>
            </w:tr>
            <w:tr w:rsidR="0067453D" w:rsidRPr="0067453D" w14:paraId="7F59AD0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AA9637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TB8 Skutečná teplota vyhlazená - teplotní oblast 8</w:t>
                  </w:r>
                </w:p>
              </w:tc>
            </w:tr>
            <w:tr w:rsidR="0067453D" w:rsidRPr="0067453D" w14:paraId="53D5B2E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50262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TB9 Skutečná teplota vyhlazená - teplotní oblast 9</w:t>
                  </w:r>
                </w:p>
              </w:tc>
            </w:tr>
            <w:tr w:rsidR="0067453D" w:rsidRPr="0067453D" w14:paraId="7C4AC89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3D8C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TM1 Normání teplota vyhlazená - teplotní oblast 1</w:t>
                  </w:r>
                </w:p>
              </w:tc>
            </w:tr>
            <w:tr w:rsidR="0067453D" w:rsidRPr="0067453D" w14:paraId="4F0785BC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FE8A2B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TM2 Normání teplota vyhlazená - teplotní oblast 2</w:t>
                  </w:r>
                </w:p>
              </w:tc>
            </w:tr>
            <w:tr w:rsidR="0067453D" w:rsidRPr="0067453D" w14:paraId="68A1A11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EA26FA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TM3 Normání teplota vyhlazená - teplotní oblast 3</w:t>
                  </w:r>
                </w:p>
              </w:tc>
            </w:tr>
            <w:tr w:rsidR="0067453D" w:rsidRPr="0067453D" w14:paraId="7FC2997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BAE10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TM4 Normání teplota vyhlazená - teplotní oblast 4</w:t>
                  </w:r>
                </w:p>
              </w:tc>
            </w:tr>
            <w:tr w:rsidR="0067453D" w:rsidRPr="0067453D" w14:paraId="1C5A1B1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860AD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TM5 Normání teplota vyhlazená - teplotní oblast 5</w:t>
                  </w:r>
                </w:p>
              </w:tc>
            </w:tr>
            <w:tr w:rsidR="0067453D" w:rsidRPr="0067453D" w14:paraId="4A57AEE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7CE246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TM6 Normání teplota vyhlazená - teplotní oblast 6</w:t>
                  </w:r>
                </w:p>
              </w:tc>
            </w:tr>
            <w:tr w:rsidR="0067453D" w:rsidRPr="0067453D" w14:paraId="1A535C8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0DEB1A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TM7 Normání teplota vyhlazená - teplotní oblast 7</w:t>
                  </w:r>
                </w:p>
              </w:tc>
            </w:tr>
            <w:tr w:rsidR="0067453D" w:rsidRPr="0067453D" w14:paraId="2A41FFC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111AE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TM8 Normání teplota vyhlazená - teplotní oblast 8</w:t>
                  </w:r>
                </w:p>
              </w:tc>
            </w:tr>
            <w:tr w:rsidR="0067453D" w:rsidRPr="0067453D" w14:paraId="03C4EC0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0FEA32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TM9 Normání teplota vyhlazená - teplotní oblast 9</w:t>
                  </w:r>
                </w:p>
              </w:tc>
            </w:tr>
            <w:tr w:rsidR="0067453D" w:rsidRPr="0067453D" w14:paraId="0B288A92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A0780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TN1 Normání teplota - teplotní oblast 1</w:t>
                  </w:r>
                </w:p>
              </w:tc>
            </w:tr>
            <w:tr w:rsidR="0067453D" w:rsidRPr="0067453D" w14:paraId="3DCF299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D58AC1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TN2 Normání teplota - teplotní oblast 2</w:t>
                  </w:r>
                </w:p>
              </w:tc>
            </w:tr>
            <w:tr w:rsidR="0067453D" w:rsidRPr="0067453D" w14:paraId="5BDC5FF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7BCFB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TN3 Normání teplota - teplotní oblast 3</w:t>
                  </w:r>
                </w:p>
              </w:tc>
            </w:tr>
            <w:tr w:rsidR="0067453D" w:rsidRPr="0067453D" w14:paraId="40B7893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5B7C2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TN4 Normání teplota - teplotní oblast 4</w:t>
                  </w:r>
                </w:p>
              </w:tc>
            </w:tr>
            <w:tr w:rsidR="0067453D" w:rsidRPr="0067453D" w14:paraId="1706FDE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C17C5A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TN5 Normání teplota - teplotní oblast 5</w:t>
                  </w:r>
                </w:p>
              </w:tc>
            </w:tr>
            <w:tr w:rsidR="0067453D" w:rsidRPr="0067453D" w14:paraId="2521CD0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248278C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lastRenderedPageBreak/>
                    <w:t>TN6 Normání teplota - teplotní oblast 6</w:t>
                  </w:r>
                </w:p>
              </w:tc>
            </w:tr>
            <w:tr w:rsidR="0067453D" w:rsidRPr="0067453D" w14:paraId="2AEAF05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C41F2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TN7 Normání teplota - teplotní oblast 7</w:t>
                  </w:r>
                </w:p>
              </w:tc>
            </w:tr>
            <w:tr w:rsidR="0067453D" w:rsidRPr="0067453D" w14:paraId="748F5BD3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212C15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TN8 Normání teplota - teplotní oblast 8</w:t>
                  </w:r>
                </w:p>
              </w:tc>
            </w:tr>
            <w:tr w:rsidR="0067453D" w:rsidRPr="0067453D" w14:paraId="57FC4EA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AC2A33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TN9 Normání teplota - teplotní oblast 9</w:t>
                  </w:r>
                </w:p>
              </w:tc>
            </w:tr>
            <w:tr w:rsidR="0067453D" w:rsidRPr="0067453D" w14:paraId="3D40A5F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62E03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TP1 Předpověď teploty - teplotní oblast 1</w:t>
                  </w:r>
                </w:p>
              </w:tc>
            </w:tr>
            <w:tr w:rsidR="0067453D" w:rsidRPr="0067453D" w14:paraId="5F05776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42C354B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TP2 Předpověď teploty - teplotní oblast 2</w:t>
                  </w:r>
                </w:p>
              </w:tc>
            </w:tr>
            <w:tr w:rsidR="0067453D" w:rsidRPr="0067453D" w14:paraId="1874BA5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FC29F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TP3 Předpověď teploty - teplotní oblast 3</w:t>
                  </w:r>
                </w:p>
              </w:tc>
            </w:tr>
            <w:tr w:rsidR="0067453D" w:rsidRPr="0067453D" w14:paraId="4DCE0B1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11C82A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TP4 Předpověď teploty - teplotní oblast 4</w:t>
                  </w:r>
                </w:p>
              </w:tc>
            </w:tr>
            <w:tr w:rsidR="0067453D" w:rsidRPr="0067453D" w14:paraId="56A085D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48CBFA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TP5 Předpověď teploty - teplotní oblast 5</w:t>
                  </w:r>
                </w:p>
              </w:tc>
            </w:tr>
            <w:tr w:rsidR="0067453D" w:rsidRPr="0067453D" w14:paraId="0F1E9EA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3C4B3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TP6 Předpověď teploty - teplotní oblast 6</w:t>
                  </w:r>
                </w:p>
              </w:tc>
            </w:tr>
            <w:tr w:rsidR="0067453D" w:rsidRPr="0067453D" w14:paraId="15346EE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4BA2BF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TP7 Předpověď teploty - teplotní oblast 7</w:t>
                  </w:r>
                </w:p>
              </w:tc>
            </w:tr>
            <w:tr w:rsidR="0067453D" w:rsidRPr="0067453D" w14:paraId="74CE7902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78F702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TP8 Předpověď teploty - teplotní oblast 8</w:t>
                  </w:r>
                </w:p>
              </w:tc>
            </w:tr>
            <w:tr w:rsidR="0067453D" w:rsidRPr="0067453D" w14:paraId="5229F6F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0530B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TP9 Předpověď teploty - teplotní oblast 9</w:t>
                  </w:r>
                </w:p>
              </w:tc>
            </w:tr>
            <w:tr w:rsidR="0067453D" w:rsidRPr="0067453D" w14:paraId="58A9D080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F3C3C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TQ1 Vyhlazená předpověď teploty - teplotní oblast 1</w:t>
                  </w:r>
                </w:p>
              </w:tc>
            </w:tr>
            <w:tr w:rsidR="0067453D" w:rsidRPr="0067453D" w14:paraId="6729813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B0B55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TQ2 Vyhlazená předpověď teploty - teplotní oblast 2</w:t>
                  </w:r>
                </w:p>
              </w:tc>
            </w:tr>
            <w:tr w:rsidR="0067453D" w:rsidRPr="0067453D" w14:paraId="09B66BC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E4F77D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TQ3 Vyhlazená předpověď teploty - teplotní oblast 3</w:t>
                  </w:r>
                </w:p>
              </w:tc>
            </w:tr>
            <w:tr w:rsidR="0067453D" w:rsidRPr="0067453D" w14:paraId="6672065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51428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TQ4 Vyhlazená předpověď teploty - teplotní oblast 4</w:t>
                  </w:r>
                </w:p>
              </w:tc>
            </w:tr>
            <w:tr w:rsidR="0067453D" w:rsidRPr="0067453D" w14:paraId="63A1EEC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6A148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TQ5 Vyhlazená předpověď teploty - teplotní oblast 5</w:t>
                  </w:r>
                </w:p>
              </w:tc>
            </w:tr>
            <w:tr w:rsidR="0067453D" w:rsidRPr="0067453D" w14:paraId="310F7B2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525EE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TQ6 Vyhlazená předpověď teploty - teplotní oblast 6</w:t>
                  </w:r>
                </w:p>
              </w:tc>
            </w:tr>
            <w:tr w:rsidR="0067453D" w:rsidRPr="0067453D" w14:paraId="5D3A8AB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9F3E8E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TQ7 Vyhlazená předpověď teploty - teplotní oblast 7</w:t>
                  </w:r>
                </w:p>
              </w:tc>
            </w:tr>
            <w:tr w:rsidR="0067453D" w:rsidRPr="0067453D" w14:paraId="49887B9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9E822B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TQ8 Vyhlazená předpověď teploty - teplotní oblast 8</w:t>
                  </w:r>
                </w:p>
              </w:tc>
            </w:tr>
            <w:tr w:rsidR="0067453D" w:rsidRPr="0067453D" w14:paraId="14DE48D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3FABAD5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TQ9 Vyhlazená předpověď teploty - teplotní oblast 9</w:t>
                  </w:r>
                </w:p>
              </w:tc>
            </w:tr>
          </w:tbl>
          <w:p w14:paraId="0554F016" w14:textId="14687DE0" w:rsidR="0067453D" w:rsidRDefault="0067453D" w:rsidP="00B96991"/>
        </w:tc>
        <w:tc>
          <w:tcPr>
            <w:tcW w:w="787" w:type="dxa"/>
          </w:tcPr>
          <w:p w14:paraId="268B2AC0" w14:textId="7C08DBFB" w:rsidR="0067453D" w:rsidRDefault="0067453D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V1.82</w:t>
            </w:r>
          </w:p>
        </w:tc>
      </w:tr>
      <w:tr w:rsidR="007520A3" w14:paraId="39E14E85" w14:textId="77777777" w:rsidTr="00A47CE1">
        <w:trPr>
          <w:trHeight w:val="255"/>
        </w:trPr>
        <w:tc>
          <w:tcPr>
            <w:tcW w:w="1139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11781F01" w14:textId="02FD526A" w:rsidR="007520A3" w:rsidRDefault="007520A3" w:rsidP="00EC3C42">
            <w:r>
              <w:lastRenderedPageBreak/>
              <w:t>2</w:t>
            </w:r>
            <w:r w:rsidR="00D411C3">
              <w:t>8</w:t>
            </w:r>
            <w:r>
              <w:t>.5.2024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4A12F3" w14:textId="77777777" w:rsidR="007520A3" w:rsidRPr="00B92760" w:rsidRDefault="007520A3" w:rsidP="00EC3C42">
            <w:r w:rsidRPr="00B92760">
              <w:t>Došlo k redesignu sdílení souborů XSD a WSDL spjatých s word dokumentací externích rozhraní (tento dokument).</w:t>
            </w:r>
          </w:p>
          <w:p w14:paraId="5CC5C6D9" w14:textId="77777777" w:rsidR="007520A3" w:rsidRPr="00B92760" w:rsidRDefault="007520A3" w:rsidP="00EC3C42">
            <w:r w:rsidRPr="00B92760">
              <w:t>XSD a WSDL zip soubory jsou nyní společné pro všechny komodity elektřina, plyn a poze. Matice, které XSD a WSDL patří k jaké komoditě, je obsažena v .xls souboru v zip souboru s XSD soubory. Název souboru je „XSD and WSDL lists by commodity.xlsx“.</w:t>
            </w:r>
          </w:p>
          <w:p w14:paraId="2A6A531E" w14:textId="77777777" w:rsidR="007520A3" w:rsidRDefault="007520A3" w:rsidP="00EC3C42">
            <w:r w:rsidRPr="00B92760">
              <w:t>Generovaná dokumentace XSD souborů pro jednotlivé zprávy je nově uváděna pouze v adresáři dané zprávy v adresáři „DOC“. Do adresářů jednotlivých zpráv se, jako již v minulosti, dá vždy dostat proklikem přes link uvedený v textu u dané zprávy.</w:t>
            </w:r>
          </w:p>
        </w:tc>
        <w:tc>
          <w:tcPr>
            <w:tcW w:w="787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4C03690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V2.001</w:t>
            </w:r>
          </w:p>
        </w:tc>
      </w:tr>
      <w:tr w:rsidR="007520A3" w14:paraId="2575040E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38E0C67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E74DA" w14:textId="77777777" w:rsidR="007520A3" w:rsidRDefault="007520A3" w:rsidP="00EC3C42">
            <w:r>
              <w:t xml:space="preserve">Definice zpráv </w:t>
            </w:r>
            <w:r w:rsidRPr="00A254FF">
              <w:t>SFVOTCONFDATA</w:t>
            </w:r>
            <w:r>
              <w:t xml:space="preserve">, </w:t>
            </w:r>
            <w:r w:rsidRPr="00A254FF">
              <w:t>SFVOTBILLING</w:t>
            </w:r>
            <w:r>
              <w:t xml:space="preserve">, </w:t>
            </w:r>
            <w:r w:rsidRPr="00A254FF">
              <w:t>SFVOTBILLINGSUM</w:t>
            </w:r>
            <w:r>
              <w:t xml:space="preserve">, </w:t>
            </w:r>
            <w:r w:rsidRPr="00A254FF">
              <w:t>SFVOTCLAIM</w:t>
            </w:r>
            <w:r>
              <w:t xml:space="preserve">, </w:t>
            </w:r>
            <w:r w:rsidRPr="00A254FF">
              <w:t>SFVOTCLAIMSUM</w:t>
            </w:r>
            <w:r>
              <w:t xml:space="preserve"> – byla rozšířena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 xml:space="preserve"> o hodnoty:</w:t>
            </w:r>
          </w:p>
          <w:p w14:paraId="4D55BA31" w14:textId="77777777" w:rsidR="007520A3" w:rsidRDefault="007520A3" w:rsidP="00EC3C42">
            <w:r>
              <w:t>DA+     Vnitrodenní aukce – dodávka / Intraday auctions - supply</w:t>
            </w:r>
          </w:p>
          <w:p w14:paraId="6CD4D253" w14:textId="77777777" w:rsidR="007520A3" w:rsidRDefault="007520A3" w:rsidP="00EC3C42">
            <w:r>
              <w:t>DA-      Vnitrodenní aukce – odběr     / Intraday auctions - consumption</w:t>
            </w:r>
          </w:p>
          <w:p w14:paraId="3B95A2E7" w14:textId="77777777" w:rsidR="007520A3" w:rsidRDefault="007520A3" w:rsidP="00EC3C42">
            <w:r>
              <w:t>SA+     Shipping na IDA – dodávka      / Shipping on IDA - supply</w:t>
            </w:r>
          </w:p>
          <w:p w14:paraId="76974F5B" w14:textId="77777777" w:rsidR="007520A3" w:rsidRDefault="007520A3" w:rsidP="00EC3C42">
            <w:r>
              <w:t>SA-      Shipping na IDA – odběr          / Shipping on IDA - consumption</w:t>
            </w:r>
          </w:p>
          <w:p w14:paraId="2AF0BBD8" w14:textId="6D3060EC" w:rsidR="007520A3" w:rsidRDefault="007520A3" w:rsidP="00EC3C42">
            <w:r>
              <w:t>PP9     Popl. zavnitrodenní aukce       / Fees -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0631DA4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6ABF247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529611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7E2DDB" w14:textId="77777777" w:rsidR="007520A3" w:rsidRDefault="007520A3" w:rsidP="00EC3C42">
            <w:r>
              <w:t xml:space="preserve">Definice zprávy SFVOTLIMITS – rozšířena enumerace atributu </w:t>
            </w:r>
            <w:r w:rsidRPr="00E9062A">
              <w:rPr>
                <w:i/>
                <w:iCs/>
              </w:rPr>
              <w:t>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>:</w:t>
            </w:r>
          </w:p>
          <w:p w14:paraId="56B2127C" w14:textId="77777777" w:rsidR="007520A3" w:rsidRDefault="007520A3" w:rsidP="00EC3C42">
            <w:r w:rsidRPr="00A254FF">
              <w:t>IDA   Vnitrodenni aukce - elektrina  /  Intraday auctions - electricity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87BF67E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369B628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D7A519A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99698C" w14:textId="77777777" w:rsidR="007520A3" w:rsidRDefault="007520A3" w:rsidP="00EC3C42">
            <w:r>
              <w:t xml:space="preserve">Definice zprávy </w:t>
            </w:r>
            <w:r w:rsidRPr="00A254FF">
              <w:t>SFVOTEXCHRATE</w:t>
            </w:r>
            <w:r>
              <w:t xml:space="preserve"> – přidán nový atribut </w:t>
            </w:r>
            <w:r w:rsidRPr="00E9062A">
              <w:rPr>
                <w:i/>
                <w:iCs/>
              </w:rPr>
              <w:t>OteFinalIdaRate</w:t>
            </w:r>
            <w:r>
              <w:t xml:space="preserve"> elementu </w:t>
            </w:r>
            <w:r w:rsidRPr="00E9062A">
              <w:rPr>
                <w:i/>
                <w:iCs/>
              </w:rPr>
              <w:t>ExchRates</w:t>
            </w:r>
            <w:r>
              <w:t>.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072E936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75A677C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97DC1A0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79C73B" w14:textId="77777777" w:rsidR="007520A3" w:rsidRDefault="007520A3" w:rsidP="00EC3C42">
            <w:r>
              <w:t xml:space="preserve">Definice zprávy </w:t>
            </w:r>
            <w:r w:rsidRPr="00B24E1F">
              <w:t>SFVOTEMGSTATE</w:t>
            </w:r>
            <w:r>
              <w:t xml:space="preserve"> – rozšířena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 xml:space="preserve">: </w:t>
            </w:r>
          </w:p>
          <w:p w14:paraId="32DCED70" w14:textId="77777777" w:rsidR="007520A3" w:rsidRDefault="007520A3" w:rsidP="00EC3C42">
            <w:r w:rsidRPr="00B24E1F">
              <w:t>EMA - Stav nouze IDA/ Emergency state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08DB4B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1E2C58B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240D0D2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97DAC9" w14:textId="77777777" w:rsidR="007520A3" w:rsidRDefault="007520A3" w:rsidP="00EC3C42">
            <w:r>
              <w:t xml:space="preserve">Definice zprávy </w:t>
            </w:r>
            <w:r w:rsidRPr="00B24E1F">
              <w:t>SFVOTEMGSTATENETT</w:t>
            </w:r>
            <w:r>
              <w:t xml:space="preserve"> – změna hodnoty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>:</w:t>
            </w:r>
          </w:p>
          <w:p w14:paraId="7BB12A55" w14:textId="77777777" w:rsidR="007520A3" w:rsidRDefault="007520A3" w:rsidP="00EC3C42">
            <w:r>
              <w:t>Nová hodnota:</w:t>
            </w:r>
          </w:p>
          <w:p w14:paraId="56B1EC7F" w14:textId="77777777" w:rsidR="007520A3" w:rsidRDefault="007520A3" w:rsidP="00EC3C42">
            <w:r w:rsidRPr="00B24E1F">
              <w:t xml:space="preserve">EMV+EMD+EMA - I/E z DT, VDT a IDA v SN  </w:t>
            </w:r>
          </w:p>
          <w:p w14:paraId="02CABA74" w14:textId="77777777" w:rsidR="007520A3" w:rsidRDefault="007520A3" w:rsidP="00EC3C42">
            <w:r>
              <w:t>Původní hodnota:</w:t>
            </w:r>
          </w:p>
          <w:p w14:paraId="365FA059" w14:textId="77777777" w:rsidR="007520A3" w:rsidRDefault="007520A3" w:rsidP="00EC3C42">
            <w:r w:rsidRPr="00B92760">
              <w:t>EMV+EMD - I/E z DT a VDT v SN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D97569F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1A5628A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3C10650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1C1A55" w14:textId="77777777" w:rsidR="007520A3" w:rsidRDefault="007520A3" w:rsidP="00EC3C42">
            <w:r>
              <w:t xml:space="preserve">Definice zprávy SFVOTREQ – rozšíření enumerace atributu kořenového elementu </w:t>
            </w:r>
            <w:r w:rsidRPr="00B92760">
              <w:t>msg_code</w:t>
            </w:r>
            <w:r>
              <w:t xml:space="preserve"> o hodnotu:</w:t>
            </w:r>
          </w:p>
          <w:p w14:paraId="042B159C" w14:textId="77777777" w:rsidR="007520A3" w:rsidRDefault="007520A3" w:rsidP="00EC3C42">
            <w:r>
              <w:t xml:space="preserve">505 - </w:t>
            </w:r>
            <w:r w:rsidRPr="007E7A63">
              <w:t>Dotaz na vypořádání exportu/importu z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3E8B647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BB69B04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0C20A13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092861" w14:textId="77777777" w:rsidR="007520A3" w:rsidRDefault="007520A3" w:rsidP="00EC3C42">
            <w:r>
              <w:t xml:space="preserve">Definice zprávy </w:t>
            </w:r>
            <w:r w:rsidRPr="007E7A63">
              <w:t>SFVOTEMGSTATE</w:t>
            </w:r>
            <w:r>
              <w:t xml:space="preserve"> – rozšíření enumerace atributu kořenového elementu </w:t>
            </w:r>
            <w:r w:rsidRPr="00E9062A">
              <w:rPr>
                <w:i/>
                <w:iCs/>
              </w:rPr>
              <w:t>msg</w:t>
            </w:r>
            <w:r w:rsidRPr="00B92760">
              <w:t>_code</w:t>
            </w:r>
            <w:r>
              <w:t xml:space="preserve"> o hodnotu:</w:t>
            </w:r>
          </w:p>
          <w:p w14:paraId="1D5F1B42" w14:textId="77777777" w:rsidR="007520A3" w:rsidRDefault="007520A3" w:rsidP="00EC3C42">
            <w:r>
              <w:t xml:space="preserve">506 - </w:t>
            </w:r>
            <w:r w:rsidRPr="007E7A63">
              <w:t>Vypořádání exportu/importu z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4A57CEE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7FB63E98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765B926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7CD8B2" w14:textId="77777777" w:rsidR="007520A3" w:rsidRDefault="007520A3" w:rsidP="00EC3C42">
            <w:r>
              <w:t xml:space="preserve">Definice zprávy </w:t>
            </w:r>
            <w:r w:rsidRPr="007E7A63">
              <w:t xml:space="preserve">RESPONSE </w:t>
            </w:r>
            <w:r>
              <w:t xml:space="preserve">– rozšíření enumerace atributu kořenového elementu </w:t>
            </w:r>
            <w:r w:rsidRPr="00B92760">
              <w:t>msg_code</w:t>
            </w:r>
            <w:r>
              <w:t xml:space="preserve"> o hodnoty:</w:t>
            </w:r>
          </w:p>
          <w:p w14:paraId="0492021B" w14:textId="77777777" w:rsidR="007520A3" w:rsidRDefault="007520A3" w:rsidP="00EC3C42">
            <w:r>
              <w:t xml:space="preserve">507       </w:t>
            </w:r>
            <w:r w:rsidRPr="007E7A63">
              <w:t>Potvrzení/chyba v  dotazu na vypořádání exportů/importů IDA</w:t>
            </w:r>
          </w:p>
          <w:p w14:paraId="70676653" w14:textId="77777777" w:rsidR="007520A3" w:rsidRDefault="007520A3" w:rsidP="00EC3C42">
            <w:r>
              <w:t>E52</w:t>
            </w:r>
            <w:r>
              <w:tab/>
              <w:t>hlášení o chybě/potvrzení o přijetí</w:t>
            </w:r>
          </w:p>
          <w:p w14:paraId="49CD77E9" w14:textId="77777777" w:rsidR="007520A3" w:rsidRDefault="007520A3" w:rsidP="00EC3C42">
            <w:r>
              <w:t>E15</w:t>
            </w:r>
            <w:r>
              <w:tab/>
              <w:t>hlášení o chybě/potvrzení o přijetí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A7E05ED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4B2EB5B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D8C43D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130A89" w14:textId="77777777" w:rsidR="007520A3" w:rsidRDefault="007520A3" w:rsidP="00EC3C42">
            <w:r>
              <w:t xml:space="preserve">Definice zprávy MASTERDATA– rozšíření enumerace atributu kořenového elementu </w:t>
            </w:r>
            <w:r w:rsidRPr="00B930C4">
              <w:t>msg_code</w:t>
            </w:r>
            <w:r>
              <w:t xml:space="preserve"> o hodnoty:</w:t>
            </w:r>
          </w:p>
          <w:p w14:paraId="4A880089" w14:textId="77777777" w:rsidR="007520A3" w:rsidRPr="00B930C4" w:rsidRDefault="007520A3" w:rsidP="00B92760">
            <w:r w:rsidRPr="00B930C4">
              <w:t>E01</w:t>
            </w:r>
            <w:r w:rsidRPr="00B930C4">
              <w:tab/>
              <w:t>informace o poskytovatelích služeb</w:t>
            </w:r>
          </w:p>
          <w:p w14:paraId="5E896EA5" w14:textId="77777777" w:rsidR="007520A3" w:rsidRPr="00B930C4" w:rsidRDefault="007520A3" w:rsidP="00B92760">
            <w:r w:rsidRPr="00B930C4">
              <w:t>E12</w:t>
            </w:r>
            <w:r w:rsidRPr="00B930C4">
              <w:tab/>
              <w:t>informace o změnách TKD</w:t>
            </w:r>
          </w:p>
          <w:p w14:paraId="596698D7" w14:textId="77777777" w:rsidR="007520A3" w:rsidRPr="00B930C4" w:rsidRDefault="007520A3" w:rsidP="00B92760">
            <w:r w:rsidRPr="00B930C4">
              <w:t>E11</w:t>
            </w:r>
            <w:r w:rsidRPr="00B930C4">
              <w:tab/>
              <w:t>registrace EAN do skupiny sdílení</w:t>
            </w:r>
          </w:p>
          <w:p w14:paraId="50025555" w14:textId="77777777" w:rsidR="007520A3" w:rsidRPr="00B930C4" w:rsidRDefault="007520A3" w:rsidP="00EC3C42">
            <w:r w:rsidRPr="00B930C4">
              <w:t>E53</w:t>
            </w:r>
            <w:r w:rsidRPr="00B930C4">
              <w:tab/>
              <w:t xml:space="preserve">informace o kmentových datech EAN </w:t>
            </w:r>
          </w:p>
          <w:p w14:paraId="37952543" w14:textId="3EE25577" w:rsidR="007520A3" w:rsidRDefault="007520A3" w:rsidP="00EC3C42">
            <w:r w:rsidRPr="00B930C4">
              <w:t>383        Kmenová data sk. sdílení OPM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FC35C2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65A3E462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EFBDBE6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2FD83A" w14:textId="77777777" w:rsidR="007520A3" w:rsidRDefault="007520A3" w:rsidP="00EC3C42">
            <w:r>
              <w:t xml:space="preserve">Definice zprávy MASTERDATA – přídány nové nepovinné atributy elementu </w:t>
            </w:r>
            <w:r w:rsidRPr="00E9062A">
              <w:rPr>
                <w:i/>
                <w:iCs/>
              </w:rPr>
              <w:t>OPM</w:t>
            </w:r>
            <w:r>
              <w:t xml:space="preserve">: </w:t>
            </w:r>
          </w:p>
          <w:p w14:paraId="59870275" w14:textId="77777777" w:rsidR="007520A3" w:rsidRDefault="007520A3" w:rsidP="00EC3C42">
            <w:r>
              <w:t xml:space="preserve">sg-id </w:t>
            </w:r>
            <w:r>
              <w:tab/>
              <w:t>- Číslo skupiny sdílení (platné od 1.7.2024)</w:t>
            </w:r>
          </w:p>
          <w:p w14:paraId="2B763718" w14:textId="77777777" w:rsidR="007520A3" w:rsidRDefault="007520A3" w:rsidP="00EC3C42">
            <w:r>
              <w:t>sg-type</w:t>
            </w:r>
            <w:r>
              <w:tab/>
              <w:t>- Typ sdílení (platné od 1.7.2024)</w:t>
            </w:r>
          </w:p>
          <w:p w14:paraId="712C5F78" w14:textId="77777777" w:rsidR="007520A3" w:rsidRDefault="007520A3" w:rsidP="00EC3C42">
            <w:r>
              <w:t>katm</w:t>
            </w:r>
            <w:r>
              <w:tab/>
              <w:t>- kategorie měření (platné od 1.7.2024)</w:t>
            </w:r>
          </w:p>
          <w:p w14:paraId="4E5770EF" w14:textId="77777777" w:rsidR="007520A3" w:rsidRDefault="007520A3" w:rsidP="00EC3C42">
            <w:r>
              <w:t>cert-svr</w:t>
            </w:r>
            <w:r>
              <w:tab/>
              <w:t xml:space="preserve">  - EAN je součástí agregačního bloku (platné od 1.7.2024)</w:t>
            </w:r>
          </w:p>
          <w:p w14:paraId="567AF103" w14:textId="1119F19F" w:rsidR="007520A3" w:rsidRDefault="007520A3" w:rsidP="00EC3C42">
            <w:r w:rsidRPr="00375A43">
              <w:t>v-customer</w:t>
            </w:r>
            <w:r>
              <w:t xml:space="preserve"> - </w:t>
            </w:r>
            <w:r w:rsidRPr="00375A43">
              <w:t>příznak označující zranitelného zákazníka</w:t>
            </w:r>
            <w:r>
              <w:t xml:space="preserve"> (platné od 1.7.2024)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57CF3DB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8E741C0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B7D7CE9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2DD367" w14:textId="77777777" w:rsidR="007520A3" w:rsidRDefault="007520A3" w:rsidP="00EC3C42">
            <w:r>
              <w:t xml:space="preserve">Definice zprávy CDSIDIS  – přídány nové nepovinné atributy elementu </w:t>
            </w:r>
            <w:r w:rsidRPr="00E9062A">
              <w:rPr>
                <w:i/>
                <w:iCs/>
              </w:rPr>
              <w:t>OPM</w:t>
            </w:r>
            <w:r>
              <w:t>:</w:t>
            </w:r>
          </w:p>
          <w:p w14:paraId="111411AE" w14:textId="77777777" w:rsidR="007520A3" w:rsidRDefault="007520A3" w:rsidP="00EC3C42">
            <w:r>
              <w:t>qty-ash</w:t>
            </w:r>
            <w:r>
              <w:tab/>
              <w:t>- Celkový odběr pro vyúčtování dodávky elektřiny se zohledněním sdílené elektřiny (kWh) (platné od 1.7.2024)</w:t>
            </w:r>
          </w:p>
          <w:p w14:paraId="49F6EC0B" w14:textId="77777777" w:rsidR="007520A3" w:rsidRDefault="007520A3" w:rsidP="00EC3C42">
            <w:r>
              <w:lastRenderedPageBreak/>
              <w:t>qty-ashNT  - Celkový odběr pro vyúčtování dodávky elektřiny se zohledněním sdílené elektřinynízký tarif (kWh) (platné od 1.7.2024)</w:t>
            </w:r>
          </w:p>
          <w:p w14:paraId="0AE4A138" w14:textId="32860EFE" w:rsidR="007520A3" w:rsidRDefault="007520A3" w:rsidP="00EC3C42">
            <w:r>
              <w:t>qty-ashVT - Celkový odběr pro vyúčtování dodávky elektřiny se zohledněním sdílené elektřiny vysoký tarif (kWh) (platné od 1.7.2024)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009895C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24C32157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AD2267D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1B5255" w14:textId="77777777" w:rsidR="007520A3" w:rsidRDefault="007520A3" w:rsidP="00EC3C42">
            <w:r>
              <w:t xml:space="preserve">Nová zpráva </w:t>
            </w:r>
            <w:r w:rsidRPr="009D7CA0">
              <w:t>RESPONSEEDC</w:t>
            </w:r>
            <w:r>
              <w:t xml:space="preserve"> popsána v kapitole 5.35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232751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6F8243A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CE2D79A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761658" w14:textId="77777777" w:rsidR="007520A3" w:rsidRDefault="007520A3" w:rsidP="00EC3C42">
            <w:r>
              <w:t xml:space="preserve">Definice zprávy </w:t>
            </w:r>
            <w:r w:rsidRPr="009D7CA0">
              <w:t>CDSREQ</w:t>
            </w:r>
            <w:r>
              <w:t xml:space="preserve">– rozšíření enumerace atributu kořenového elementu </w:t>
            </w:r>
            <w:r w:rsidRPr="00B92760">
              <w:t>msg_</w:t>
            </w:r>
            <w:r w:rsidRPr="00E9062A">
              <w:rPr>
                <w:i/>
                <w:iCs/>
              </w:rPr>
              <w:t xml:space="preserve">code </w:t>
            </w:r>
            <w:r>
              <w:t>o hodnoty:</w:t>
            </w:r>
          </w:p>
          <w:p w14:paraId="2E442149" w14:textId="77777777" w:rsidR="007520A3" w:rsidRDefault="007520A3" w:rsidP="00EC3C42">
            <w:r>
              <w:t xml:space="preserve">E51 </w:t>
            </w:r>
            <w:r w:rsidRPr="00605392">
              <w:t>žádost o TKD od EDC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6BDB5E7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60E31D4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8929F9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010127" w14:textId="77777777" w:rsidR="007520A3" w:rsidRDefault="007520A3" w:rsidP="00EC3C42">
            <w:r>
              <w:t xml:space="preserve">Definice zprávy CDSINVOICE – rozšířena enumerace atributu </w:t>
            </w:r>
            <w:r w:rsidRPr="00E9062A">
              <w:rPr>
                <w:i/>
                <w:iCs/>
              </w:rPr>
              <w:t>item</w:t>
            </w:r>
            <w:r w:rsidRPr="00D71C92">
              <w:t>-</w:t>
            </w:r>
            <w:r w:rsidRPr="00E9062A">
              <w:rPr>
                <w:i/>
                <w:iCs/>
              </w:rPr>
              <w:t>type</w:t>
            </w:r>
            <w:r>
              <w:t xml:space="preserve"> elementu </w:t>
            </w:r>
            <w:r w:rsidRPr="00E9062A">
              <w:rPr>
                <w:i/>
                <w:iCs/>
              </w:rPr>
              <w:t>BillingItem</w:t>
            </w:r>
            <w:r w:rsidRPr="00B92760">
              <w:t xml:space="preserve"> </w:t>
            </w:r>
            <w:r>
              <w:t>o hodnoty:</w:t>
            </w:r>
          </w:p>
          <w:p w14:paraId="2D960FD5" w14:textId="77777777" w:rsidR="007520A3" w:rsidRDefault="007520A3" w:rsidP="00EC3C42">
            <w:r>
              <w:t>GU034</w:t>
            </w:r>
            <w:r>
              <w:tab/>
              <w:t>poplatek za nesíťovou infrastrukturu</w:t>
            </w:r>
          </w:p>
          <w:p w14:paraId="70EA2FF9" w14:textId="77777777" w:rsidR="007520A3" w:rsidRDefault="007520A3" w:rsidP="00EC3C42">
            <w:r>
              <w:t>GU035</w:t>
            </w:r>
            <w:r>
              <w:tab/>
              <w:t>Suma VT silová elektřina se zohledněním sdílení</w:t>
            </w:r>
          </w:p>
          <w:p w14:paraId="633F5C3D" w14:textId="77777777" w:rsidR="007520A3" w:rsidRDefault="007520A3" w:rsidP="00EC3C42">
            <w:r>
              <w:t>GU036</w:t>
            </w:r>
            <w:r>
              <w:tab/>
              <w:t>Suma NT silová elektřina se zohledněšním sdílení</w:t>
            </w:r>
          </w:p>
          <w:p w14:paraId="10C288DF" w14:textId="77777777" w:rsidR="007520A3" w:rsidRPr="007C66CA" w:rsidRDefault="007520A3" w:rsidP="00EC3C42">
            <w:r>
              <w:t>GU037</w:t>
            </w:r>
            <w:r>
              <w:tab/>
              <w:t>Celkový odběr pro vyúčtování dodávky elektřiny se zohledněním sdílené elektřiny (kWh)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2099E6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20D8A1D3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99A6124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8D74B9" w14:textId="77777777" w:rsidR="007520A3" w:rsidRDefault="007520A3" w:rsidP="00EC3C42">
            <w:r>
              <w:t xml:space="preserve">Definice zprávy CDSDATA   - rozšíření numerace atributu </w:t>
            </w:r>
            <w:r w:rsidRPr="00E9062A">
              <w:rPr>
                <w:i/>
                <w:iCs/>
              </w:rPr>
              <w:t>profile-role</w:t>
            </w:r>
            <w:r>
              <w:t xml:space="preserve"> elementu</w:t>
            </w:r>
            <w:r w:rsidRPr="00E9062A">
              <w:rPr>
                <w:i/>
                <w:iCs/>
              </w:rPr>
              <w:t xml:space="preserve"> Location</w:t>
            </w:r>
            <w:r>
              <w:t>:</w:t>
            </w:r>
          </w:p>
          <w:tbl>
            <w:tblPr>
              <w:tblW w:w="88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160"/>
              <w:gridCol w:w="7660"/>
            </w:tblGrid>
            <w:tr w:rsidR="007520A3" w:rsidRPr="00F3724B" w14:paraId="05D8EB7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7C3C47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54A20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vyrobené na dané jednotce</w:t>
                  </w:r>
                </w:p>
              </w:tc>
            </w:tr>
            <w:tr w:rsidR="007520A3" w:rsidRPr="00F3724B" w14:paraId="3770860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DCE17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6578AB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vyrobené na dané jednotce</w:t>
                  </w:r>
                </w:p>
              </w:tc>
            </w:tr>
            <w:tr w:rsidR="007520A3" w:rsidRPr="00F3724B" w14:paraId="703830E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2D2EA0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068D17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vyvezené do zahraničí</w:t>
                  </w:r>
                </w:p>
              </w:tc>
            </w:tr>
            <w:tr w:rsidR="007520A3" w:rsidRPr="00F3724B" w14:paraId="4FC455F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B9A92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9AE15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vyvezené do zahraničí</w:t>
                  </w:r>
                </w:p>
              </w:tc>
            </w:tr>
            <w:tr w:rsidR="007520A3" w:rsidRPr="00F3724B" w14:paraId="0799892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A23EDB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F63ED7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neuskutečněné aktivace aFRR</w:t>
                  </w:r>
                </w:p>
              </w:tc>
            </w:tr>
            <w:tr w:rsidR="007520A3" w:rsidRPr="00F3724B" w14:paraId="0CEB09A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82E98D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EAA78D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neuskutečněné aktivace aFRR</w:t>
                  </w:r>
                </w:p>
              </w:tc>
            </w:tr>
            <w:tr w:rsidR="007520A3" w:rsidRPr="00F3724B" w14:paraId="49A9B04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FDD357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457DC4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neposkytnuté v požadované kvalitě</w:t>
                  </w:r>
                </w:p>
              </w:tc>
            </w:tr>
            <w:tr w:rsidR="007520A3" w:rsidRPr="00F3724B" w14:paraId="320EC61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DBBD7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200C19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neposkytnuté v požadované kvalitě</w:t>
                  </w:r>
                </w:p>
              </w:tc>
            </w:tr>
            <w:tr w:rsidR="007520A3" w:rsidRPr="00F3724B" w14:paraId="55EBFAF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D363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8C217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vyrobené na dané jednotce</w:t>
                  </w:r>
                </w:p>
              </w:tc>
            </w:tr>
            <w:tr w:rsidR="007520A3" w:rsidRPr="00F3724B" w14:paraId="0EA2728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06B20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E7FB5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vyrobené na dané jednotce</w:t>
                  </w:r>
                </w:p>
              </w:tc>
            </w:tr>
            <w:tr w:rsidR="007520A3" w:rsidRPr="00F3724B" w14:paraId="3C26B5A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0F8B5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625A1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vyvezené do zahraničí</w:t>
                  </w:r>
                </w:p>
              </w:tc>
            </w:tr>
            <w:tr w:rsidR="007520A3" w:rsidRPr="00F3724B" w14:paraId="5C2DFE4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14130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2AA5F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vyvezené do zahraničí</w:t>
                  </w:r>
                </w:p>
              </w:tc>
            </w:tr>
            <w:tr w:rsidR="007520A3" w:rsidRPr="00F3724B" w14:paraId="3D65B1E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81965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710F5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neuskutečněné aktivace aFRR</w:t>
                  </w:r>
                </w:p>
              </w:tc>
            </w:tr>
            <w:tr w:rsidR="007520A3" w:rsidRPr="00F3724B" w14:paraId="4A0BFE8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66C1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E0A3E7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neuskutečněné aktivace aFRR</w:t>
                  </w:r>
                </w:p>
              </w:tc>
            </w:tr>
            <w:tr w:rsidR="007520A3" w:rsidRPr="00F3724B" w14:paraId="2C5D0F7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93154E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493923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neposkytnuté v požadované kvalitě</w:t>
                  </w:r>
                </w:p>
              </w:tc>
            </w:tr>
            <w:tr w:rsidR="007520A3" w:rsidRPr="00F3724B" w14:paraId="0678330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2706A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936CD8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neposkytnuté v požadované kvalitě</w:t>
                  </w:r>
                </w:p>
              </w:tc>
            </w:tr>
            <w:tr w:rsidR="007520A3" w:rsidRPr="00F3724B" w14:paraId="4BA40FE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C4A4BB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48745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RE+ mFRR pro ČR</w:t>
                  </w:r>
                </w:p>
              </w:tc>
            </w:tr>
            <w:tr w:rsidR="007520A3" w:rsidRPr="00F3724B" w14:paraId="65D7D7E3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0343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404D0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RE- mFRR pro ČR</w:t>
                  </w:r>
                </w:p>
              </w:tc>
            </w:tr>
            <w:tr w:rsidR="007520A3" w:rsidRPr="00F3724B" w14:paraId="65DFD43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482113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CDAEDC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RE+ mFRR Zahraničí</w:t>
                  </w:r>
                </w:p>
              </w:tc>
            </w:tr>
            <w:tr w:rsidR="007520A3" w:rsidRPr="00F3724B" w14:paraId="1536696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DDFAC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EB98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RE- mFRR Zahraničí</w:t>
                  </w:r>
                </w:p>
              </w:tc>
            </w:tr>
            <w:tr w:rsidR="007520A3" w:rsidRPr="00F3724B" w14:paraId="0802B7FD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375322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112D47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RE+ mFRR pro násl. čtvrt</w:t>
                  </w:r>
                </w:p>
              </w:tc>
            </w:tr>
            <w:tr w:rsidR="007520A3" w:rsidRPr="00F3724B" w14:paraId="7083D9D5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592B6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E37EC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RE- mFRR pro násl. čtvrt</w:t>
                  </w:r>
                </w:p>
              </w:tc>
            </w:tr>
            <w:tr w:rsidR="007520A3" w:rsidRPr="00F3724B" w14:paraId="38865EA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48A10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56BC66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RE+ mFRR pro předch. čtvrt</w:t>
                  </w:r>
                </w:p>
              </w:tc>
            </w:tr>
            <w:tr w:rsidR="007520A3" w:rsidRPr="00F3724B" w14:paraId="4E7F5212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5E954E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6BED67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RE- mFRR pro předch. čtvrt</w:t>
                  </w:r>
                </w:p>
              </w:tc>
            </w:tr>
            <w:tr w:rsidR="007520A3" w:rsidRPr="00F3724B" w14:paraId="2F700B1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7C6B9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1381450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plán. aktivace RE+ mFRR nekvalita</w:t>
                  </w:r>
                </w:p>
              </w:tc>
            </w:tr>
            <w:tr w:rsidR="007520A3" w:rsidRPr="00F3724B" w14:paraId="20E11F7B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8665CE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lastRenderedPageBreak/>
                    <w:t>SV0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A05F052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plán. aktivace RE- mFRR nekvalita</w:t>
                  </w:r>
                </w:p>
              </w:tc>
            </w:tr>
            <w:tr w:rsidR="007520A3" w:rsidRPr="00F3724B" w14:paraId="062298B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81732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C2C2F6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RE+ mFRR pro ČR</w:t>
                  </w:r>
                </w:p>
              </w:tc>
            </w:tr>
            <w:tr w:rsidR="007520A3" w:rsidRPr="00F3724B" w14:paraId="174DE7BF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848B33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80F201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RE- mFRR pro ČR</w:t>
                  </w:r>
                </w:p>
              </w:tc>
            </w:tr>
            <w:tr w:rsidR="007520A3" w:rsidRPr="00F3724B" w14:paraId="3043E7C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C04D6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6651E3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RE+ mFRR Zahraničí</w:t>
                  </w:r>
                </w:p>
              </w:tc>
            </w:tr>
            <w:tr w:rsidR="007520A3" w:rsidRPr="00F3724B" w14:paraId="6AA9A03C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1EF2E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658E08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RE- mFRR Zahraničí</w:t>
                  </w:r>
                </w:p>
              </w:tc>
            </w:tr>
            <w:tr w:rsidR="007520A3" w:rsidRPr="00F3724B" w14:paraId="7516F48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87502C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F9469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RE+ mFRR pro následující čtvrthodinu</w:t>
                  </w:r>
                </w:p>
              </w:tc>
            </w:tr>
            <w:tr w:rsidR="007520A3" w:rsidRPr="00F3724B" w14:paraId="6ED2BBD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CB1180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0F269D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RE- mFRR pro následující čtvrthodinu</w:t>
                  </w:r>
                </w:p>
              </w:tc>
            </w:tr>
            <w:tr w:rsidR="007520A3" w:rsidRPr="00F3724B" w14:paraId="7BA72D2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57CE81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DFCC2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RE+ mFRR pro předcházející čtvrthodinu</w:t>
                  </w:r>
                </w:p>
              </w:tc>
            </w:tr>
            <w:tr w:rsidR="007520A3" w:rsidRPr="00F3724B" w14:paraId="140A0E2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77B6A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A0B34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RE- mFRR pro předcházející čtvrthodinu</w:t>
                  </w:r>
                </w:p>
              </w:tc>
            </w:tr>
            <w:tr w:rsidR="007520A3" w:rsidRPr="00F3724B" w14:paraId="7D3B1230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0CE78F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0454EE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plán. aktivace RE+ mFRR nekvalita</w:t>
                  </w:r>
                </w:p>
              </w:tc>
            </w:tr>
            <w:tr w:rsidR="007520A3" w:rsidRPr="00F3724B" w14:paraId="7BEA31A1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E35B2A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D1363D8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plán. aktivace RE- mFRR nekvalita</w:t>
                  </w:r>
                </w:p>
              </w:tc>
            </w:tr>
            <w:tr w:rsidR="007520A3" w:rsidRPr="00F3724B" w14:paraId="4F13764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27ED75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718D79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RE+ mFRR pro ČR</w:t>
                  </w:r>
                </w:p>
              </w:tc>
            </w:tr>
            <w:tr w:rsidR="007520A3" w:rsidRPr="00F3724B" w14:paraId="0250F31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AE358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482F7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RE- mFRR pro ČR</w:t>
                  </w:r>
                </w:p>
              </w:tc>
            </w:tr>
            <w:tr w:rsidR="007520A3" w:rsidRPr="00F3724B" w14:paraId="78E0DCE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68BA36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08C0F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RE+ mFRR Zahraničí</w:t>
                  </w:r>
                </w:p>
              </w:tc>
            </w:tr>
            <w:tr w:rsidR="007520A3" w:rsidRPr="00F3724B" w14:paraId="057A9FA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87D48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F0F88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RE- mFRR Zahraničí</w:t>
                  </w:r>
                </w:p>
              </w:tc>
            </w:tr>
            <w:tr w:rsidR="007520A3" w:rsidRPr="00F3724B" w14:paraId="7A011DCC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C4B3F8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D1F06A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RE+ mFRR pro násl. čtvrt</w:t>
                  </w:r>
                </w:p>
              </w:tc>
            </w:tr>
            <w:tr w:rsidR="007520A3" w:rsidRPr="00F3724B" w14:paraId="593A70ED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7E10EB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FFEB38A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přímě RE- mFRR pro násl. čtvrt</w:t>
                  </w:r>
                </w:p>
              </w:tc>
            </w:tr>
            <w:tr w:rsidR="007520A3" w:rsidRPr="00F3724B" w14:paraId="2CB5ED2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20B0BF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D7C538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RE+ mFRR pro před. čtvrt</w:t>
                  </w:r>
                </w:p>
              </w:tc>
            </w:tr>
            <w:tr w:rsidR="007520A3" w:rsidRPr="00F3724B" w14:paraId="4CD7BA84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A57DC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A33FE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RE- mFRR pro před. čtvrt</w:t>
                  </w:r>
                </w:p>
              </w:tc>
            </w:tr>
            <w:tr w:rsidR="007520A3" w:rsidRPr="00F3724B" w14:paraId="606E5E6A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1B30F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D318955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příme aktivace RE+ mFRR nekvalita</w:t>
                  </w:r>
                </w:p>
              </w:tc>
            </w:tr>
            <w:tr w:rsidR="007520A3" w:rsidRPr="00F3724B" w14:paraId="1F600D7F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28EED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604C6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příme aktivace RE- mFRR nekvalita</w:t>
                  </w:r>
                </w:p>
              </w:tc>
            </w:tr>
            <w:tr w:rsidR="007520A3" w:rsidRPr="00F3724B" w14:paraId="56A282C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2F2813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5366F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RE+ mFRR pro ČR</w:t>
                  </w:r>
                </w:p>
              </w:tc>
            </w:tr>
            <w:tr w:rsidR="007520A3" w:rsidRPr="00F3724B" w14:paraId="768D888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7FCCC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E0E3B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RE- mFRR pro ČR</w:t>
                  </w:r>
                </w:p>
              </w:tc>
            </w:tr>
            <w:tr w:rsidR="007520A3" w:rsidRPr="00F3724B" w14:paraId="6DE263D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BB65B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3A83E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RE+ mFRR Zahraničí</w:t>
                  </w:r>
                </w:p>
              </w:tc>
            </w:tr>
            <w:tr w:rsidR="007520A3" w:rsidRPr="00F3724B" w14:paraId="3E1656C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11D412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A58DCA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RE- mFRR Zahraničí</w:t>
                  </w:r>
                </w:p>
              </w:tc>
            </w:tr>
            <w:tr w:rsidR="007520A3" w:rsidRPr="00F3724B" w14:paraId="0083D06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A0ADA4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65413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RE+ mFRR pro násl. čtvrt</w:t>
                  </w:r>
                </w:p>
              </w:tc>
            </w:tr>
            <w:tr w:rsidR="007520A3" w:rsidRPr="00F3724B" w14:paraId="5CCD29C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DE7E5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A2C78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RE- mFRR pro násl. čtvrt</w:t>
                  </w:r>
                </w:p>
              </w:tc>
            </w:tr>
            <w:tr w:rsidR="007520A3" w:rsidRPr="00F3724B" w14:paraId="6CDC44D4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5C8D02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E615B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RE+ mFRR pro předch. čtvrt</w:t>
                  </w:r>
                </w:p>
              </w:tc>
            </w:tr>
            <w:tr w:rsidR="007520A3" w:rsidRPr="00F3724B" w14:paraId="57D38CF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49651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FB6EDF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RE- mFRR pro předch. čtvrt</w:t>
                  </w:r>
                </w:p>
              </w:tc>
            </w:tr>
            <w:tr w:rsidR="007520A3" w:rsidRPr="00F3724B" w14:paraId="6DD0828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D4E71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7B1DF4E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příme aktivace RE+ mFRR nekvalita</w:t>
                  </w:r>
                </w:p>
              </w:tc>
            </w:tr>
            <w:tr w:rsidR="007520A3" w:rsidRPr="00F3724B" w14:paraId="0D4DA8C4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32C9B6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151E1BC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příme aktivace RE- mFRR nekvalita</w:t>
                  </w:r>
                </w:p>
              </w:tc>
            </w:tr>
            <w:tr w:rsidR="007520A3" w:rsidRPr="00F3724B" w14:paraId="4A101BF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5014E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3F00D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přeshraniční výpomoci</w:t>
                  </w:r>
                </w:p>
              </w:tc>
            </w:tr>
            <w:tr w:rsidR="007520A3" w:rsidRPr="00F3724B" w14:paraId="32EAA08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0E714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1BBB3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přeshraniční výpomoci</w:t>
                  </w:r>
                </w:p>
              </w:tc>
            </w:tr>
            <w:tr w:rsidR="007520A3" w:rsidRPr="00F3724B" w14:paraId="0D8FFD94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E1C0EB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56D4F8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přeshraniční výpomoci</w:t>
                  </w:r>
                </w:p>
              </w:tc>
            </w:tr>
            <w:tr w:rsidR="007520A3" w:rsidRPr="00F3724B" w14:paraId="4491CF8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FFD7F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D0C868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přeshraniční výpomoci</w:t>
                  </w:r>
                </w:p>
              </w:tc>
            </w:tr>
            <w:tr w:rsidR="007520A3" w:rsidRPr="00F3724B" w14:paraId="72ED8C4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8D3F3E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4151D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pro řešení stavů nerovnováhy v ČR</w:t>
                  </w:r>
                </w:p>
              </w:tc>
            </w:tr>
            <w:tr w:rsidR="007520A3" w:rsidRPr="00F3724B" w14:paraId="64838A6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E2B84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689836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pro řešení stavů nerovnováhy v ČR</w:t>
                  </w:r>
                </w:p>
              </w:tc>
            </w:tr>
            <w:tr w:rsidR="007520A3" w:rsidRPr="00F3724B" w14:paraId="3C50A95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5620FF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E0AB86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neobstarána pro řešení stavů nerovnováhy v ČR</w:t>
                  </w:r>
                </w:p>
              </w:tc>
            </w:tr>
            <w:tr w:rsidR="007520A3" w:rsidRPr="00F3724B" w14:paraId="4A2F2D8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7E81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93D92A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neobstarána pro řešení stavů nerovnováhy v ČR</w:t>
                  </w:r>
                </w:p>
              </w:tc>
            </w:tr>
            <w:tr w:rsidR="007520A3" w:rsidRPr="00F3724B" w14:paraId="09F0AAA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F2D52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4E756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způsobená aktivací nabídky RR pro následující čtvrthodinu</w:t>
                  </w:r>
                </w:p>
              </w:tc>
            </w:tr>
            <w:tr w:rsidR="007520A3" w:rsidRPr="00F3724B" w14:paraId="048DCC63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CFA86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7D3CA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 – způsobená aktivací nabídky RR pro následující čtvrthodinu</w:t>
                  </w:r>
                </w:p>
              </w:tc>
            </w:tr>
            <w:tr w:rsidR="007520A3" w:rsidRPr="00F3724B" w14:paraId="1A23D52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EE6980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F6328D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způsobená deaktivací nabídky RR z předcházející čtvrthodiny</w:t>
                  </w:r>
                </w:p>
              </w:tc>
            </w:tr>
            <w:tr w:rsidR="007520A3" w:rsidRPr="00F3724B" w14:paraId="2B3C264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B5AAA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60FFA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způsobená deaktivací nabídky RR z předcházející čtvrthodiny</w:t>
                  </w:r>
                </w:p>
              </w:tc>
            </w:tr>
            <w:tr w:rsidR="007520A3" w:rsidRPr="00F3724B" w14:paraId="6A69A0E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D9604C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lastRenderedPageBreak/>
                    <w:t>TV9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4237F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nedodané v požadované kvalitě</w:t>
                  </w:r>
                </w:p>
              </w:tc>
            </w:tr>
            <w:tr w:rsidR="007520A3" w:rsidRPr="00F3724B" w14:paraId="6149BFF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14E6AC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8640CB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nedodané v požadované kvalitě</w:t>
                  </w:r>
                </w:p>
              </w:tc>
            </w:tr>
            <w:tr w:rsidR="007520A3" w:rsidRPr="00F3724B" w14:paraId="3958BC2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5588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D6150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pro řešení stavů nerovnováhy v ČR</w:t>
                  </w:r>
                </w:p>
              </w:tc>
            </w:tr>
            <w:tr w:rsidR="007520A3" w:rsidRPr="00F3724B" w14:paraId="1D64CF0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36CC4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46BA4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pro řešení stavů nerovnováhy v ČR</w:t>
                  </w:r>
                </w:p>
              </w:tc>
            </w:tr>
            <w:tr w:rsidR="007520A3" w:rsidRPr="00F3724B" w14:paraId="2B3374D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67BB1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80BF3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neobstarána pro řešení stavů nerovnováhy v ČR</w:t>
                  </w:r>
                </w:p>
              </w:tc>
            </w:tr>
            <w:tr w:rsidR="007520A3" w:rsidRPr="00F3724B" w14:paraId="37166CE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17601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BCDF3F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neobstarána pro řešení stavů nerovnováhy v ČR</w:t>
                  </w:r>
                </w:p>
              </w:tc>
            </w:tr>
            <w:tr w:rsidR="007520A3" w:rsidRPr="00F3724B" w14:paraId="5EC3DB0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25CD00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DA49A6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způsobená aktivací nabídky RR pro následující čtvrthodinu</w:t>
                  </w:r>
                </w:p>
              </w:tc>
            </w:tr>
            <w:tr w:rsidR="007520A3" w:rsidRPr="00F3724B" w14:paraId="5138196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AB74AC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4BC91F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způsobená aktivací nabídky RR pro následující čtvrthodinu</w:t>
                  </w:r>
                </w:p>
              </w:tc>
            </w:tr>
            <w:tr w:rsidR="007520A3" w:rsidRPr="00F3724B" w14:paraId="32BEEE5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3457F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3208C9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způsobená deaktivací nabídky RR z předcházející čtvrthodiny</w:t>
                  </w:r>
                </w:p>
              </w:tc>
            </w:tr>
            <w:tr w:rsidR="007520A3" w:rsidRPr="00F3724B" w14:paraId="67B0177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1CAB69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CB3B5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způsobená deaktivací nabídky RR z předcházející čtvrthodiny</w:t>
                  </w:r>
                </w:p>
              </w:tc>
            </w:tr>
            <w:tr w:rsidR="007520A3" w:rsidRPr="00F3724B" w14:paraId="4563584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8176D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B9EA6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nedodané v požadované kvalitě</w:t>
                  </w:r>
                </w:p>
              </w:tc>
            </w:tr>
            <w:tr w:rsidR="007520A3" w:rsidRPr="00F3724B" w14:paraId="5B76FBD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F3D645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140512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 z RR nedodané v požadované kvalitě</w:t>
                  </w:r>
                </w:p>
              </w:tc>
            </w:tr>
            <w:tr w:rsidR="007520A3" w:rsidRPr="00F3724B" w14:paraId="05DAAC3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EA7844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S11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8A5B3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měření s respektováním sdílení-dodávka</w:t>
                  </w:r>
                </w:p>
              </w:tc>
            </w:tr>
            <w:tr w:rsidR="007520A3" w:rsidRPr="00F3724B" w14:paraId="15BE208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10CB1D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S12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0F370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měření s respektováním sdílení-odběr</w:t>
                  </w:r>
                </w:p>
              </w:tc>
            </w:tr>
            <w:tr w:rsidR="007520A3" w:rsidRPr="00F3724B" w14:paraId="1573C89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39F24B29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sz w:val="20"/>
                      <w:szCs w:val="22"/>
                    </w:rPr>
                    <w:t>ASC5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1F3A2A41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rFonts w:ascii="Calibri" w:hAnsi="Calibri" w:cs="Calibri"/>
                      <w:color w:val="000000"/>
                      <w:sz w:val="20"/>
                      <w:szCs w:val="22"/>
                    </w:rPr>
                    <w:t>agregovaný profil, dodávka kategorie měření C1, C2, C3</w:t>
                  </w:r>
                </w:p>
              </w:tc>
            </w:tr>
            <w:tr w:rsidR="007520A3" w:rsidRPr="00F3724B" w14:paraId="07DC9D3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15E345EA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sz w:val="20"/>
                      <w:szCs w:val="22"/>
                    </w:rPr>
                    <w:t>ASC6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4AFDDB8D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rFonts w:ascii="Calibri" w:hAnsi="Calibri" w:cs="Calibri"/>
                      <w:color w:val="000000"/>
                      <w:sz w:val="20"/>
                      <w:szCs w:val="22"/>
                    </w:rPr>
                    <w:t>agregovaný profil, odběr kategorie měření C1, C2, C3</w:t>
                  </w:r>
                </w:p>
              </w:tc>
            </w:tr>
          </w:tbl>
          <w:p w14:paraId="35893861" w14:textId="77777777" w:rsidR="007520A3" w:rsidRDefault="007520A3" w:rsidP="00EC3C42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C44A772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40B0E4BB" w14:textId="77777777" w:rsidTr="00363D70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1C4D439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0E6DDD" w14:textId="656F2B4D" w:rsidR="007520A3" w:rsidRPr="00B92760" w:rsidRDefault="007520A3" w:rsidP="00EC3C42">
            <w:r>
              <w:t>Definice zpráv ISOTEDATA, ISOTEREQ, RESPONSE - četné změny v rámci přechodu na 15 minut</w:t>
            </w:r>
            <w:r w:rsidR="00D629A4">
              <w:t>ovou obchodní/zúčtovací periodu a v rámci nového trhu IDA.</w:t>
            </w:r>
            <w:r>
              <w:t xml:space="preserve"> </w:t>
            </w:r>
            <w:r w:rsidR="00D629A4">
              <w:t>A</w:t>
            </w:r>
            <w:r>
              <w:t>ktuální definice formátů zpráv viz. dokument D1.4.4 Rozhraní automatické komunikace IS OTE.</w:t>
            </w:r>
          </w:p>
          <w:p w14:paraId="2F99AB5A" w14:textId="77777777" w:rsidR="007520A3" w:rsidRDefault="007520A3" w:rsidP="00EC3C42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54F5D0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0EFD1C42" w14:textId="77777777" w:rsidTr="00941C00">
        <w:trPr>
          <w:trHeight w:val="255"/>
        </w:trPr>
        <w:tc>
          <w:tcPr>
            <w:tcW w:w="1139" w:type="dxa"/>
            <w:tcBorders>
              <w:left w:val="single" w:sz="4" w:space="0" w:color="auto"/>
              <w:right w:val="single" w:sz="4" w:space="0" w:color="auto"/>
            </w:tcBorders>
          </w:tcPr>
          <w:p w14:paraId="5A57F8AC" w14:textId="1C803C64" w:rsidR="009958D2" w:rsidRDefault="009958D2" w:rsidP="00EC3C42">
            <w:r>
              <w:t>3.7.2024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BB4CC" w14:textId="7095B3BF" w:rsidR="009958D2" w:rsidRDefault="009958D2" w:rsidP="00EC3C42">
            <w:r>
              <w:t xml:space="preserve">Defiice zprávy CDSIDIS – úprava atributu </w:t>
            </w:r>
            <w:r w:rsidRPr="005D5BE1">
              <w:rPr>
                <w:i/>
                <w:iCs/>
              </w:rPr>
              <w:t>qty</w:t>
            </w:r>
            <w:r>
              <w:t xml:space="preserve"> v komplexním typu </w:t>
            </w:r>
            <w:r w:rsidRPr="005D5BE1">
              <w:rPr>
                <w:i/>
                <w:iCs/>
              </w:rPr>
              <w:t>item</w:t>
            </w:r>
            <w:r w:rsidRPr="005D5BE1">
              <w:t>_</w:t>
            </w:r>
            <w:r w:rsidRPr="005D5BE1">
              <w:rPr>
                <w:i/>
                <w:iCs/>
              </w:rPr>
              <w:t>type</w:t>
            </w:r>
            <w:r w:rsidRPr="005D5BE1">
              <w:t xml:space="preserve">. Nově atribut </w:t>
            </w:r>
            <w:r w:rsidRPr="005D5BE1">
              <w:rPr>
                <w:i/>
                <w:iCs/>
              </w:rPr>
              <w:t>qty</w:t>
            </w:r>
            <w:r w:rsidRPr="005D5BE1">
              <w:t xml:space="preserve"> má 5 desetinných</w:t>
            </w:r>
            <w:r>
              <w:t>. Původně měl 4.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0AE8EE1D" w14:textId="77777777" w:rsidR="009958D2" w:rsidRDefault="009958D2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V2.002</w:t>
            </w:r>
          </w:p>
          <w:p w14:paraId="1C83FFE8" w14:textId="54DA4EF2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2DBB6E72" w14:textId="77777777" w:rsidTr="009958D2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61203CD5" w14:textId="5AFCB802" w:rsidR="009958D2" w:rsidRDefault="009958D2" w:rsidP="00EC3C42">
            <w:r>
              <w:t>17.7.2024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B51040" w14:textId="2BC684EF" w:rsidR="009958D2" w:rsidRPr="00941C00" w:rsidRDefault="009958D2" w:rsidP="00EC3C42">
            <w:r>
              <w:t xml:space="preserve">Definice zprávy </w:t>
            </w:r>
            <w:r w:rsidRPr="00941C00">
              <w:t>RESPONSEEDC</w:t>
            </w:r>
            <w:r>
              <w:t xml:space="preserve"> – byl přidán nepovinný atribut </w:t>
            </w:r>
            <w:r w:rsidRPr="00941C00">
              <w:rPr>
                <w:i/>
                <w:iCs/>
              </w:rPr>
              <w:t>OPM-id</w:t>
            </w:r>
            <w:r w:rsidRPr="00941C00">
              <w:t xml:space="preserve"> v elementu </w:t>
            </w:r>
            <w:r w:rsidRPr="00941C00">
              <w:rPr>
                <w:i/>
                <w:iCs/>
              </w:rPr>
              <w:t>Reason</w:t>
            </w:r>
            <w:r w:rsidRPr="00941C00">
              <w:t>:</w:t>
            </w:r>
          </w:p>
          <w:p w14:paraId="2CCAA141" w14:textId="3CCDB0EF" w:rsidR="009958D2" w:rsidRDefault="009958D2" w:rsidP="00EC3C42">
            <w:r w:rsidRPr="00941C00">
              <w:t>OPM-id - ID OPM, kterého se zpráva týká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4990756" w14:textId="3D91514E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00484E4A" w14:textId="77777777" w:rsidTr="00BC5D26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8E2B98A" w14:textId="77777777" w:rsidR="009958D2" w:rsidRDefault="009958D2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36D0E2" w14:textId="77777777" w:rsidR="009958D2" w:rsidRDefault="009958D2" w:rsidP="00EC3C42">
            <w:pPr>
              <w:rPr>
                <w:i/>
                <w:iCs/>
              </w:rPr>
            </w:pPr>
            <w:r>
              <w:t xml:space="preserve">Definice zprávy </w:t>
            </w:r>
            <w:r w:rsidRPr="00E031A8">
              <w:t>CDSDATA</w:t>
            </w:r>
            <w:r>
              <w:t xml:space="preserve"> – atribut </w:t>
            </w:r>
            <w:r w:rsidRPr="00CC052A">
              <w:rPr>
                <w:i/>
                <w:iCs/>
              </w:rPr>
              <w:t>qty</w:t>
            </w:r>
            <w:r>
              <w:rPr>
                <w:i/>
                <w:iCs/>
              </w:rPr>
              <w:t xml:space="preserve"> </w:t>
            </w:r>
            <w:r w:rsidRPr="009958D2">
              <w:t>anotace byla upravena</w:t>
            </w:r>
            <w:r>
              <w:rPr>
                <w:i/>
                <w:iCs/>
              </w:rPr>
              <w:t>:</w:t>
            </w:r>
          </w:p>
          <w:p w14:paraId="39728EDD" w14:textId="77777777" w:rsidR="009958D2" w:rsidRDefault="009958D2" w:rsidP="00EC3C42">
            <w:r>
              <w:t xml:space="preserve">Starý význam:  </w:t>
            </w:r>
            <w:r w:rsidRPr="009958D2">
              <w:t>Množství na max. jedno desetinné číslo (ne exponenciální tvar)</w:t>
            </w:r>
          </w:p>
          <w:p w14:paraId="4CF49CD4" w14:textId="6F0FF1DF" w:rsidR="009958D2" w:rsidRDefault="009958D2" w:rsidP="00EC3C42">
            <w:r>
              <w:t xml:space="preserve">Nový význam: </w:t>
            </w:r>
            <w:r w:rsidRPr="009958D2">
              <w:t>Množství na max.2 desetinná číslo s výjimkou zprávy 656, která je na 6 desetinných míst  (ne exponenciální tvar)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F31459C" w14:textId="77777777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06951" w14:paraId="0327543C" w14:textId="77777777" w:rsidTr="004C6E47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3B7BC0EF" w14:textId="20184AA0" w:rsidR="00406951" w:rsidRDefault="00406951" w:rsidP="00EC3C42">
            <w:r>
              <w:t>29.7.2024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9CCAEB" w14:textId="7EC674CA" w:rsidR="00406951" w:rsidRDefault="00406951" w:rsidP="00BC5D26">
            <w:r>
              <w:t xml:space="preserve">Definice zprávy </w:t>
            </w:r>
            <w:r w:rsidRPr="00E031A8">
              <w:t>CDSDATA</w:t>
            </w:r>
            <w:r>
              <w:t xml:space="preserve"> – opravena enumerace atributu </w:t>
            </w:r>
            <w:r w:rsidRPr="00E02597">
              <w:rPr>
                <w:i/>
                <w:iCs/>
              </w:rPr>
              <w:t>profile-role</w:t>
            </w:r>
            <w:r>
              <w:t xml:space="preserve"> elementu </w:t>
            </w:r>
            <w:r w:rsidRPr="00E02597">
              <w:rPr>
                <w:i/>
                <w:iCs/>
              </w:rPr>
              <w:t>Location</w:t>
            </w:r>
            <w:r>
              <w:t>:</w:t>
            </w:r>
          </w:p>
          <w:p w14:paraId="15A5578F" w14:textId="2641E3D7" w:rsidR="00406951" w:rsidRDefault="00406951" w:rsidP="00EC3C42">
            <w:r w:rsidRPr="00BC5D26">
              <w:t>F14</w:t>
            </w:r>
            <w:r>
              <w:t xml:space="preserve"> - </w:t>
            </w:r>
            <w:r w:rsidRPr="00BC5D26">
              <w:t>Blok 34 - Skutečné hodnoty - RE-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031CCE69" w14:textId="54CC60DD" w:rsidR="00406951" w:rsidRDefault="00406951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V2.003</w:t>
            </w:r>
          </w:p>
        </w:tc>
      </w:tr>
      <w:tr w:rsidR="00406951" w14:paraId="6DCA2A6D" w14:textId="77777777" w:rsidTr="00076CD8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9111F5C" w14:textId="77777777" w:rsidR="00406951" w:rsidRDefault="00406951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F8EEBB" w14:textId="77777777" w:rsidR="00406951" w:rsidRDefault="00406951" w:rsidP="00BC5D26">
            <w:r>
              <w:t xml:space="preserve">Definice zprávy CDSIDIS – úprava popisku atributu </w:t>
            </w:r>
            <w:r w:rsidRPr="004C6E47">
              <w:rPr>
                <w:i/>
                <w:iCs/>
              </w:rPr>
              <w:t>am-oteservice</w:t>
            </w:r>
            <w:r>
              <w:t xml:space="preserve"> elementu </w:t>
            </w:r>
            <w:r w:rsidRPr="004C6E47">
              <w:rPr>
                <w:i/>
                <w:iCs/>
              </w:rPr>
              <w:t>DataMO</w:t>
            </w:r>
            <w:r>
              <w:t>:</w:t>
            </w:r>
          </w:p>
          <w:p w14:paraId="62E96ECF" w14:textId="77777777" w:rsidR="00406951" w:rsidRDefault="00406951" w:rsidP="00BC5D26">
            <w:r>
              <w:t>Starý popisek:</w:t>
            </w:r>
          </w:p>
          <w:p w14:paraId="0C04D85A" w14:textId="304CF795" w:rsidR="00406951" w:rsidRDefault="00406951" w:rsidP="00BC5D26">
            <w:r w:rsidRPr="004C6E47">
              <w:t>Platba za činnost zúčtování operátora trhu s elektřinou[Kč bez</w:t>
            </w:r>
            <w:r w:rsidRPr="004C6E47">
              <w:br/>
              <w:t>DPH]</w:t>
            </w:r>
          </w:p>
          <w:p w14:paraId="3799090C" w14:textId="77777777" w:rsidR="00406951" w:rsidRDefault="00406951" w:rsidP="004C6E47">
            <w:r>
              <w:t>Nový popisek:</w:t>
            </w:r>
          </w:p>
          <w:p w14:paraId="10ECDF72" w14:textId="59F98278" w:rsidR="00406951" w:rsidRDefault="00406951" w:rsidP="00BC5D26">
            <w:r>
              <w:t>D</w:t>
            </w:r>
            <w:r w:rsidRPr="004C6E47">
              <w:t>o 30.6.2024-Platba za činnost operátora trhu s elektřinou[Kč bez</w:t>
            </w:r>
            <w:r w:rsidRPr="004C6E47">
              <w:br/>
              <w:t xml:space="preserve">DPH] od 1.7.2024 platba za nesíťovou infrastrukturu [Kč bez DPH] 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A44D5C7" w14:textId="77777777" w:rsidR="00406951" w:rsidRDefault="00406951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06951" w14:paraId="1A5B4E64" w14:textId="77777777" w:rsidTr="00557619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75831EB" w14:textId="77777777" w:rsidR="00406951" w:rsidRDefault="00406951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9ABBEA" w14:textId="77777777" w:rsidR="00406951" w:rsidRDefault="00406951" w:rsidP="00BC5D26">
            <w:r>
              <w:t xml:space="preserve">Definice zprávy </w:t>
            </w:r>
            <w:r w:rsidRPr="00076CD8">
              <w:t>CDSLDSREPORT</w:t>
            </w:r>
            <w:r>
              <w:t xml:space="preserve"> – simple type </w:t>
            </w:r>
            <w:r w:rsidRPr="00076CD8">
              <w:rPr>
                <w:i/>
                <w:iCs/>
              </w:rPr>
              <w:t>qty_type</w:t>
            </w:r>
            <w:r>
              <w:t xml:space="preserve"> byl upraven:</w:t>
            </w:r>
          </w:p>
          <w:p w14:paraId="59A6832B" w14:textId="72D87E30" w:rsidR="00406951" w:rsidRDefault="00406951" w:rsidP="00BC5D26">
            <w:r>
              <w:lastRenderedPageBreak/>
              <w:t>Starý pattern a popisek:</w:t>
            </w:r>
          </w:p>
          <w:p w14:paraId="727A6F11" w14:textId="394B86B5" w:rsidR="00406951" w:rsidRDefault="00406951" w:rsidP="00BC5D26">
            <w:r w:rsidRPr="00076CD8">
              <w:t>"-?\d+(\.\d{1,3})?"</w:t>
            </w:r>
          </w:p>
          <w:p w14:paraId="34A92777" w14:textId="33FB25E7" w:rsidR="00406951" w:rsidRDefault="00406951" w:rsidP="00BC5D26">
            <w:r w:rsidRPr="00076CD8">
              <w:t>Desetinné číslo na max. tři des. místa (ne exponenciální tvar)</w:t>
            </w:r>
          </w:p>
          <w:p w14:paraId="5244C486" w14:textId="37AD51EB" w:rsidR="00406951" w:rsidRDefault="00406951" w:rsidP="00BC5D26">
            <w:r>
              <w:t>Nový pattern a popisek:</w:t>
            </w:r>
          </w:p>
          <w:p w14:paraId="3B4FD7C2" w14:textId="601BB1EF" w:rsidR="00406951" w:rsidRDefault="00406951" w:rsidP="00BC5D26">
            <w:r w:rsidRPr="00076CD8">
              <w:t>"-?\d+(\.\d{1,5})?"</w:t>
            </w:r>
          </w:p>
          <w:p w14:paraId="368E6AD6" w14:textId="62FE290C" w:rsidR="00406951" w:rsidRDefault="00406951" w:rsidP="00BC5D26">
            <w:r w:rsidRPr="00076CD8">
              <w:t>Desetinné číslo na max. 5 des. míst (ne exponenciální tvar)</w:t>
            </w:r>
          </w:p>
          <w:p w14:paraId="4D7FCBA1" w14:textId="3A0DAA79" w:rsidR="00406951" w:rsidRDefault="00406951" w:rsidP="00BC5D26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AB3AF5D" w14:textId="77777777" w:rsidR="00406951" w:rsidRDefault="00406951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B32B4" w14:paraId="20C31FF8" w14:textId="77777777" w:rsidTr="004B32B4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3E03E5D2" w14:textId="13194124" w:rsidR="004B32B4" w:rsidRDefault="004B32B4" w:rsidP="00EC3C42">
            <w:r>
              <w:t>27.8.2024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A17053" w14:textId="77777777" w:rsidR="004B32B4" w:rsidRDefault="004B32B4" w:rsidP="00BC5D26">
            <w:pPr>
              <w:rPr>
                <w:i/>
                <w:iCs/>
              </w:rPr>
            </w:pPr>
            <w:r>
              <w:t xml:space="preserve">Definice zprávy ISOTEDATA – změna patternu pro atribut </w:t>
            </w:r>
            <w:r w:rsidRPr="00557619">
              <w:rPr>
                <w:i/>
                <w:iCs/>
              </w:rPr>
              <w:t>value</w:t>
            </w:r>
            <w:r>
              <w:t xml:space="preserve"> elementu </w:t>
            </w:r>
            <w:r w:rsidRPr="00557619">
              <w:rPr>
                <w:i/>
                <w:iCs/>
              </w:rPr>
              <w:t>Data</w:t>
            </w:r>
          </w:p>
          <w:p w14:paraId="36947CD6" w14:textId="7CDE2C67" w:rsidR="004B32B4" w:rsidRPr="00557619" w:rsidRDefault="004B32B4" w:rsidP="00557619">
            <w:r>
              <w:t>Nově povoleno 5 desetinných míst.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7985E585" w14:textId="3F9AF165" w:rsidR="004B32B4" w:rsidRDefault="004B32B4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V2.004</w:t>
            </w:r>
          </w:p>
        </w:tc>
      </w:tr>
      <w:tr w:rsidR="004B32B4" w14:paraId="72E8C2B6" w14:textId="77777777" w:rsidTr="001A0B1A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6ABC31C" w14:textId="77777777" w:rsidR="004B32B4" w:rsidRDefault="004B32B4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F96878" w14:textId="77777777" w:rsidR="004B32B4" w:rsidRDefault="004B32B4" w:rsidP="004B32B4">
            <w:r>
              <w:t xml:space="preserve">Definice zprávy CDSDATA   - rozšíření numerace atributu </w:t>
            </w:r>
            <w:r w:rsidRPr="00E9062A">
              <w:rPr>
                <w:i/>
                <w:iCs/>
              </w:rPr>
              <w:t>profile-role</w:t>
            </w:r>
            <w:r>
              <w:t xml:space="preserve"> elementu</w:t>
            </w:r>
            <w:r w:rsidRPr="00E9062A">
              <w:rPr>
                <w:i/>
                <w:iCs/>
              </w:rPr>
              <w:t xml:space="preserve"> Location</w:t>
            </w:r>
            <w:r>
              <w:t>:</w:t>
            </w:r>
          </w:p>
          <w:p w14:paraId="242FAC8B" w14:textId="77777777" w:rsidR="004B32B4" w:rsidRDefault="004B32B4" w:rsidP="004B32B4">
            <w:r>
              <w:t>S91-Náhradní data dodávky se zohledněním sdílení</w:t>
            </w:r>
          </w:p>
          <w:p w14:paraId="36690B06" w14:textId="2EFD99E6" w:rsidR="004B32B4" w:rsidRDefault="004B32B4" w:rsidP="00BC5D26">
            <w:r>
              <w:t>S92-náhradní data odběru se zohledněním sdíelní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6D8B6C6" w14:textId="77777777" w:rsidR="004B32B4" w:rsidRDefault="004B32B4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1A0B1A" w14:paraId="14162870" w14:textId="77777777" w:rsidTr="000531F4">
        <w:trPr>
          <w:trHeight w:val="255"/>
        </w:trPr>
        <w:tc>
          <w:tcPr>
            <w:tcW w:w="1139" w:type="dxa"/>
            <w:tcBorders>
              <w:left w:val="single" w:sz="4" w:space="0" w:color="auto"/>
              <w:right w:val="single" w:sz="4" w:space="0" w:color="auto"/>
            </w:tcBorders>
          </w:tcPr>
          <w:p w14:paraId="21B4C76B" w14:textId="559CF363" w:rsidR="001A0B1A" w:rsidRDefault="001A0B1A" w:rsidP="00EC3C42">
            <w:r>
              <w:t>30.9.2024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A1AA88" w14:textId="2A628EA6" w:rsidR="001A0B1A" w:rsidRPr="00941C00" w:rsidRDefault="001A0B1A" w:rsidP="001A0B1A">
            <w:r>
              <w:t xml:space="preserve">Definice zprávy </w:t>
            </w:r>
            <w:r w:rsidRPr="00941C00">
              <w:t>RESPONSE</w:t>
            </w:r>
            <w:r>
              <w:t xml:space="preserve"> – byly přidány nepovinné atributy </w:t>
            </w:r>
            <w:r w:rsidRPr="00941C00">
              <w:t xml:space="preserve">v elementu </w:t>
            </w:r>
            <w:r w:rsidRPr="00941C00">
              <w:rPr>
                <w:i/>
                <w:iCs/>
              </w:rPr>
              <w:t>Reason</w:t>
            </w:r>
            <w:r w:rsidRPr="00941C00">
              <w:t>:</w:t>
            </w:r>
          </w:p>
          <w:p w14:paraId="2562C55E" w14:textId="77777777" w:rsidR="001A0B1A" w:rsidRDefault="001A0B1A" w:rsidP="001A0B1A">
            <w:r w:rsidRPr="001A0B1A">
              <w:t>date-from</w:t>
            </w:r>
            <w:r>
              <w:t xml:space="preserve"> - </w:t>
            </w:r>
            <w:r w:rsidRPr="001A0B1A">
              <w:t>Počáteční den dodávky intervalu  období zúčtování (pouze pro zprávu message-code=982)</w:t>
            </w:r>
          </w:p>
          <w:p w14:paraId="6BCECF4F" w14:textId="77777777" w:rsidR="001A0B1A" w:rsidRDefault="001A0B1A" w:rsidP="001A0B1A">
            <w:r w:rsidRPr="001A0B1A">
              <w:t>date-to</w:t>
            </w:r>
            <w:r>
              <w:t xml:space="preserve"> - </w:t>
            </w:r>
            <w:r w:rsidRPr="001A0B1A">
              <w:t>Koncový den dodávky intervalu  období zúčtování (pouze pro zprávu message-code=982)</w:t>
            </w:r>
          </w:p>
          <w:p w14:paraId="2F531AC1" w14:textId="4241A061" w:rsidR="00EB0FCE" w:rsidRDefault="00EB0FCE" w:rsidP="00EB0FCE">
            <w:r w:rsidRPr="00EB0FCE">
              <w:t>data-timestamp</w:t>
            </w:r>
            <w:r>
              <w:t xml:space="preserve"> - </w:t>
            </w:r>
            <w:r w:rsidRPr="00EB0FCE">
              <w:t>Časové razítko zahájení procesu agregace dat měření (pouze pro zprávu message-code=982)</w:t>
            </w:r>
          </w:p>
        </w:tc>
        <w:tc>
          <w:tcPr>
            <w:tcW w:w="787" w:type="dxa"/>
            <w:tcBorders>
              <w:left w:val="single" w:sz="4" w:space="0" w:color="auto"/>
              <w:right w:val="single" w:sz="4" w:space="0" w:color="auto"/>
            </w:tcBorders>
          </w:tcPr>
          <w:p w14:paraId="22363183" w14:textId="09138759" w:rsidR="001A0B1A" w:rsidRDefault="001A0B1A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V2.005</w:t>
            </w:r>
          </w:p>
        </w:tc>
      </w:tr>
      <w:tr w:rsidR="000531F4" w14:paraId="58881B31" w14:textId="77777777" w:rsidTr="00ED2803">
        <w:trPr>
          <w:trHeight w:val="255"/>
        </w:trPr>
        <w:tc>
          <w:tcPr>
            <w:tcW w:w="1139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9FED1B" w14:textId="6F8D8193" w:rsidR="000531F4" w:rsidRDefault="000531F4" w:rsidP="00EC3C42">
            <w:r>
              <w:t>25.10.2024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FD2BB" w14:textId="236D52FD" w:rsidR="000531F4" w:rsidRPr="00420BEF" w:rsidRDefault="000531F4" w:rsidP="001A0B1A">
            <w:r>
              <w:t xml:space="preserve">Definice zprávy CDSREQ – byl přidán nový nepovinný atribut v elementu </w:t>
            </w:r>
            <w:r w:rsidRPr="000531F4">
              <w:rPr>
                <w:i/>
                <w:iCs/>
              </w:rPr>
              <w:t>Location</w:t>
            </w:r>
            <w:r w:rsidR="00420BEF">
              <w:t>:</w:t>
            </w:r>
          </w:p>
          <w:p w14:paraId="42580D8F" w14:textId="0BAFFA39" w:rsidR="000531F4" w:rsidRPr="000531F4" w:rsidRDefault="000531F4" w:rsidP="001A0B1A">
            <w:r>
              <w:t xml:space="preserve">katm - </w:t>
            </w:r>
            <w:r w:rsidRPr="000531F4">
              <w:t>Kategorie měření</w:t>
            </w:r>
          </w:p>
        </w:tc>
        <w:tc>
          <w:tcPr>
            <w:tcW w:w="787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0CFE64" w14:textId="737D346E" w:rsidR="000531F4" w:rsidRDefault="000531F4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V2.006</w:t>
            </w:r>
          </w:p>
        </w:tc>
      </w:tr>
      <w:tr w:rsidR="007C1C29" w14:paraId="50301C3E" w14:textId="77777777" w:rsidTr="00ED2803">
        <w:trPr>
          <w:trHeight w:val="255"/>
        </w:trPr>
        <w:tc>
          <w:tcPr>
            <w:tcW w:w="1139" w:type="dxa"/>
            <w:tcBorders>
              <w:left w:val="single" w:sz="4" w:space="0" w:color="auto"/>
              <w:bottom w:val="nil"/>
              <w:right w:val="single" w:sz="4" w:space="0" w:color="auto"/>
            </w:tcBorders>
          </w:tcPr>
          <w:p w14:paraId="5FC7488E" w14:textId="492F059C" w:rsidR="007C1C29" w:rsidRDefault="007C1C29" w:rsidP="007C1C29">
            <w:r>
              <w:t>2</w:t>
            </w:r>
            <w:r w:rsidR="00641638">
              <w:t>5</w:t>
            </w:r>
            <w:r>
              <w:t>.11.2024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6D3109" w14:textId="77777777" w:rsidR="007C1C29" w:rsidRPr="00420BEF" w:rsidRDefault="007C1C29" w:rsidP="007C1C29">
            <w:r>
              <w:t xml:space="preserve">Definice zprávy CDSREQ – byl přidán nový nepovinný atribut v elementu </w:t>
            </w:r>
            <w:r w:rsidRPr="000531F4">
              <w:rPr>
                <w:i/>
                <w:iCs/>
              </w:rPr>
              <w:t>Location</w:t>
            </w:r>
            <w:r>
              <w:t>:</w:t>
            </w:r>
          </w:p>
          <w:p w14:paraId="69FEE129" w14:textId="77777777" w:rsidR="007C1C29" w:rsidRDefault="007C1C29" w:rsidP="007C1C29">
            <w:r>
              <w:t>sg-id – Číslo skupiny sdílení</w:t>
            </w:r>
          </w:p>
          <w:p w14:paraId="7210D941" w14:textId="77777777" w:rsidR="007C1C29" w:rsidRDefault="007C1C29" w:rsidP="007C1C29">
            <w:r>
              <w:t>sg-type – Typ sdílení</w:t>
            </w:r>
          </w:p>
          <w:p w14:paraId="0B6B7A05" w14:textId="77777777" w:rsidR="007C1C29" w:rsidRDefault="007C1C29" w:rsidP="007C1C29">
            <w:r>
              <w:t xml:space="preserve">Enumerace pro </w:t>
            </w:r>
            <w:r w:rsidRPr="00AD4FF2">
              <w:rPr>
                <w:i/>
                <w:iCs/>
              </w:rPr>
              <w:t>sg-type</w:t>
            </w:r>
            <w:r>
              <w:t xml:space="preserve">: </w:t>
            </w:r>
          </w:p>
          <w:p w14:paraId="3534B868" w14:textId="77777777" w:rsidR="007C1C29" w:rsidRDefault="007C1C29" w:rsidP="007C1C29">
            <w:r>
              <w:t>01 – společenství</w:t>
            </w:r>
          </w:p>
          <w:p w14:paraId="4293362A" w14:textId="77777777" w:rsidR="007C1C29" w:rsidRDefault="007C1C29" w:rsidP="007C1C29">
            <w:r>
              <w:t>02 – zákazník/výrobce sám sobě, jinému zákazníkovi, nebo v rámci jednoho PM</w:t>
            </w:r>
          </w:p>
          <w:p w14:paraId="7B375F9A" w14:textId="7C7DD9A1" w:rsidR="007C1C29" w:rsidRDefault="007C1C29" w:rsidP="007C1C29">
            <w:r>
              <w:t>03 – HDS</w:t>
            </w:r>
          </w:p>
        </w:tc>
        <w:tc>
          <w:tcPr>
            <w:tcW w:w="787" w:type="dxa"/>
            <w:tcBorders>
              <w:left w:val="single" w:sz="4" w:space="0" w:color="auto"/>
              <w:bottom w:val="nil"/>
              <w:right w:val="single" w:sz="4" w:space="0" w:color="auto"/>
            </w:tcBorders>
          </w:tcPr>
          <w:p w14:paraId="165B85FE" w14:textId="5F4AD278" w:rsidR="007C1C29" w:rsidRDefault="007C1C29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V2.007</w:t>
            </w:r>
          </w:p>
        </w:tc>
      </w:tr>
      <w:tr w:rsidR="007C1C29" w14:paraId="198EF976" w14:textId="77777777" w:rsidTr="00847539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E28129" w14:textId="77777777" w:rsidR="007C1C29" w:rsidRDefault="007C1C29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ADCAE7" w14:textId="77777777" w:rsidR="007C1C29" w:rsidRDefault="007C1C29" w:rsidP="007C1C29">
            <w:r>
              <w:t xml:space="preserve">Definice zprávy MASTERDATA – přídána enumerace pro atribut </w:t>
            </w:r>
            <w:r w:rsidRPr="00AD4FF2">
              <w:rPr>
                <w:i/>
                <w:iCs/>
              </w:rPr>
              <w:t>sg-type</w:t>
            </w:r>
            <w:r>
              <w:t xml:space="preserve"> elementu </w:t>
            </w:r>
            <w:r w:rsidRPr="00E9062A">
              <w:rPr>
                <w:i/>
                <w:iCs/>
              </w:rPr>
              <w:t>OPM</w:t>
            </w:r>
            <w:r>
              <w:t xml:space="preserve">: </w:t>
            </w:r>
          </w:p>
          <w:p w14:paraId="434DE718" w14:textId="77777777" w:rsidR="007C1C29" w:rsidRDefault="007C1C29" w:rsidP="007C1C29">
            <w:r>
              <w:t>01 – společenství</w:t>
            </w:r>
          </w:p>
          <w:p w14:paraId="1EA76221" w14:textId="77777777" w:rsidR="007C1C29" w:rsidRDefault="007C1C29" w:rsidP="007C1C29">
            <w:r>
              <w:t>02 – zákazník/výrobce sám sobě, jinému zákazníkovi, nebo v rámci jednoho PM</w:t>
            </w:r>
          </w:p>
          <w:p w14:paraId="1881F2F7" w14:textId="14196A25" w:rsidR="007C1C29" w:rsidRDefault="007C1C29" w:rsidP="007C1C29">
            <w:r>
              <w:t>03 – HDS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52A4F4" w14:textId="77777777" w:rsidR="007C1C29" w:rsidRDefault="007C1C29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847539" w14:paraId="49D02692" w14:textId="77777777" w:rsidTr="00847539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435B579C" w14:textId="615B7609" w:rsidR="00847539" w:rsidRDefault="00847539" w:rsidP="007C1C29">
            <w:r>
              <w:t>22.1.2025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F914CC" w14:textId="4454F1A8" w:rsidR="00847539" w:rsidRDefault="00847539" w:rsidP="00847539">
            <w:r>
              <w:t xml:space="preserve">Definice zprávy CDSREQ – rozšíření enumerace atributu kořenového elementu </w:t>
            </w:r>
            <w:proofErr w:type="spellStart"/>
            <w:r w:rsidRPr="00B930C4">
              <w:t>msg_code</w:t>
            </w:r>
            <w:proofErr w:type="spellEnd"/>
            <w:r>
              <w:t xml:space="preserve"> o hodnoty:</w:t>
            </w:r>
          </w:p>
          <w:p w14:paraId="223CD391" w14:textId="4F618CAE" w:rsidR="00847539" w:rsidRDefault="00847539" w:rsidP="00847539">
            <w:r>
              <w:lastRenderedPageBreak/>
              <w:t xml:space="preserve">381 - </w:t>
            </w:r>
            <w:r w:rsidRPr="00625F5B">
              <w:rPr>
                <w:bCs/>
              </w:rPr>
              <w:t>Požadavek na kmenová data sk. sdílení OPM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128D17A1" w14:textId="6A48EFF4" w:rsidR="00847539" w:rsidRDefault="00CE5C0B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V2.008</w:t>
            </w:r>
          </w:p>
        </w:tc>
      </w:tr>
      <w:tr w:rsidR="00847539" w14:paraId="2675120E" w14:textId="77777777" w:rsidTr="0066284C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B54D2" w14:textId="77777777" w:rsidR="00847539" w:rsidRDefault="00847539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4278F3" w14:textId="0DE5CF78" w:rsidR="00847539" w:rsidRDefault="00847539" w:rsidP="00847539">
            <w:r>
              <w:t xml:space="preserve">Definice zprávy RESPONSE – rozšíření enumerace atributu kořenového elementu </w:t>
            </w:r>
            <w:proofErr w:type="spellStart"/>
            <w:r w:rsidRPr="00A15355">
              <w:rPr>
                <w:i/>
                <w:iCs/>
              </w:rPr>
              <w:t>msg_code</w:t>
            </w:r>
            <w:proofErr w:type="spellEnd"/>
            <w:r>
              <w:t xml:space="preserve"> o hodnoty:</w:t>
            </w:r>
          </w:p>
          <w:p w14:paraId="73D1C6EA" w14:textId="78F7764D" w:rsidR="00847539" w:rsidRDefault="00847539" w:rsidP="00847539">
            <w:r w:rsidRPr="00847539">
              <w:t>382</w:t>
            </w:r>
            <w:r>
              <w:t xml:space="preserve"> - C</w:t>
            </w:r>
            <w:r w:rsidRPr="00847539">
              <w:t xml:space="preserve">hyb. </w:t>
            </w:r>
            <w:r>
              <w:t>z</w:t>
            </w:r>
            <w:r w:rsidRPr="00847539">
              <w:t>práva k požadavku na kmenová data sdílení OPM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C8FBEA" w14:textId="77777777" w:rsidR="00847539" w:rsidRDefault="00847539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66284C" w14:paraId="5C61B884" w14:textId="77777777" w:rsidTr="0066284C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88C0AF" w14:textId="453C373B" w:rsidR="0066284C" w:rsidRDefault="0066284C" w:rsidP="007C1C29">
            <w:r>
              <w:t>28.2.2025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D03BC6" w14:textId="77777777" w:rsidR="0066284C" w:rsidRDefault="0066284C" w:rsidP="00847539">
            <w:pPr>
              <w:rPr>
                <w:i/>
                <w:iCs/>
              </w:rPr>
            </w:pPr>
            <w:r>
              <w:t xml:space="preserve">Definice zprávy CDSCLAIM </w:t>
            </w:r>
            <w:r w:rsidR="008E11BE">
              <w:t>–</w:t>
            </w:r>
            <w:r>
              <w:t xml:space="preserve"> </w:t>
            </w:r>
            <w:r w:rsidR="008E11BE">
              <w:t xml:space="preserve">úprava elementu </w:t>
            </w:r>
            <w:proofErr w:type="spellStart"/>
            <w:r w:rsidR="008E11BE" w:rsidRPr="008E11BE">
              <w:rPr>
                <w:i/>
                <w:iCs/>
              </w:rPr>
              <w:t>Attachment</w:t>
            </w:r>
            <w:proofErr w:type="spellEnd"/>
            <w:r w:rsidR="008E11BE">
              <w:rPr>
                <w:i/>
                <w:iCs/>
              </w:rPr>
              <w:t>.</w:t>
            </w:r>
          </w:p>
          <w:p w14:paraId="23762811" w14:textId="77777777" w:rsidR="008E11BE" w:rsidRDefault="008E11BE" w:rsidP="00847539">
            <w:r>
              <w:t>Původní nastavení:</w:t>
            </w:r>
          </w:p>
          <w:p w14:paraId="4A922235" w14:textId="339C16C9" w:rsidR="008E11BE" w:rsidRDefault="008E11BE" w:rsidP="00847539">
            <w:proofErr w:type="spellStart"/>
            <w:r w:rsidRPr="008E11BE">
              <w:t>mixed</w:t>
            </w:r>
            <w:proofErr w:type="spellEnd"/>
            <w:r w:rsidRPr="008E11BE">
              <w:t xml:space="preserve"> </w:t>
            </w:r>
            <w:proofErr w:type="spellStart"/>
            <w:r w:rsidRPr="008E11BE">
              <w:t>true</w:t>
            </w:r>
            <w:proofErr w:type="spellEnd"/>
            <w:r>
              <w:t xml:space="preserve"> (mohlo obsahovat cokoli)</w:t>
            </w:r>
          </w:p>
          <w:p w14:paraId="021852B1" w14:textId="77777777" w:rsidR="008E11BE" w:rsidRDefault="008E11BE" w:rsidP="00847539">
            <w:r>
              <w:t>Nové nastavení:</w:t>
            </w:r>
          </w:p>
          <w:p w14:paraId="5454EF23" w14:textId="7C6D2D1E" w:rsidR="008E11BE" w:rsidRPr="008E11BE" w:rsidRDefault="008E11BE" w:rsidP="00847539">
            <w:r w:rsidRPr="008E11BE">
              <w:t>base64Binary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66EB67" w14:textId="52D96C10" w:rsidR="0066284C" w:rsidRDefault="0066284C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V2.009</w:t>
            </w:r>
          </w:p>
        </w:tc>
      </w:tr>
      <w:tr w:rsidR="006C0E3D" w14:paraId="6C895C4C" w14:textId="77777777" w:rsidTr="00EA46AD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ED48308" w14:textId="5C2B0EFB" w:rsidR="006C0E3D" w:rsidRDefault="006C0E3D" w:rsidP="007C1C29">
            <w:r>
              <w:t>2.5.2025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9D82A7" w14:textId="316F10D0" w:rsidR="006C0E3D" w:rsidRDefault="006C0E3D" w:rsidP="006C0E3D">
            <w:r>
              <w:t>Definice zprávy ISOTEREQ – úprava anotace u enumerace atributu</w:t>
            </w:r>
            <w:r w:rsidR="00CB245F">
              <w:t xml:space="preserve"> </w:t>
            </w:r>
            <w:r>
              <w:t xml:space="preserve">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 w:rsidR="00CB245F"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 w:rsidR="00CB245F"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538FF4F4" w14:textId="2FA9C3D7" w:rsidR="006C0E3D" w:rsidRDefault="00CB245F" w:rsidP="006C0E3D">
            <w:r>
              <w:t>P</w:t>
            </w:r>
            <w:r w:rsidR="00EA46AD">
              <w:t>ů</w:t>
            </w:r>
            <w:r>
              <w:t>vodní hodnoty:</w:t>
            </w:r>
          </w:p>
          <w:p w14:paraId="757DBAC8" w14:textId="0020EFA6" w:rsidR="00CB245F" w:rsidRDefault="00CB245F" w:rsidP="00CB245F">
            <w:r>
              <w:t>944 - Požadavek na marginální ceny a množství DT</w:t>
            </w:r>
          </w:p>
          <w:p w14:paraId="0F30D741" w14:textId="326A8A1A" w:rsidR="00CB245F" w:rsidRDefault="00CB245F" w:rsidP="00CB245F">
            <w:r>
              <w:t xml:space="preserve">947 - </w:t>
            </w:r>
            <w:proofErr w:type="gramStart"/>
            <w:r w:rsidRPr="00CB245F">
              <w:t>IDA - Požadavek</w:t>
            </w:r>
            <w:proofErr w:type="gramEnd"/>
            <w:r w:rsidRPr="00CB245F">
              <w:t xml:space="preserve"> na marginální ceny</w:t>
            </w:r>
          </w:p>
          <w:p w14:paraId="4093F0D5" w14:textId="7CD77CBA" w:rsidR="00CB245F" w:rsidRDefault="00CB245F" w:rsidP="00CB245F">
            <w:r>
              <w:t>Nové hodnoty:</w:t>
            </w:r>
          </w:p>
          <w:p w14:paraId="2889A2D0" w14:textId="2B24DD91" w:rsidR="00CB245F" w:rsidRDefault="00CB245F" w:rsidP="00CB245F">
            <w:r>
              <w:t xml:space="preserve">944 - </w:t>
            </w:r>
            <w:proofErr w:type="gramStart"/>
            <w:r w:rsidRPr="00CB245F">
              <w:t>DT - Požadavek</w:t>
            </w:r>
            <w:proofErr w:type="gramEnd"/>
            <w:r w:rsidRPr="00CB245F">
              <w:t xml:space="preserve"> na marginální ceny a množství</w:t>
            </w:r>
          </w:p>
          <w:p w14:paraId="79B397D4" w14:textId="4B02BDF0" w:rsidR="00CB245F" w:rsidRDefault="00CB245F" w:rsidP="00CB245F">
            <w:r>
              <w:t xml:space="preserve">947 - </w:t>
            </w:r>
            <w:proofErr w:type="gramStart"/>
            <w:r w:rsidRPr="00CB245F">
              <w:t>IDA - Požadavek</w:t>
            </w:r>
            <w:proofErr w:type="gramEnd"/>
            <w:r w:rsidRPr="00CB245F">
              <w:t xml:space="preserve"> na marginální ceny a množství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9D49C9E" w14:textId="0EA75D00" w:rsidR="006C0E3D" w:rsidRDefault="006C0E3D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V2.010</w:t>
            </w:r>
          </w:p>
        </w:tc>
      </w:tr>
      <w:tr w:rsidR="00CB245F" w14:paraId="165FDC17" w14:textId="77777777" w:rsidTr="00EA46AD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016C6E5" w14:textId="77777777" w:rsidR="00CB245F" w:rsidRDefault="00CB245F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8B2084" w14:textId="698BA263" w:rsidR="00CB245F" w:rsidRDefault="00CB245F" w:rsidP="00CB245F">
            <w:r>
              <w:t xml:space="preserve">Definice zprávy RESPONSE – úprava anotace u enumerace atributu 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526B50B4" w14:textId="1EC8E844" w:rsidR="00CB245F" w:rsidRDefault="00CB245F" w:rsidP="00CB245F">
            <w:r>
              <w:t>P</w:t>
            </w:r>
            <w:r w:rsidR="00EA46AD">
              <w:t>ů</w:t>
            </w:r>
            <w:r>
              <w:t>vodní hodnoty:</w:t>
            </w:r>
          </w:p>
          <w:p w14:paraId="7A03E0D4" w14:textId="606EE488" w:rsidR="00CB245F" w:rsidRDefault="00CB245F" w:rsidP="00CB245F">
            <w:r>
              <w:t xml:space="preserve">945 - </w:t>
            </w:r>
            <w:r w:rsidRPr="00CB245F">
              <w:t>Přijetí/chyba v dotazu na marginální ceny a množství DT</w:t>
            </w:r>
          </w:p>
          <w:p w14:paraId="01D5243F" w14:textId="0BE7CFC3" w:rsidR="00CB245F" w:rsidRDefault="00CB245F" w:rsidP="00CB245F">
            <w:r>
              <w:t>94</w:t>
            </w:r>
            <w:r w:rsidR="00EA46AD">
              <w:t>8</w:t>
            </w:r>
            <w:r>
              <w:t xml:space="preserve"> - </w:t>
            </w:r>
            <w:proofErr w:type="gramStart"/>
            <w:r w:rsidR="00EA46AD" w:rsidRPr="00EA46AD">
              <w:t>IDA - Přijetí</w:t>
            </w:r>
            <w:proofErr w:type="gramEnd"/>
            <w:r w:rsidR="00EA46AD" w:rsidRPr="00EA46AD">
              <w:t>/chyba v dotazu na marginální ceny</w:t>
            </w:r>
          </w:p>
          <w:p w14:paraId="68DC48D8" w14:textId="77777777" w:rsidR="00CB245F" w:rsidRDefault="00CB245F" w:rsidP="00CB245F">
            <w:r>
              <w:t>Nové hodnoty:</w:t>
            </w:r>
          </w:p>
          <w:p w14:paraId="65E37D01" w14:textId="208AA373" w:rsidR="00CB245F" w:rsidRDefault="00CB245F" w:rsidP="00CB245F">
            <w:r>
              <w:t xml:space="preserve">945 - </w:t>
            </w:r>
            <w:proofErr w:type="gramStart"/>
            <w:r w:rsidRPr="00CB245F">
              <w:t>DT - Přijetí</w:t>
            </w:r>
            <w:proofErr w:type="gramEnd"/>
            <w:r w:rsidRPr="00CB245F">
              <w:t>/chyba v dotazu na marginální ceny a množství</w:t>
            </w:r>
          </w:p>
          <w:p w14:paraId="64D92DA2" w14:textId="6EEB5801" w:rsidR="00CB245F" w:rsidRDefault="00CB245F" w:rsidP="00CB245F">
            <w:r>
              <w:t>94</w:t>
            </w:r>
            <w:r w:rsidR="00EA46AD">
              <w:t>8</w:t>
            </w:r>
            <w:r>
              <w:t xml:space="preserve"> - </w:t>
            </w:r>
            <w:proofErr w:type="gramStart"/>
            <w:r w:rsidR="00EA46AD" w:rsidRPr="00EA46AD">
              <w:t>IDA - Přijetí</w:t>
            </w:r>
            <w:proofErr w:type="gramEnd"/>
            <w:r w:rsidR="00EA46AD" w:rsidRPr="00EA46AD">
              <w:t>/chyba v dotazu na marginální ceny a množství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AB89603" w14:textId="77777777" w:rsidR="00CB245F" w:rsidRDefault="00CB245F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EA46AD" w14:paraId="0C304B31" w14:textId="77777777" w:rsidTr="00131B2E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88F0AAC" w14:textId="77777777" w:rsidR="00EA46AD" w:rsidRDefault="00EA46AD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C6EFF2" w14:textId="52605A2D" w:rsidR="00EA46AD" w:rsidRDefault="00EA46AD" w:rsidP="00EA46AD">
            <w:r>
              <w:t xml:space="preserve">Definice zprávy ISOTEDATA – úprava anotace a rozšíření u enumerace atributu 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72EFE8F5" w14:textId="77777777" w:rsidR="00EA46AD" w:rsidRDefault="00EA46AD" w:rsidP="00EA46AD">
            <w:r>
              <w:t>Původní hodnoty:</w:t>
            </w:r>
          </w:p>
          <w:p w14:paraId="78C8FB3B" w14:textId="540D6D75" w:rsidR="00EA46AD" w:rsidRDefault="00EA46AD" w:rsidP="00EA46AD">
            <w:r>
              <w:t xml:space="preserve">946 - </w:t>
            </w:r>
            <w:r w:rsidRPr="00EA46AD">
              <w:t>Marginální ceny a množství DT</w:t>
            </w:r>
          </w:p>
          <w:p w14:paraId="515B0CEE" w14:textId="1787B30F" w:rsidR="00EA46AD" w:rsidRDefault="00EA46AD" w:rsidP="00EA46AD">
            <w:r>
              <w:t xml:space="preserve">949 - </w:t>
            </w:r>
            <w:r w:rsidRPr="00EA46AD">
              <w:t>Marginální ceny a množství IDA</w:t>
            </w:r>
          </w:p>
          <w:p w14:paraId="2D0BE21A" w14:textId="77777777" w:rsidR="00EA46AD" w:rsidRDefault="00EA46AD" w:rsidP="00EA46AD">
            <w:r>
              <w:t>Nové hodnoty:</w:t>
            </w:r>
          </w:p>
          <w:p w14:paraId="3BEDB88B" w14:textId="4C68D070" w:rsidR="00EA46AD" w:rsidRDefault="00EA46AD" w:rsidP="00EA46AD">
            <w:r>
              <w:t xml:space="preserve">946 - </w:t>
            </w:r>
            <w:proofErr w:type="gramStart"/>
            <w:r w:rsidRPr="00EA46AD">
              <w:t>DT - Marginální</w:t>
            </w:r>
            <w:proofErr w:type="gramEnd"/>
            <w:r w:rsidRPr="00EA46AD">
              <w:t xml:space="preserve"> ceny a množství</w:t>
            </w:r>
          </w:p>
          <w:p w14:paraId="12992C4C" w14:textId="6403478A" w:rsidR="00EA46AD" w:rsidRDefault="00EA46AD" w:rsidP="00EA46AD">
            <w:r>
              <w:t xml:space="preserve">949 - </w:t>
            </w:r>
            <w:proofErr w:type="gramStart"/>
            <w:r w:rsidRPr="00EA46AD">
              <w:t>IDA - Marginální</w:t>
            </w:r>
            <w:proofErr w:type="gramEnd"/>
            <w:r w:rsidRPr="00EA46AD">
              <w:t xml:space="preserve"> ceny a množství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94521D9" w14:textId="77777777" w:rsidR="00EA46AD" w:rsidRDefault="00EA46AD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131B2E" w14:paraId="109F405B" w14:textId="77777777" w:rsidTr="000A686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226384" w14:textId="77777777" w:rsidR="00131B2E" w:rsidRDefault="00131B2E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A0EB73" w14:textId="72DFC07A" w:rsidR="00B347B5" w:rsidRDefault="00131B2E" w:rsidP="00131B2E">
            <w:r>
              <w:t xml:space="preserve">Definice zprávy ISOTEDATA – </w:t>
            </w:r>
            <w:proofErr w:type="spellStart"/>
            <w:r w:rsidR="00B347B5">
              <w:t>přídána</w:t>
            </w:r>
            <w:proofErr w:type="spellEnd"/>
            <w:r w:rsidR="00B347B5">
              <w:t xml:space="preserve"> enumerace pro atribut </w:t>
            </w:r>
            <w:r w:rsidR="00B347B5" w:rsidRPr="00B347B5">
              <w:rPr>
                <w:i/>
                <w:iCs/>
              </w:rPr>
              <w:t>profile-role</w:t>
            </w:r>
            <w:r w:rsidR="00B347B5">
              <w:rPr>
                <w:i/>
                <w:iCs/>
              </w:rPr>
              <w:t xml:space="preserve"> </w:t>
            </w:r>
            <w:r w:rsidR="00B347B5">
              <w:t xml:space="preserve">elementu </w:t>
            </w:r>
            <w:proofErr w:type="spellStart"/>
            <w:r w:rsidR="00B347B5" w:rsidRPr="00B347B5">
              <w:rPr>
                <w:i/>
                <w:iCs/>
              </w:rPr>
              <w:t>ProfileData</w:t>
            </w:r>
            <w:proofErr w:type="spellEnd"/>
            <w:r w:rsidR="00B347B5">
              <w:t xml:space="preserve">: </w:t>
            </w:r>
          </w:p>
          <w:p w14:paraId="7F412D09" w14:textId="77777777" w:rsidR="00131B2E" w:rsidRDefault="00131B2E" w:rsidP="00131B2E">
            <w:proofErr w:type="gramStart"/>
            <w:r>
              <w:t xml:space="preserve">SC60 - </w:t>
            </w:r>
            <w:r w:rsidRPr="00EA46AD">
              <w:t>Celkové</w:t>
            </w:r>
            <w:proofErr w:type="gramEnd"/>
            <w:r w:rsidRPr="00EA46AD">
              <w:t xml:space="preserve"> zobchodované množství nákupu v dané periodě dodávky</w:t>
            </w:r>
          </w:p>
          <w:p w14:paraId="02699C99" w14:textId="77777777" w:rsidR="00131B2E" w:rsidRDefault="00131B2E" w:rsidP="00131B2E">
            <w:r>
              <w:t xml:space="preserve">SC61 – </w:t>
            </w:r>
            <w:r w:rsidRPr="00EA46AD">
              <w:t>Celkové zobchodované množství prodeje v dané periodě dodávky</w:t>
            </w:r>
          </w:p>
          <w:p w14:paraId="28A94378" w14:textId="77777777" w:rsidR="00131B2E" w:rsidRDefault="00131B2E" w:rsidP="00131B2E">
            <w:r>
              <w:lastRenderedPageBreak/>
              <w:t xml:space="preserve">SC62 – </w:t>
            </w:r>
            <w:r w:rsidRPr="00EA46AD">
              <w:t>Celkové zobchodované množství nákupu daného účastníka v dané periodě dodávky</w:t>
            </w:r>
          </w:p>
          <w:p w14:paraId="3B50980B" w14:textId="008E1AAE" w:rsidR="00131B2E" w:rsidRDefault="00131B2E" w:rsidP="00131B2E">
            <w:proofErr w:type="gramStart"/>
            <w:r>
              <w:t xml:space="preserve">SC63 - </w:t>
            </w:r>
            <w:r w:rsidRPr="00EA46AD">
              <w:t>Celkové</w:t>
            </w:r>
            <w:proofErr w:type="gramEnd"/>
            <w:r w:rsidRPr="00EA46AD">
              <w:t xml:space="preserve"> zobchodované množství prodeje daného účastníka v dané periodě dodávky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E5B6B7" w14:textId="77777777" w:rsidR="00131B2E" w:rsidRDefault="00131B2E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B2038D" w14:paraId="1FDFA3D6" w14:textId="77777777" w:rsidTr="000A6861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8721627" w14:textId="724DE687" w:rsidR="00B2038D" w:rsidRDefault="00B2038D" w:rsidP="007C1C29">
            <w:r>
              <w:t>14.8.2025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A80B43" w14:textId="77777777" w:rsidR="000A6861" w:rsidRDefault="000A6861" w:rsidP="000A6861">
            <w:r>
              <w:t>Definice zprávy MASTERDATA – byl přidán nový nepovinný atribut v elementu OPM:</w:t>
            </w:r>
          </w:p>
          <w:p w14:paraId="47C4C5F5" w14:textId="77777777" w:rsidR="000A6861" w:rsidRDefault="000A6861" w:rsidP="000A6861">
            <w:proofErr w:type="spellStart"/>
            <w:r>
              <w:t>zue</w:t>
            </w:r>
            <w:proofErr w:type="spellEnd"/>
            <w:r>
              <w:t xml:space="preserve"> – Zařízení pro ukládání energie</w:t>
            </w:r>
          </w:p>
          <w:p w14:paraId="62EB1FD1" w14:textId="77777777" w:rsidR="000A6861" w:rsidRDefault="000A6861" w:rsidP="000A6861">
            <w:proofErr w:type="spellStart"/>
            <w:r>
              <w:t>zue-pwr</w:t>
            </w:r>
            <w:proofErr w:type="spellEnd"/>
            <w:r>
              <w:t xml:space="preserve"> – Instalovaný výkon ZUE</w:t>
            </w:r>
          </w:p>
          <w:p w14:paraId="4BC8D3F9" w14:textId="713090A1" w:rsidR="00B2038D" w:rsidRDefault="000A6861" w:rsidP="000A6861">
            <w:proofErr w:type="spellStart"/>
            <w:r>
              <w:t>zue</w:t>
            </w:r>
            <w:proofErr w:type="spellEnd"/>
            <w:r>
              <w:t>-</w:t>
            </w:r>
            <w:proofErr w:type="gramStart"/>
            <w:r>
              <w:t>cap - Kapacita</w:t>
            </w:r>
            <w:proofErr w:type="gramEnd"/>
            <w:r>
              <w:t xml:space="preserve"> zařízení pro ukládání elektřiny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278D065" w14:textId="0F74A304" w:rsidR="00B2038D" w:rsidRDefault="00B2038D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V2.011</w:t>
            </w:r>
          </w:p>
        </w:tc>
      </w:tr>
      <w:tr w:rsidR="000A6861" w14:paraId="33144027" w14:textId="77777777" w:rsidTr="005F12DD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94E1C2" w14:textId="77777777" w:rsidR="000A6861" w:rsidRDefault="000A6861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33B5C3" w14:textId="77777777" w:rsidR="009C2287" w:rsidRDefault="009C2287" w:rsidP="009C2287">
            <w:r>
              <w:t xml:space="preserve">Definice zprávy MASTERDATA – </w:t>
            </w:r>
            <w:proofErr w:type="spellStart"/>
            <w:r>
              <w:t>přídána</w:t>
            </w:r>
            <w:proofErr w:type="spellEnd"/>
            <w:r>
              <w:t xml:space="preserve"> enumerace pro atribut </w:t>
            </w:r>
            <w:proofErr w:type="spellStart"/>
            <w:r>
              <w:t>typsrc</w:t>
            </w:r>
            <w:proofErr w:type="spellEnd"/>
            <w:r>
              <w:t xml:space="preserve"> elementu OPM: </w:t>
            </w:r>
          </w:p>
          <w:p w14:paraId="01A57AF0" w14:textId="1DD0C9B7" w:rsidR="000A6861" w:rsidRDefault="009C2287" w:rsidP="009C2287">
            <w:proofErr w:type="gramStart"/>
            <w:r>
              <w:t>ZUE - Zařízení</w:t>
            </w:r>
            <w:proofErr w:type="gramEnd"/>
            <w:r>
              <w:t xml:space="preserve"> pro ukládání energie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6A0A26" w14:textId="77777777" w:rsidR="000A6861" w:rsidRDefault="000A6861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EC66BF" w14:paraId="05347539" w14:textId="77777777" w:rsidTr="005A4EC3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2E33C1" w14:textId="6BD8DEE6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29.10.2025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EC2120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zprávy ISOTEDATA – byl přidán nový nepovinný atribut v elementu </w:t>
            </w:r>
            <w:r w:rsidRPr="003A1FCC">
              <w:rPr>
                <w:i/>
                <w:iCs/>
                <w:szCs w:val="22"/>
              </w:rPr>
              <w:t>Data</w:t>
            </w:r>
            <w:r w:rsidRPr="003A1FCC">
              <w:rPr>
                <w:szCs w:val="22"/>
              </w:rPr>
              <w:t>:</w:t>
            </w:r>
          </w:p>
          <w:p w14:paraId="72BFC753" w14:textId="583B377B" w:rsidR="00EC66BF" w:rsidRPr="003A1FCC" w:rsidRDefault="00EC66BF" w:rsidP="00EC66BF">
            <w:pPr>
              <w:rPr>
                <w:szCs w:val="22"/>
              </w:rPr>
            </w:pPr>
            <w:proofErr w:type="spellStart"/>
            <w:r w:rsidRPr="003A1FCC">
              <w:rPr>
                <w:szCs w:val="22"/>
              </w:rPr>
              <w:t>emergency-state</w:t>
            </w:r>
            <w:proofErr w:type="spellEnd"/>
            <w:r w:rsidR="005F12DD" w:rsidRPr="003A1FCC">
              <w:rPr>
                <w:szCs w:val="22"/>
              </w:rPr>
              <w:t xml:space="preserve"> </w:t>
            </w:r>
            <w:r w:rsidRPr="003A1FCC">
              <w:rPr>
                <w:szCs w:val="22"/>
              </w:rPr>
              <w:t>– Příznak stavu nouze</w:t>
            </w:r>
          </w:p>
          <w:p w14:paraId="424EC159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Enumerace pro </w:t>
            </w:r>
            <w:proofErr w:type="spellStart"/>
            <w:r w:rsidRPr="003A1FCC">
              <w:rPr>
                <w:i/>
                <w:iCs/>
                <w:szCs w:val="22"/>
              </w:rPr>
              <w:t>emergency-state</w:t>
            </w:r>
            <w:proofErr w:type="spellEnd"/>
            <w:r w:rsidRPr="003A1FCC">
              <w:rPr>
                <w:szCs w:val="22"/>
              </w:rPr>
              <w:t xml:space="preserve">: </w:t>
            </w:r>
          </w:p>
          <w:p w14:paraId="625C5975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ES – Stav nouze</w:t>
            </w:r>
          </w:p>
          <w:p w14:paraId="428472B7" w14:textId="0BE0CD73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PES – Částečný stav nouze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6E31BD34" w14:textId="34B0017C" w:rsidR="00EC66BF" w:rsidRPr="003A1FCC" w:rsidRDefault="00EC66BF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 w:rsidRPr="003A1FCC">
              <w:rPr>
                <w:iCs/>
                <w:sz w:val="22"/>
                <w:szCs w:val="22"/>
              </w:rPr>
              <w:t>V2.</w:t>
            </w:r>
            <w:r w:rsidR="00CE7429" w:rsidRPr="003A1FCC">
              <w:rPr>
                <w:iCs/>
                <w:sz w:val="22"/>
                <w:szCs w:val="22"/>
              </w:rPr>
              <w:t>0</w:t>
            </w:r>
            <w:r w:rsidRPr="003A1FCC">
              <w:rPr>
                <w:iCs/>
                <w:sz w:val="22"/>
                <w:szCs w:val="22"/>
              </w:rPr>
              <w:t>12</w:t>
            </w:r>
          </w:p>
        </w:tc>
      </w:tr>
      <w:tr w:rsidR="004653D4" w14:paraId="59BB3B1F" w14:textId="77777777" w:rsidTr="0091450C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0D08F8" w14:textId="4151F264" w:rsidR="004653D4" w:rsidRPr="003A1FCC" w:rsidRDefault="004653D4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8.12.2025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D7F7B0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MASTERDATA – byl pozměněn popisek enumerace </w:t>
            </w:r>
            <w:r w:rsidRPr="003A1FCC">
              <w:rPr>
                <w:i/>
                <w:szCs w:val="22"/>
              </w:rPr>
              <w:t>ARE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A1FCC">
              <w:rPr>
                <w:i/>
                <w:szCs w:val="22"/>
              </w:rPr>
              <w:t>reason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proofErr w:type="spellStart"/>
            <w:r w:rsidRPr="003A1FCC"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3E461C90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>Starý popisek:</w:t>
            </w:r>
          </w:p>
          <w:p w14:paraId="22C2A372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ARE </w:t>
            </w:r>
            <w:proofErr w:type="gramStart"/>
            <w:r w:rsidRPr="003A1FCC">
              <w:rPr>
                <w:szCs w:val="22"/>
              </w:rPr>
              <w:t>–  Odstoupení</w:t>
            </w:r>
            <w:proofErr w:type="gramEnd"/>
            <w:r w:rsidRPr="003A1FCC">
              <w:rPr>
                <w:szCs w:val="22"/>
              </w:rPr>
              <w:t xml:space="preserve"> od smlouvy podle § 11a odst. 2 EZ a pokračování dodávek od stávajícího dodavatele</w:t>
            </w:r>
          </w:p>
          <w:p w14:paraId="20050BCE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>Nový popisek:</w:t>
            </w:r>
          </w:p>
          <w:p w14:paraId="221DD17C" w14:textId="5A72269A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Odstoupení od smlouvy dle § 11b odst. 2 nebo výpověď smlouvy dle § 11b odst. 1 nebo § 11o EZ a </w:t>
            </w:r>
            <w:proofErr w:type="spellStart"/>
            <w:r w:rsidRPr="003A1FCC">
              <w:rPr>
                <w:szCs w:val="22"/>
              </w:rPr>
              <w:t>pokrač</w:t>
            </w:r>
            <w:proofErr w:type="spellEnd"/>
            <w:r w:rsidRPr="003A1FCC">
              <w:rPr>
                <w:szCs w:val="22"/>
              </w:rPr>
              <w:t xml:space="preserve">. dodávky </w:t>
            </w:r>
            <w:proofErr w:type="spellStart"/>
            <w:r w:rsidRPr="003A1FCC">
              <w:rPr>
                <w:szCs w:val="22"/>
              </w:rPr>
              <w:t>stáv</w:t>
            </w:r>
            <w:proofErr w:type="spellEnd"/>
            <w:r w:rsidRPr="003A1FCC">
              <w:rPr>
                <w:szCs w:val="22"/>
              </w:rPr>
              <w:t>. dodav.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FA4F25" w14:textId="40104CBA" w:rsidR="004653D4" w:rsidRPr="003A1FCC" w:rsidRDefault="004653D4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FC4722" w14:paraId="6803627F" w14:textId="77777777" w:rsidTr="00A1224A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415B70AF" w14:textId="68851CFC" w:rsidR="00FC4722" w:rsidRPr="003A1FCC" w:rsidRDefault="00FC4722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1</w:t>
            </w:r>
            <w:r w:rsidR="00C733EB">
              <w:rPr>
                <w:szCs w:val="22"/>
              </w:rPr>
              <w:t>8</w:t>
            </w:r>
            <w:r w:rsidRPr="003A1FCC">
              <w:rPr>
                <w:szCs w:val="22"/>
              </w:rPr>
              <w:t>.12.2025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8772E" w14:textId="0B801A37" w:rsidR="00C733EB" w:rsidRPr="003A1FCC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C733EB">
              <w:rPr>
                <w:szCs w:val="22"/>
              </w:rPr>
              <w:t>SFVOTREQ</w:t>
            </w:r>
            <w:r w:rsidRPr="003A1FCC">
              <w:rPr>
                <w:szCs w:val="22"/>
              </w:rPr>
              <w:t xml:space="preserve"> – byl pozměněn popisek enumerac</w:t>
            </w:r>
            <w:r w:rsidR="00D061AD"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="003227A3" w:rsidRPr="003227A3">
              <w:rPr>
                <w:i/>
                <w:szCs w:val="22"/>
              </w:rPr>
              <w:t>message-code</w:t>
            </w:r>
            <w:proofErr w:type="spellEnd"/>
            <w:r w:rsidR="006A0D68">
              <w:rPr>
                <w:iCs/>
                <w:szCs w:val="22"/>
              </w:rPr>
              <w:t xml:space="preserve"> </w:t>
            </w:r>
            <w:proofErr w:type="spellStart"/>
            <w:r w:rsidR="006A0D68"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="004F1623" w:rsidRPr="004F1623">
              <w:rPr>
                <w:i/>
                <w:szCs w:val="22"/>
              </w:rPr>
              <w:t>SFVOTREQ</w:t>
            </w:r>
            <w:r w:rsidRPr="003A1FCC">
              <w:rPr>
                <w:szCs w:val="22"/>
              </w:rPr>
              <w:t>.</w:t>
            </w:r>
          </w:p>
          <w:p w14:paraId="0F80CA20" w14:textId="3585006A" w:rsidR="00C733EB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 w:rsidR="00D061AD"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 w:rsidR="00D061AD"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D1443C6" w14:textId="353BA60C" w:rsidR="00C90F98" w:rsidRDefault="00727D0B" w:rsidP="00C90F98">
            <w:pPr>
              <w:pStyle w:val="Odstavecseseznamem"/>
              <w:numPr>
                <w:ilvl w:val="0"/>
                <w:numId w:val="40"/>
              </w:numPr>
            </w:pPr>
            <w:r>
              <w:t xml:space="preserve">496 - </w:t>
            </w:r>
            <w:r w:rsidR="00C90F98" w:rsidRPr="00C90F98">
              <w:t>DOTAZ NA STAV NOUZE VERZE 1 – NETTING</w:t>
            </w:r>
          </w:p>
          <w:p w14:paraId="7001A559" w14:textId="65F525BC" w:rsidR="00727D0B" w:rsidRPr="00C90F98" w:rsidRDefault="00727D0B" w:rsidP="00C90F98">
            <w:pPr>
              <w:pStyle w:val="Odstavecseseznamem"/>
              <w:numPr>
                <w:ilvl w:val="0"/>
                <w:numId w:val="40"/>
              </w:numPr>
            </w:pPr>
            <w:r>
              <w:t xml:space="preserve">499 - </w:t>
            </w:r>
            <w:r w:rsidRPr="00C90F98">
              <w:t>DOTAZ NA STAV NOUZE VERZE 2 – NETTING</w:t>
            </w:r>
          </w:p>
          <w:p w14:paraId="7F6CC0CA" w14:textId="5BE4DF65" w:rsidR="00C733EB" w:rsidRPr="003A1FCC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 w:rsidR="00D061AD"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 w:rsidR="00D061AD"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F4E138A" w14:textId="77777777" w:rsidR="00FC4722" w:rsidRDefault="00B125F6" w:rsidP="00B125F6">
            <w:pPr>
              <w:pStyle w:val="Odstavecseseznamem"/>
              <w:numPr>
                <w:ilvl w:val="0"/>
                <w:numId w:val="39"/>
              </w:numPr>
            </w:pPr>
            <w:r>
              <w:t xml:space="preserve">496 - </w:t>
            </w:r>
            <w:r w:rsidR="00C90F98" w:rsidRPr="00C90F98">
              <w:t xml:space="preserve">DOTAZ NA STAV NOUZE VERZE 1 – </w:t>
            </w:r>
            <w:proofErr w:type="gramStart"/>
            <w:r w:rsidR="00C90F98" w:rsidRPr="00C90F98">
              <w:t>NETTING - DEBET</w:t>
            </w:r>
            <w:proofErr w:type="gramEnd"/>
            <w:r w:rsidR="00C90F98" w:rsidRPr="00C90F98">
              <w:t xml:space="preserve"> SZ</w:t>
            </w:r>
          </w:p>
          <w:p w14:paraId="6BFEBFD0" w14:textId="0A86BFB7" w:rsidR="00C90F98" w:rsidRPr="00B125F6" w:rsidRDefault="00C90F98" w:rsidP="00B125F6">
            <w:pPr>
              <w:pStyle w:val="Odstavecseseznamem"/>
              <w:numPr>
                <w:ilvl w:val="0"/>
                <w:numId w:val="39"/>
              </w:numPr>
            </w:pPr>
            <w:r>
              <w:t xml:space="preserve">499 - </w:t>
            </w:r>
            <w:r w:rsidRPr="00C90F98">
              <w:t xml:space="preserve">DOTAZ NA STAV NOUZE VERZE 2 – </w:t>
            </w:r>
            <w:proofErr w:type="gramStart"/>
            <w:r w:rsidRPr="00C90F98">
              <w:t>NETTING - DEBET</w:t>
            </w:r>
            <w:proofErr w:type="gramEnd"/>
            <w:r w:rsidRPr="00C90F98">
              <w:t xml:space="preserve"> SZ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27119164" w14:textId="4A55B4A1" w:rsidR="00FC4722" w:rsidRPr="003A1FCC" w:rsidRDefault="008078FD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 w:rsidRPr="003A1FCC">
              <w:rPr>
                <w:iCs/>
                <w:sz w:val="22"/>
                <w:szCs w:val="22"/>
              </w:rPr>
              <w:t>V2.013</w:t>
            </w:r>
          </w:p>
        </w:tc>
      </w:tr>
      <w:tr w:rsidR="00B902AB" w14:paraId="6A92A329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2CE661E" w14:textId="77777777" w:rsidR="00B902AB" w:rsidRPr="003A1FCC" w:rsidRDefault="00B902AB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9A4126" w14:textId="546814B1" w:rsidR="00B902AB" w:rsidRDefault="00B902AB" w:rsidP="00B902AB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C733EB">
              <w:rPr>
                <w:szCs w:val="22"/>
              </w:rPr>
              <w:t>SFVOTREQ</w:t>
            </w:r>
            <w:r w:rsidRPr="003A1FCC">
              <w:rPr>
                <w:szCs w:val="22"/>
              </w:rPr>
              <w:t xml:space="preserve"> – </w:t>
            </w:r>
            <w:r w:rsidR="00842F58"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 w:rsidR="00842F58"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4F1623">
              <w:rPr>
                <w:i/>
                <w:szCs w:val="22"/>
              </w:rPr>
              <w:t>SFVOTREQ</w:t>
            </w:r>
            <w:r w:rsidRPr="003A1FCC">
              <w:rPr>
                <w:szCs w:val="22"/>
              </w:rPr>
              <w:t>.</w:t>
            </w:r>
          </w:p>
          <w:p w14:paraId="3CC24139" w14:textId="57C6375A" w:rsidR="00B902AB" w:rsidRDefault="00F6203F" w:rsidP="00B902AB">
            <w:pPr>
              <w:pStyle w:val="Odstavecseseznamem"/>
              <w:numPr>
                <w:ilvl w:val="0"/>
                <w:numId w:val="40"/>
              </w:numPr>
            </w:pPr>
            <w:r>
              <w:t>514</w:t>
            </w:r>
            <w:r w:rsidR="00B902AB">
              <w:t xml:space="preserve"> - </w:t>
            </w:r>
            <w:r w:rsidRPr="00F6203F">
              <w:t xml:space="preserve">DOTAZ NA STAV NOUZE VERZE 1 – </w:t>
            </w:r>
            <w:proofErr w:type="gramStart"/>
            <w:r w:rsidRPr="00F6203F">
              <w:t>NETTING - KREDIT</w:t>
            </w:r>
            <w:proofErr w:type="gramEnd"/>
            <w:r w:rsidRPr="00F6203F">
              <w:t xml:space="preserve"> SZ</w:t>
            </w:r>
          </w:p>
          <w:p w14:paraId="03306B9D" w14:textId="40E5ED18" w:rsidR="00B902AB" w:rsidRPr="00F6203F" w:rsidRDefault="00A1224A" w:rsidP="00B902AB">
            <w:pPr>
              <w:pStyle w:val="Odstavecseseznamem"/>
              <w:numPr>
                <w:ilvl w:val="0"/>
                <w:numId w:val="40"/>
              </w:numPr>
            </w:pPr>
            <w:r>
              <w:t>517</w:t>
            </w:r>
            <w:r w:rsidR="00B902AB">
              <w:t xml:space="preserve"> - </w:t>
            </w:r>
            <w:r w:rsidRPr="00A1224A">
              <w:t xml:space="preserve">DOTAZ NA STAV NOUZE VERZE 2 – </w:t>
            </w:r>
            <w:proofErr w:type="gramStart"/>
            <w:r w:rsidRPr="00A1224A">
              <w:t>NETTING - KREDIT</w:t>
            </w:r>
            <w:proofErr w:type="gramEnd"/>
            <w:r w:rsidRPr="00A1224A">
              <w:t xml:space="preserve"> SZ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39D09EC" w14:textId="77777777" w:rsidR="00B902AB" w:rsidRPr="003A1FCC" w:rsidRDefault="00B902AB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A1224A" w14:paraId="7B5D6BB6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557463B" w14:textId="77777777" w:rsidR="00A1224A" w:rsidRPr="003A1FCC" w:rsidRDefault="00A1224A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1164C7" w14:textId="1850CD41" w:rsidR="00397E46" w:rsidRPr="003A1FCC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397E46">
              <w:rPr>
                <w:i/>
                <w:szCs w:val="22"/>
              </w:rPr>
              <w:t>SFVOTEMGSTATENETT</w:t>
            </w:r>
            <w:r w:rsidRPr="003A1FCC">
              <w:rPr>
                <w:szCs w:val="22"/>
              </w:rPr>
              <w:t>.</w:t>
            </w:r>
          </w:p>
          <w:p w14:paraId="6253DBCA" w14:textId="77777777" w:rsidR="00397E46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4623C8BF" w14:textId="0C47390E" w:rsidR="00397E46" w:rsidRDefault="00397E46" w:rsidP="00397E46">
            <w:pPr>
              <w:pStyle w:val="Odstavecseseznamem"/>
              <w:numPr>
                <w:ilvl w:val="0"/>
                <w:numId w:val="40"/>
              </w:numPr>
            </w:pPr>
            <w:r>
              <w:t>49</w:t>
            </w:r>
            <w:r w:rsidR="000665FE">
              <w:t>7</w:t>
            </w:r>
            <w:r>
              <w:t xml:space="preserve"> - </w:t>
            </w:r>
            <w:r w:rsidR="000665FE" w:rsidRPr="000665FE">
              <w:t>STAV NOUZE VERZE 1 – NETTING</w:t>
            </w:r>
          </w:p>
          <w:p w14:paraId="65D92498" w14:textId="39E782A0" w:rsidR="00397E46" w:rsidRPr="00C90F98" w:rsidRDefault="000665FE" w:rsidP="00397E46">
            <w:pPr>
              <w:pStyle w:val="Odstavecseseznamem"/>
              <w:numPr>
                <w:ilvl w:val="0"/>
                <w:numId w:val="40"/>
              </w:numPr>
            </w:pPr>
            <w:r>
              <w:t>500</w:t>
            </w:r>
            <w:r w:rsidR="00397E46">
              <w:t xml:space="preserve"> - </w:t>
            </w:r>
            <w:r w:rsidRPr="000665FE">
              <w:t>STAV NOUZE VERZE 2 – NETTING</w:t>
            </w:r>
          </w:p>
          <w:p w14:paraId="565DD9EC" w14:textId="77777777" w:rsidR="00397E46" w:rsidRPr="003A1FCC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697E127E" w14:textId="060C496E" w:rsidR="00397E46" w:rsidRDefault="00397E46" w:rsidP="00397E46">
            <w:pPr>
              <w:pStyle w:val="Odstavecseseznamem"/>
              <w:numPr>
                <w:ilvl w:val="0"/>
                <w:numId w:val="39"/>
              </w:numPr>
            </w:pPr>
            <w:r>
              <w:t>49</w:t>
            </w:r>
            <w:r w:rsidR="00A6353C">
              <w:t>7</w:t>
            </w:r>
            <w:r>
              <w:t xml:space="preserve"> - </w:t>
            </w:r>
            <w:r w:rsidR="00A6353C" w:rsidRPr="00A6353C">
              <w:t xml:space="preserve">STAV NOUZE VERZE 1 – </w:t>
            </w:r>
            <w:proofErr w:type="gramStart"/>
            <w:r w:rsidR="00A6353C" w:rsidRPr="00A6353C">
              <w:t>NETTING - DEBET</w:t>
            </w:r>
            <w:proofErr w:type="gramEnd"/>
            <w:r w:rsidR="00A6353C" w:rsidRPr="00A6353C">
              <w:t xml:space="preserve"> SZ</w:t>
            </w:r>
          </w:p>
          <w:p w14:paraId="102E2844" w14:textId="2C7D0323" w:rsidR="00A1224A" w:rsidRPr="00A6353C" w:rsidRDefault="00A6353C" w:rsidP="00397E46">
            <w:pPr>
              <w:pStyle w:val="Odstavecseseznamem"/>
              <w:numPr>
                <w:ilvl w:val="0"/>
                <w:numId w:val="39"/>
              </w:numPr>
            </w:pPr>
            <w:r>
              <w:t xml:space="preserve">500 - </w:t>
            </w:r>
            <w:r w:rsidRPr="00A6353C">
              <w:t xml:space="preserve">STAV NOUZE VERZE 2 – </w:t>
            </w:r>
            <w:proofErr w:type="gramStart"/>
            <w:r w:rsidRPr="00A6353C">
              <w:t>NETTING - DEBET</w:t>
            </w:r>
            <w:proofErr w:type="gramEnd"/>
            <w:r w:rsidRPr="00A6353C">
              <w:t xml:space="preserve"> SZ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5CB8295" w14:textId="77777777" w:rsidR="00A1224A" w:rsidRPr="003A1FCC" w:rsidRDefault="00A1224A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6421D0" w14:paraId="4F24CF09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B10DE70" w14:textId="77777777" w:rsidR="006421D0" w:rsidRPr="003A1FCC" w:rsidRDefault="006421D0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27777E" w14:textId="48B941EE" w:rsidR="006421D0" w:rsidRDefault="006421D0" w:rsidP="006421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6421D0">
              <w:rPr>
                <w:i/>
                <w:szCs w:val="22"/>
              </w:rPr>
              <w:t>SFVOTEMGSTATENETT</w:t>
            </w:r>
            <w:r w:rsidRPr="003A1FCC">
              <w:rPr>
                <w:szCs w:val="22"/>
              </w:rPr>
              <w:t>.</w:t>
            </w:r>
          </w:p>
          <w:p w14:paraId="4F1FF3D7" w14:textId="113AC45C" w:rsidR="006421D0" w:rsidRDefault="006421D0" w:rsidP="006421D0">
            <w:pPr>
              <w:pStyle w:val="Odstavecseseznamem"/>
              <w:numPr>
                <w:ilvl w:val="0"/>
                <w:numId w:val="40"/>
              </w:numPr>
            </w:pPr>
            <w:r>
              <w:t>51</w:t>
            </w:r>
            <w:r w:rsidR="00796799">
              <w:t>5</w:t>
            </w:r>
            <w:r>
              <w:t xml:space="preserve"> - </w:t>
            </w:r>
            <w:r w:rsidR="00796799" w:rsidRPr="00796799">
              <w:t xml:space="preserve">STAV NOUZE VERZE 1 – </w:t>
            </w:r>
            <w:proofErr w:type="gramStart"/>
            <w:r w:rsidR="00796799" w:rsidRPr="00796799">
              <w:t>NETTING - KREDIT</w:t>
            </w:r>
            <w:proofErr w:type="gramEnd"/>
            <w:r w:rsidR="00796799" w:rsidRPr="00796799">
              <w:t xml:space="preserve"> SZ</w:t>
            </w:r>
          </w:p>
          <w:p w14:paraId="31325DA8" w14:textId="39A5C196" w:rsidR="006421D0" w:rsidRPr="00796799" w:rsidRDefault="00796799" w:rsidP="006421D0">
            <w:pPr>
              <w:pStyle w:val="Odstavecseseznamem"/>
              <w:numPr>
                <w:ilvl w:val="0"/>
                <w:numId w:val="40"/>
              </w:numPr>
            </w:pPr>
            <w:r>
              <w:t xml:space="preserve">518 - </w:t>
            </w:r>
            <w:r w:rsidRPr="00796799">
              <w:t xml:space="preserve">STAV NOUZE VERZE 2 – </w:t>
            </w:r>
            <w:proofErr w:type="gramStart"/>
            <w:r w:rsidRPr="00796799">
              <w:t>NETTING - KREDIT</w:t>
            </w:r>
            <w:proofErr w:type="gramEnd"/>
            <w:r w:rsidRPr="00796799">
              <w:t xml:space="preserve"> SZ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43FD03E" w14:textId="77777777" w:rsidR="006421D0" w:rsidRPr="003A1FCC" w:rsidRDefault="006421D0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9770F9" w14:paraId="604B845D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947DFF6" w14:textId="77777777" w:rsidR="009770F9" w:rsidRPr="003A1FCC" w:rsidRDefault="009770F9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8D657C" w14:textId="711E7C86" w:rsidR="009770F9" w:rsidRDefault="009770F9" w:rsidP="009770F9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</w:t>
            </w:r>
            <w:r w:rsidR="00585551">
              <w:t xml:space="preserve">byl přidán nový nepovinný atribut v elementu </w:t>
            </w:r>
            <w:proofErr w:type="spellStart"/>
            <w:r w:rsidR="009B4C1D" w:rsidRPr="009B4C1D">
              <w:rPr>
                <w:i/>
                <w:szCs w:val="22"/>
              </w:rPr>
              <w:t>Netting</w:t>
            </w:r>
            <w:proofErr w:type="spellEnd"/>
            <w:r w:rsidR="00472BB9">
              <w:rPr>
                <w:szCs w:val="22"/>
              </w:rPr>
              <w:t>:</w:t>
            </w:r>
          </w:p>
          <w:p w14:paraId="1567C333" w14:textId="28FF5A5B" w:rsidR="00585551" w:rsidRPr="00472BB9" w:rsidRDefault="00472BB9" w:rsidP="00472BB9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 w:rsidRPr="00472BB9">
              <w:t>paymentDate</w:t>
            </w:r>
            <w:proofErr w:type="spellEnd"/>
            <w:r>
              <w:t xml:space="preserve"> – Datum platby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8B84568" w14:textId="77777777" w:rsidR="009770F9" w:rsidRPr="003A1FCC" w:rsidRDefault="009770F9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010AA0" w14:paraId="5F80850B" w14:textId="77777777" w:rsidTr="00730C0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057D3A3" w14:textId="77777777" w:rsidR="00010AA0" w:rsidRPr="003A1FCC" w:rsidRDefault="00010AA0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679E79" w14:textId="7BEE042F" w:rsidR="00010AA0" w:rsidRPr="003A1FCC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="00FD10CE" w:rsidRPr="00FD10CE"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="00FD10CE" w:rsidRPr="00FD10CE">
              <w:rPr>
                <w:i/>
                <w:szCs w:val="22"/>
              </w:rPr>
              <w:t>RESPONS</w:t>
            </w:r>
            <w:r w:rsidR="0055467D">
              <w:rPr>
                <w:i/>
                <w:szCs w:val="22"/>
              </w:rPr>
              <w:t>E</w:t>
            </w:r>
            <w:r w:rsidRPr="003A1FCC">
              <w:rPr>
                <w:szCs w:val="22"/>
              </w:rPr>
              <w:t>.</w:t>
            </w:r>
          </w:p>
          <w:p w14:paraId="453790B4" w14:textId="77777777" w:rsidR="00010AA0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FB70FE5" w14:textId="1BE4F268" w:rsidR="00010AA0" w:rsidRDefault="00010AA0" w:rsidP="00010AA0">
            <w:pPr>
              <w:pStyle w:val="Odstavecseseznamem"/>
              <w:numPr>
                <w:ilvl w:val="0"/>
                <w:numId w:val="40"/>
              </w:numPr>
            </w:pPr>
            <w:r>
              <w:t>49</w:t>
            </w:r>
            <w:r w:rsidR="0055467D">
              <w:t>8</w:t>
            </w:r>
            <w:r>
              <w:t xml:space="preserve"> - </w:t>
            </w:r>
            <w:r w:rsidR="0055467D" w:rsidRPr="0055467D">
              <w:t xml:space="preserve">STAV NOUZE VERZE 1 – NETTING - </w:t>
            </w:r>
            <w:proofErr w:type="gramStart"/>
            <w:r w:rsidR="0055467D" w:rsidRPr="0055467D">
              <w:t>CHYBA,POTVRZENÍ</w:t>
            </w:r>
            <w:proofErr w:type="gramEnd"/>
          </w:p>
          <w:p w14:paraId="2CE9C179" w14:textId="4C8E33FB" w:rsidR="00010AA0" w:rsidRPr="00C90F98" w:rsidRDefault="00010AA0" w:rsidP="00010AA0">
            <w:pPr>
              <w:pStyle w:val="Odstavecseseznamem"/>
              <w:numPr>
                <w:ilvl w:val="0"/>
                <w:numId w:val="40"/>
              </w:numPr>
            </w:pPr>
            <w:r>
              <w:t>50</w:t>
            </w:r>
            <w:r w:rsidR="0055467D">
              <w:t>1</w:t>
            </w:r>
            <w:r>
              <w:t xml:space="preserve"> - </w:t>
            </w:r>
            <w:r w:rsidR="0055467D" w:rsidRPr="0055467D">
              <w:t xml:space="preserve">STAV NOUZE VERZE 2 – NETTING - </w:t>
            </w:r>
            <w:proofErr w:type="gramStart"/>
            <w:r w:rsidR="0055467D" w:rsidRPr="0055467D">
              <w:t>CHYBA,POTVRZENÍ</w:t>
            </w:r>
            <w:proofErr w:type="gramEnd"/>
          </w:p>
          <w:p w14:paraId="1EB00D69" w14:textId="77777777" w:rsidR="00010AA0" w:rsidRPr="003A1FCC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62FF2F70" w14:textId="249BD223" w:rsidR="00010AA0" w:rsidRDefault="00010AA0" w:rsidP="00010AA0">
            <w:pPr>
              <w:pStyle w:val="Odstavecseseznamem"/>
              <w:numPr>
                <w:ilvl w:val="0"/>
                <w:numId w:val="39"/>
              </w:numPr>
            </w:pPr>
            <w:r>
              <w:t>49</w:t>
            </w:r>
            <w:r w:rsidR="00D96AA1">
              <w:t>8</w:t>
            </w:r>
            <w:r>
              <w:t xml:space="preserve"> - </w:t>
            </w:r>
            <w:r w:rsidR="00D96AA1" w:rsidRPr="00D96AA1">
              <w:t xml:space="preserve">STAV NOUZE VERZE 1 – </w:t>
            </w:r>
            <w:proofErr w:type="gramStart"/>
            <w:r w:rsidR="00D96AA1" w:rsidRPr="00D96AA1">
              <w:t>NETTING - DEBET</w:t>
            </w:r>
            <w:proofErr w:type="gramEnd"/>
            <w:r w:rsidR="00D96AA1" w:rsidRPr="00D96AA1">
              <w:t xml:space="preserve"> SZ - </w:t>
            </w:r>
            <w:proofErr w:type="gramStart"/>
            <w:r w:rsidR="00D96AA1" w:rsidRPr="00D96AA1">
              <w:t>CHYBA,POTVRZENÍ</w:t>
            </w:r>
            <w:proofErr w:type="gramEnd"/>
          </w:p>
          <w:p w14:paraId="145EBD47" w14:textId="230B45C6" w:rsidR="00010AA0" w:rsidRPr="00D96AA1" w:rsidRDefault="00D96AA1" w:rsidP="00010AA0">
            <w:pPr>
              <w:pStyle w:val="Odstavecseseznamem"/>
              <w:numPr>
                <w:ilvl w:val="0"/>
                <w:numId w:val="39"/>
              </w:numPr>
            </w:pPr>
            <w:r>
              <w:t xml:space="preserve">501 - </w:t>
            </w:r>
            <w:r w:rsidRPr="00D96AA1">
              <w:t xml:space="preserve">STAV NOUZE VERZE 2 – </w:t>
            </w:r>
            <w:proofErr w:type="gramStart"/>
            <w:r w:rsidRPr="00D96AA1">
              <w:t>NETTING - DEBET</w:t>
            </w:r>
            <w:proofErr w:type="gramEnd"/>
            <w:r w:rsidRPr="00D96AA1">
              <w:t xml:space="preserve"> SZ - </w:t>
            </w:r>
            <w:proofErr w:type="gramStart"/>
            <w:r w:rsidRPr="00D96AA1">
              <w:t>CHYBA,POTVRZENÍ</w:t>
            </w:r>
            <w:proofErr w:type="gram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19014F4" w14:textId="77777777" w:rsidR="00010AA0" w:rsidRPr="003A1FCC" w:rsidRDefault="00010AA0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D96AA1" w14:paraId="1F74F876" w14:textId="77777777" w:rsidTr="00192BC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2678EB8" w14:textId="77777777" w:rsidR="00D96AA1" w:rsidRPr="003A1FCC" w:rsidRDefault="00D96AA1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6C83B5" w14:textId="35DDAF22" w:rsidR="00D96AA1" w:rsidRDefault="00D96AA1" w:rsidP="00D96AA1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D96AA1"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D96AA1">
              <w:rPr>
                <w:i/>
                <w:szCs w:val="22"/>
              </w:rPr>
              <w:t>RESPONSE</w:t>
            </w:r>
            <w:r w:rsidRPr="003A1FCC">
              <w:rPr>
                <w:szCs w:val="22"/>
              </w:rPr>
              <w:t>.</w:t>
            </w:r>
          </w:p>
          <w:p w14:paraId="0F05A37A" w14:textId="2BADA497" w:rsidR="00D96AA1" w:rsidRDefault="00D96AA1" w:rsidP="00D96AA1">
            <w:pPr>
              <w:pStyle w:val="Odstavecseseznamem"/>
              <w:numPr>
                <w:ilvl w:val="0"/>
                <w:numId w:val="40"/>
              </w:numPr>
            </w:pPr>
            <w:r>
              <w:t>51</w:t>
            </w:r>
            <w:r w:rsidR="00730C01">
              <w:t>6</w:t>
            </w:r>
            <w:r>
              <w:t xml:space="preserve"> - </w:t>
            </w:r>
            <w:r w:rsidR="00730C01" w:rsidRPr="00730C01">
              <w:t xml:space="preserve">STAV NOUZE VERZE 1 – </w:t>
            </w:r>
            <w:proofErr w:type="gramStart"/>
            <w:r w:rsidR="00730C01" w:rsidRPr="00730C01">
              <w:t>NETTING - KREDIT</w:t>
            </w:r>
            <w:proofErr w:type="gramEnd"/>
            <w:r w:rsidR="00730C01" w:rsidRPr="00730C01">
              <w:t xml:space="preserve"> </w:t>
            </w:r>
            <w:proofErr w:type="gramStart"/>
            <w:r w:rsidR="00730C01" w:rsidRPr="00730C01">
              <w:t>SZ  -</w:t>
            </w:r>
            <w:proofErr w:type="gramEnd"/>
            <w:r w:rsidR="00730C01" w:rsidRPr="00730C01">
              <w:t xml:space="preserve"> </w:t>
            </w:r>
            <w:proofErr w:type="gramStart"/>
            <w:r w:rsidR="00730C01" w:rsidRPr="00730C01">
              <w:t>CHYBA,POTVRZENÍ</w:t>
            </w:r>
            <w:proofErr w:type="gramEnd"/>
          </w:p>
          <w:p w14:paraId="79DAFDCF" w14:textId="334FFC46" w:rsidR="00D96AA1" w:rsidRPr="00730C01" w:rsidRDefault="00730C01" w:rsidP="00D96AA1">
            <w:pPr>
              <w:pStyle w:val="Odstavecseseznamem"/>
              <w:numPr>
                <w:ilvl w:val="0"/>
                <w:numId w:val="40"/>
              </w:numPr>
            </w:pPr>
            <w:r>
              <w:t xml:space="preserve">519 - </w:t>
            </w:r>
            <w:r w:rsidRPr="00730C01">
              <w:t xml:space="preserve">STAV NOUZE VERZE 2 – </w:t>
            </w:r>
            <w:proofErr w:type="gramStart"/>
            <w:r w:rsidRPr="00730C01">
              <w:t>NETTING - KREDIT</w:t>
            </w:r>
            <w:proofErr w:type="gramEnd"/>
            <w:r w:rsidRPr="00730C01">
              <w:t xml:space="preserve"> </w:t>
            </w:r>
            <w:proofErr w:type="gramStart"/>
            <w:r w:rsidRPr="00730C01">
              <w:t>SZ  -</w:t>
            </w:r>
            <w:proofErr w:type="gramEnd"/>
            <w:r w:rsidRPr="00730C01">
              <w:t xml:space="preserve"> </w:t>
            </w:r>
            <w:proofErr w:type="gramStart"/>
            <w:r w:rsidRPr="00730C01">
              <w:t>CHYBA,POTVRZENÍ</w:t>
            </w:r>
            <w:proofErr w:type="gram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147EDA7" w14:textId="77777777" w:rsidR="00D96AA1" w:rsidRPr="003A1FCC" w:rsidRDefault="00D96AA1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:rsidRPr="003A1FCC" w14:paraId="31F62DF7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0DA442D3" w14:textId="77777777" w:rsidR="00192BC1" w:rsidRPr="003A1FCC" w:rsidRDefault="00192BC1" w:rsidP="00094FD0">
            <w:pPr>
              <w:rPr>
                <w:szCs w:val="22"/>
              </w:rPr>
            </w:pPr>
            <w:r>
              <w:rPr>
                <w:szCs w:val="22"/>
              </w:rPr>
              <w:t>10.3.2026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A4409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>
              <w:rPr>
                <w:i/>
                <w:szCs w:val="22"/>
              </w:rPr>
              <w:t>chs</w:t>
            </w:r>
            <w:proofErr w:type="spellEnd"/>
            <w:r>
              <w:rPr>
                <w:i/>
                <w:szCs w:val="22"/>
              </w:rPr>
              <w:t>-type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454EB39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AGR - Přiřazení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/poskytovatele flexibility</w:t>
            </w:r>
          </w:p>
          <w:p w14:paraId="774BFC9E" w14:textId="77777777" w:rsidR="00192BC1" w:rsidRPr="009A6A7D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SAC - </w:t>
            </w:r>
            <w:r w:rsidRPr="00542385">
              <w:t>Přiřazení</w:t>
            </w:r>
            <w:proofErr w:type="gramEnd"/>
            <w:r w:rsidRPr="00542385">
              <w:t xml:space="preserve">/změna SZ </w:t>
            </w:r>
            <w:proofErr w:type="spellStart"/>
            <w:r w:rsidRPr="00542385">
              <w:t>Agregátora</w:t>
            </w:r>
            <w:proofErr w:type="spellEnd"/>
            <w:r w:rsidRPr="00542385">
              <w:t>/Poskytovatele flexibility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9274105" w14:textId="77777777" w:rsidR="00192BC1" w:rsidRPr="003A1FCC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V2.014</w:t>
            </w:r>
          </w:p>
        </w:tc>
      </w:tr>
      <w:tr w:rsidR="00192BC1" w14:paraId="26E6262F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C4E2BB4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EF837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>
              <w:rPr>
                <w:i/>
                <w:szCs w:val="22"/>
              </w:rPr>
              <w:t>chs-reason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1893355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A1 - </w:t>
            </w:r>
            <w:r w:rsidRPr="00293B39">
              <w:t>Přiřazení</w:t>
            </w:r>
            <w:proofErr w:type="gramEnd"/>
            <w:r w:rsidRPr="00293B39">
              <w:t xml:space="preserve">/změna </w:t>
            </w:r>
            <w:proofErr w:type="spellStart"/>
            <w:r w:rsidRPr="00293B39">
              <w:t>agregátora</w:t>
            </w:r>
            <w:proofErr w:type="spellEnd"/>
            <w:r w:rsidRPr="00293B39">
              <w:t xml:space="preserve"> nebo poskytovatele flexibility</w:t>
            </w:r>
          </w:p>
          <w:p w14:paraId="6272EF0C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P3 - Prodloužení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</w:t>
            </w:r>
            <w:proofErr w:type="spellStart"/>
            <w:r>
              <w:t>PoFla</w:t>
            </w:r>
            <w:proofErr w:type="spellEnd"/>
            <w:r>
              <w:t xml:space="preserve"> na EAN PM</w:t>
            </w:r>
          </w:p>
          <w:p w14:paraId="6E499D63" w14:textId="77777777" w:rsidR="00192BC1" w:rsidRPr="00F0417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Z3 - Zkrácení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</w:t>
            </w:r>
            <w:proofErr w:type="spellStart"/>
            <w:r>
              <w:t>PoFla</w:t>
            </w:r>
            <w:proofErr w:type="spellEnd"/>
            <w:r>
              <w:t xml:space="preserve"> na EAN 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927CCBD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50573D85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653A367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B08774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role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Party</w:t>
            </w:r>
            <w:r w:rsidRPr="003A1FCC">
              <w:rPr>
                <w:szCs w:val="22"/>
              </w:rPr>
              <w:t>.</w:t>
            </w:r>
          </w:p>
          <w:p w14:paraId="5C49293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AGR - </w:t>
            </w:r>
            <w:r w:rsidRPr="00707E45">
              <w:t>Nový</w:t>
            </w:r>
            <w:proofErr w:type="gramEnd"/>
            <w:r w:rsidRPr="00707E45">
              <w:t xml:space="preserve"> agregátor/</w:t>
            </w:r>
            <w:proofErr w:type="spellStart"/>
            <w:r w:rsidRPr="00707E45">
              <w:t>PoFl</w:t>
            </w:r>
            <w:proofErr w:type="spellEnd"/>
          </w:p>
          <w:p w14:paraId="7DBFB03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AUX - </w:t>
            </w:r>
            <w:r w:rsidRPr="00707E45">
              <w:t>Původní</w:t>
            </w:r>
            <w:proofErr w:type="gramEnd"/>
            <w:r w:rsidRPr="00707E45">
              <w:t>/nahrazovaný agregátor/</w:t>
            </w:r>
            <w:proofErr w:type="spellStart"/>
            <w:r w:rsidRPr="00707E45">
              <w:t>PoFl</w:t>
            </w:r>
            <w:proofErr w:type="spellEnd"/>
          </w:p>
          <w:p w14:paraId="3DD7605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AST - </w:t>
            </w:r>
            <w:r w:rsidRPr="00707E45">
              <w:t>Nový</w:t>
            </w:r>
            <w:proofErr w:type="gramEnd"/>
            <w:r w:rsidRPr="00707E45">
              <w:t xml:space="preserve"> SZ </w:t>
            </w:r>
            <w:proofErr w:type="spellStart"/>
            <w:r w:rsidRPr="00707E45">
              <w:t>agregátora</w:t>
            </w:r>
            <w:proofErr w:type="spellEnd"/>
          </w:p>
          <w:p w14:paraId="0A985602" w14:textId="77777777" w:rsidR="00192BC1" w:rsidRPr="00F0417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lastRenderedPageBreak/>
              <w:t xml:space="preserve">ASF - </w:t>
            </w:r>
            <w:r w:rsidRPr="00AA3D35">
              <w:t>Původní</w:t>
            </w:r>
            <w:proofErr w:type="gramEnd"/>
            <w:r w:rsidRPr="00AA3D35">
              <w:t xml:space="preserve"> SZ </w:t>
            </w:r>
            <w:proofErr w:type="spellStart"/>
            <w:r w:rsidRPr="00AA3D35">
              <w:t>agregátora</w:t>
            </w:r>
            <w:proofErr w:type="spell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1284121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516BBA9B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DDFE97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0B4A8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1636D28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AGR - Žádost</w:t>
            </w:r>
            <w:proofErr w:type="gramEnd"/>
            <w:r>
              <w:t xml:space="preserve"> o přiřazení </w:t>
            </w:r>
            <w:proofErr w:type="spellStart"/>
            <w:r>
              <w:t>agregátora</w:t>
            </w:r>
            <w:proofErr w:type="spellEnd"/>
            <w:r>
              <w:t>/poskytovatele flexibility</w:t>
            </w:r>
          </w:p>
          <w:p w14:paraId="5037EC7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CSA - </w:t>
            </w:r>
            <w:r w:rsidRPr="00BA7F25">
              <w:t>Žádost</w:t>
            </w:r>
            <w:proofErr w:type="gramEnd"/>
            <w:r w:rsidRPr="00BA7F25">
              <w:t xml:space="preserve"> o pozastavení změny </w:t>
            </w:r>
            <w:proofErr w:type="spellStart"/>
            <w:r>
              <w:t>agregátora</w:t>
            </w:r>
            <w:proofErr w:type="spellEnd"/>
            <w:r w:rsidRPr="00BA7F25">
              <w:t xml:space="preserve"> ze strany stávajícího </w:t>
            </w:r>
            <w:proofErr w:type="spellStart"/>
            <w:r>
              <w:t>agregátora</w:t>
            </w:r>
            <w:proofErr w:type="spellEnd"/>
          </w:p>
          <w:p w14:paraId="0C78A15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CNA - </w:t>
            </w:r>
            <w:r w:rsidRPr="00BA7F25">
              <w:t>Žádost</w:t>
            </w:r>
            <w:proofErr w:type="gramEnd"/>
            <w:r w:rsidRPr="00BA7F25">
              <w:t xml:space="preserve"> o ukončení procesu změny </w:t>
            </w:r>
            <w:proofErr w:type="spellStart"/>
            <w:r>
              <w:t>agregátora</w:t>
            </w:r>
            <w:proofErr w:type="spellEnd"/>
            <w:r w:rsidRPr="00BA7F25">
              <w:t xml:space="preserve"> ze strany nového </w:t>
            </w:r>
            <w:proofErr w:type="spellStart"/>
            <w:r>
              <w:t>agregátora</w:t>
            </w:r>
            <w:proofErr w:type="spellEnd"/>
          </w:p>
          <w:p w14:paraId="0AD2ABAD" w14:textId="77777777" w:rsidR="00192BC1" w:rsidRPr="0026212A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ARP - </w:t>
            </w:r>
            <w:r w:rsidRPr="00542385">
              <w:t>Návrh</w:t>
            </w:r>
            <w:proofErr w:type="gramEnd"/>
            <w:r w:rsidRPr="00542385">
              <w:t xml:space="preserve"> na změnu subjektu zúčtování </w:t>
            </w:r>
            <w:proofErr w:type="spellStart"/>
            <w:r w:rsidRPr="00542385">
              <w:t>agregátora</w:t>
            </w:r>
            <w:proofErr w:type="spellEnd"/>
            <w:r w:rsidRPr="00542385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F10C53E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D8A21C2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CE2B968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EF903E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 xml:space="preserve">type </w:t>
            </w:r>
            <w:r w:rsidRPr="003A1FCC">
              <w:rPr>
                <w:szCs w:val="22"/>
              </w:rPr>
              <w:t xml:space="preserve">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17D5C9C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5156AE7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A84356">
              <w:t>Žádost</w:t>
            </w:r>
            <w:proofErr w:type="gramEnd"/>
            <w:r w:rsidRPr="00A84356">
              <w:t xml:space="preserve"> o prodloužení/zkrácení dodávky</w:t>
            </w:r>
          </w:p>
          <w:p w14:paraId="056F738F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FB0D924" w14:textId="77777777" w:rsidR="00192BC1" w:rsidRPr="00DA3438" w:rsidRDefault="00192BC1" w:rsidP="00192BC1">
            <w:pPr>
              <w:pStyle w:val="Odstavecseseznamem"/>
              <w:numPr>
                <w:ilvl w:val="0"/>
                <w:numId w:val="39"/>
              </w:numPr>
            </w:pPr>
            <w:proofErr w:type="gramStart"/>
            <w:r>
              <w:t xml:space="preserve">VAR - </w:t>
            </w:r>
            <w:r w:rsidRPr="007A3D6B">
              <w:t>Žádost</w:t>
            </w:r>
            <w:proofErr w:type="gramEnd"/>
            <w:r w:rsidRPr="007A3D6B">
              <w:t xml:space="preserve"> o prodloužení/zkrácení dodávky nebo Žádost o prodloužení/zkrácení přiřazení </w:t>
            </w:r>
            <w:proofErr w:type="spellStart"/>
            <w:r w:rsidRPr="007A3D6B">
              <w:t>agregátora</w:t>
            </w:r>
            <w:proofErr w:type="spellEnd"/>
            <w:r w:rsidRPr="007A3D6B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E8709A7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4B66DF0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73E045E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3A4B69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146BDD01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90A2B6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141 - </w:t>
            </w:r>
            <w:r w:rsidRPr="009C5397">
              <w:t>Požadavek na změnu dodavatele</w:t>
            </w:r>
          </w:p>
          <w:p w14:paraId="662F150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246 - </w:t>
            </w:r>
            <w:r w:rsidRPr="00383C7D">
              <w:t>Opis žádosti o změnu dodavatele</w:t>
            </w:r>
          </w:p>
          <w:p w14:paraId="3746CA3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138 - </w:t>
            </w:r>
            <w:r w:rsidRPr="00324B27">
              <w:t>Požadavek na pozastavení/ukončení procesu změny dodavatele</w:t>
            </w:r>
          </w:p>
          <w:p w14:paraId="31C898E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148 - </w:t>
            </w:r>
            <w:r w:rsidRPr="00282F75">
              <w:t>Opis zprávy s požadavkem na ukončení procesu změny dodavatele</w:t>
            </w:r>
          </w:p>
          <w:p w14:paraId="779F294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183 - </w:t>
            </w:r>
            <w:r w:rsidRPr="00642BA1">
              <w:t>Žádost o prodloužení/zkrácení dodávky na OPM</w:t>
            </w:r>
          </w:p>
          <w:p w14:paraId="2FFFE56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185 - </w:t>
            </w:r>
            <w:r w:rsidRPr="00795FA7">
              <w:t>Opis prodloužení/zkrácení dodávky</w:t>
            </w:r>
          </w:p>
          <w:p w14:paraId="070FB0D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186 - </w:t>
            </w:r>
            <w:r w:rsidRPr="005F42E0">
              <w:t>Potvrzení převzetí odpovědnosti za odchylku při prodloužení/zkrácení dodávky na OPM</w:t>
            </w:r>
          </w:p>
          <w:p w14:paraId="0000634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188 - </w:t>
            </w:r>
            <w:r w:rsidRPr="00CF0CEE">
              <w:t>Opis potvrzení převzetí odpovědnosti za odchylku při prodloužení/zkrácení dodávky na OPM</w:t>
            </w:r>
          </w:p>
          <w:p w14:paraId="29ED6A9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254 - </w:t>
            </w:r>
            <w:r w:rsidRPr="0045386E">
              <w:t>Žádost o přiřazení subjektu zúčtování k OPM</w:t>
            </w:r>
          </w:p>
          <w:p w14:paraId="141F0DDC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256 - </w:t>
            </w:r>
            <w:r w:rsidRPr="00584EDF">
              <w:t>Opis změnového dokladu na přiřazení subjektu zúčtování</w:t>
            </w:r>
          </w:p>
          <w:p w14:paraId="06635A83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274 - </w:t>
            </w:r>
            <w:r w:rsidRPr="00E72CE6">
              <w:t>Potvrzení/zamítnutí převzetí odpovědnosti za odchylku při změně subjektu zúčtování na OPM</w:t>
            </w:r>
          </w:p>
          <w:p w14:paraId="2C93FFC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276 - </w:t>
            </w:r>
            <w:r w:rsidRPr="00EF7C47">
              <w:t>Opis potvrzení/zamítnutí převzetí odpovědnosti za odchylku při změně subjektu zúčtování na OPM</w:t>
            </w:r>
          </w:p>
          <w:p w14:paraId="44C91564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14686D3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141 - </w:t>
            </w:r>
            <w:r w:rsidRPr="009C5397">
              <w:t>Požadavek na změnu dodavatele/</w:t>
            </w:r>
            <w:proofErr w:type="spellStart"/>
            <w:r w:rsidRPr="009C5397">
              <w:t>agregátora</w:t>
            </w:r>
            <w:proofErr w:type="spellEnd"/>
            <w:r w:rsidRPr="009C5397">
              <w:t>/</w:t>
            </w:r>
            <w:proofErr w:type="spellStart"/>
            <w:r w:rsidRPr="009C5397">
              <w:t>PoFl</w:t>
            </w:r>
            <w:proofErr w:type="spellEnd"/>
          </w:p>
          <w:p w14:paraId="39AF434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246 - </w:t>
            </w:r>
            <w:r w:rsidRPr="00383C7D">
              <w:t>Opis žádosti o změnu dodavatele/</w:t>
            </w:r>
            <w:proofErr w:type="spellStart"/>
            <w:r w:rsidRPr="00383C7D">
              <w:t>agregátora</w:t>
            </w:r>
            <w:proofErr w:type="spellEnd"/>
            <w:r w:rsidRPr="00383C7D">
              <w:t>/</w:t>
            </w:r>
            <w:proofErr w:type="spellStart"/>
            <w:r w:rsidRPr="00383C7D">
              <w:t>PoFl</w:t>
            </w:r>
            <w:proofErr w:type="spellEnd"/>
          </w:p>
          <w:p w14:paraId="13B44FD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138 - </w:t>
            </w:r>
            <w:r w:rsidRPr="00324B27">
              <w:t>Požadavek na pozastavení/ukončení procesu změny dodavatele/</w:t>
            </w:r>
            <w:proofErr w:type="spellStart"/>
            <w:r w:rsidRPr="00324B27">
              <w:t>agregátora</w:t>
            </w:r>
            <w:proofErr w:type="spellEnd"/>
            <w:r w:rsidRPr="00324B27">
              <w:t>/</w:t>
            </w:r>
            <w:proofErr w:type="spellStart"/>
            <w:r w:rsidRPr="00324B27">
              <w:t>PoFl</w:t>
            </w:r>
            <w:proofErr w:type="spellEnd"/>
          </w:p>
          <w:p w14:paraId="076881B1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148 - </w:t>
            </w:r>
            <w:r w:rsidRPr="00282F75">
              <w:t>Opis zprávy s požadavkem na ukončení procesu změny dodavatele/</w:t>
            </w:r>
            <w:proofErr w:type="spellStart"/>
            <w:r w:rsidRPr="00282F75">
              <w:t>agregátora</w:t>
            </w:r>
            <w:proofErr w:type="spellEnd"/>
            <w:r w:rsidRPr="00282F75">
              <w:t>/</w:t>
            </w:r>
            <w:proofErr w:type="spellStart"/>
            <w:r w:rsidRPr="00282F75">
              <w:t>PoFl</w:t>
            </w:r>
            <w:proofErr w:type="spellEnd"/>
          </w:p>
          <w:p w14:paraId="4F4423D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183 - </w:t>
            </w:r>
            <w:r w:rsidRPr="00642BA1">
              <w:t xml:space="preserve">Žádost o prodloužení/zkrácení dodávky na OPM nebo Žádost o prodloužení/zkrácení přiřazení </w:t>
            </w:r>
            <w:proofErr w:type="spellStart"/>
            <w:r w:rsidRPr="00642BA1">
              <w:t>agregátora</w:t>
            </w:r>
            <w:proofErr w:type="spellEnd"/>
            <w:r w:rsidRPr="00642BA1">
              <w:t>/poskytovatele flexibility</w:t>
            </w:r>
          </w:p>
          <w:p w14:paraId="041ECB7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 xml:space="preserve">185 - </w:t>
            </w:r>
            <w:r w:rsidRPr="00795FA7">
              <w:t xml:space="preserve">Opis prodloužení/zkrácení dodávky či přiřazení </w:t>
            </w:r>
            <w:proofErr w:type="spellStart"/>
            <w:r w:rsidRPr="00795FA7">
              <w:t>agregátora</w:t>
            </w:r>
            <w:proofErr w:type="spellEnd"/>
            <w:r w:rsidRPr="00795FA7">
              <w:t>/poskytovatele flexibility</w:t>
            </w:r>
          </w:p>
          <w:p w14:paraId="2C705319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186 - </w:t>
            </w:r>
            <w:r w:rsidRPr="005F42E0">
              <w:t xml:space="preserve">Potvrzení převzetí odpovědnosti za odchylku při prodloužení/zkrácení dodávky na OPM či přiřazení </w:t>
            </w:r>
            <w:proofErr w:type="spellStart"/>
            <w:r w:rsidRPr="005F42E0">
              <w:t>agregátora</w:t>
            </w:r>
            <w:proofErr w:type="spellEnd"/>
            <w:r w:rsidRPr="005F42E0">
              <w:t>/poskytovatele flexibility</w:t>
            </w:r>
          </w:p>
          <w:p w14:paraId="6C30A8C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188 - </w:t>
            </w:r>
            <w:r w:rsidRPr="00CF0CEE">
              <w:t xml:space="preserve">Opis potvrzení převzetí odpovědnosti za odchylku při prodloužení/zkrácení dodávky na OPM či přiřazení </w:t>
            </w:r>
            <w:proofErr w:type="spellStart"/>
            <w:r w:rsidRPr="00CF0CEE">
              <w:t>agregátora</w:t>
            </w:r>
            <w:proofErr w:type="spellEnd"/>
            <w:r w:rsidRPr="00CF0CEE">
              <w:t>/poskytovatele flexibility</w:t>
            </w:r>
          </w:p>
          <w:p w14:paraId="21C75A5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254 - </w:t>
            </w:r>
            <w:r w:rsidRPr="0045386E">
              <w:t xml:space="preserve">Žádost o přiřazení subjektu zúčtování k OPM nebo Žádost o </w:t>
            </w:r>
            <w:proofErr w:type="spellStart"/>
            <w:r w:rsidRPr="0045386E">
              <w:t>přiřezení</w:t>
            </w:r>
            <w:proofErr w:type="spellEnd"/>
            <w:r w:rsidRPr="0045386E">
              <w:t xml:space="preserve"> </w:t>
            </w:r>
            <w:proofErr w:type="spellStart"/>
            <w:r w:rsidRPr="0045386E">
              <w:t>subjekta</w:t>
            </w:r>
            <w:proofErr w:type="spellEnd"/>
            <w:r w:rsidRPr="0045386E">
              <w:t xml:space="preserve"> zúčtování </w:t>
            </w:r>
            <w:proofErr w:type="spellStart"/>
            <w:r w:rsidRPr="0045386E">
              <w:t>agregátora</w:t>
            </w:r>
            <w:proofErr w:type="spellEnd"/>
            <w:r w:rsidRPr="0045386E">
              <w:t>/poskytovatele flexibility</w:t>
            </w:r>
          </w:p>
          <w:p w14:paraId="77E2A90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256 - </w:t>
            </w:r>
            <w:r w:rsidRPr="00584EDF">
              <w:t xml:space="preserve">Opis změnového dokladu na přiřazení subjektu zúčtování nebo </w:t>
            </w:r>
            <w:proofErr w:type="spellStart"/>
            <w:r w:rsidRPr="00584EDF">
              <w:t>agregátora</w:t>
            </w:r>
            <w:proofErr w:type="spellEnd"/>
            <w:r w:rsidRPr="00584EDF">
              <w:t>/poskytovatele flexibility</w:t>
            </w:r>
          </w:p>
          <w:p w14:paraId="4D7B6C6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274 - </w:t>
            </w:r>
            <w:r w:rsidRPr="00E72CE6">
              <w:t xml:space="preserve">Potvrzení/zamítnutí převzetí odpovědnosti za odchylku při změně subjektu zúčtování na OPM nebo změně </w:t>
            </w:r>
            <w:proofErr w:type="spellStart"/>
            <w:r w:rsidRPr="00E72CE6">
              <w:t>subjeta</w:t>
            </w:r>
            <w:proofErr w:type="spellEnd"/>
            <w:r w:rsidRPr="00E72CE6">
              <w:t xml:space="preserve"> zúčtování </w:t>
            </w:r>
            <w:proofErr w:type="spellStart"/>
            <w:r w:rsidRPr="00E72CE6">
              <w:t>agregátora</w:t>
            </w:r>
            <w:proofErr w:type="spellEnd"/>
            <w:r w:rsidRPr="00E72CE6">
              <w:t>/poskytovatele flexibility</w:t>
            </w:r>
          </w:p>
          <w:p w14:paraId="12FB673E" w14:textId="77777777" w:rsidR="00192BC1" w:rsidRPr="00200F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276 - </w:t>
            </w:r>
            <w:r w:rsidRPr="00EF7C47">
              <w:t xml:space="preserve">Opis potvrzení/zamítnutí převzetí odpovědnosti za odchylku při změně subjektu zúčtování na OPM nebo změně </w:t>
            </w:r>
            <w:proofErr w:type="spellStart"/>
            <w:r w:rsidRPr="00EF7C47">
              <w:t>subjeta</w:t>
            </w:r>
            <w:proofErr w:type="spellEnd"/>
            <w:r w:rsidRPr="00EF7C47">
              <w:t xml:space="preserve"> zúčtování </w:t>
            </w:r>
            <w:proofErr w:type="spellStart"/>
            <w:r w:rsidRPr="00EF7C47">
              <w:t>agregátora</w:t>
            </w:r>
            <w:proofErr w:type="spellEnd"/>
            <w:r w:rsidRPr="00EF7C47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1B4809A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0B05EFE4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5A4496F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A1F878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32C608E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376 - </w:t>
            </w:r>
            <w:r w:rsidRPr="00D96B8C">
              <w:t xml:space="preserve">Odpověď s EAN OPM portfolia </w:t>
            </w:r>
            <w:proofErr w:type="spellStart"/>
            <w:r w:rsidRPr="00D96B8C">
              <w:t>agregátora</w:t>
            </w:r>
            <w:proofErr w:type="spellEnd"/>
          </w:p>
          <w:p w14:paraId="72517DAE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E13 - </w:t>
            </w:r>
            <w:r w:rsidRPr="00BC796B">
              <w:t>Registrace</w:t>
            </w:r>
            <w:proofErr w:type="gramEnd"/>
            <w:r w:rsidRPr="00BC796B">
              <w:t xml:space="preserve"> aktivace akumulace na EAN</w:t>
            </w:r>
          </w:p>
          <w:p w14:paraId="3B4F79A4" w14:textId="77777777" w:rsidR="00192BC1" w:rsidRPr="00F1363F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E18 - </w:t>
            </w:r>
            <w:r w:rsidRPr="00F1363F">
              <w:t>Registrace</w:t>
            </w:r>
            <w:proofErr w:type="gramEnd"/>
            <w:r w:rsidRPr="00F1363F">
              <w:t xml:space="preserve"> flexibility na EAN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2FA651D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31D8351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DD0B619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E6C6BB" w14:textId="77777777" w:rsidR="00192BC1" w:rsidRDefault="00192BC1" w:rsidP="00094FD0">
            <w:pPr>
              <w:rPr>
                <w:i/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1262D245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4296ED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241 - </w:t>
            </w:r>
            <w:r w:rsidRPr="00A605B9">
              <w:t>Potvrzení/chyba při zaslání požadavku na změnu dodavatele</w:t>
            </w:r>
          </w:p>
          <w:p w14:paraId="748E1CC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144 - </w:t>
            </w:r>
            <w:r w:rsidRPr="00C638E3">
              <w:t>Potvrzení přijetí/odmítnutí zprávy s požadavkem na pozastavení/ukončení procesu změny dodavatele</w:t>
            </w:r>
          </w:p>
          <w:p w14:paraId="0AF2BCB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184 - </w:t>
            </w:r>
            <w:r w:rsidRPr="00BC0B1F">
              <w:t>Potvrzení/chyba v žádosti o prodloužení/zkrácení dodávky</w:t>
            </w:r>
          </w:p>
          <w:p w14:paraId="1D3E516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187 - </w:t>
            </w:r>
            <w:r w:rsidRPr="003978E1">
              <w:t>Potvrzení/chyba v potvrzení převzetí odpovědnosti za odchylku při prodloužení/zkrácení dodávky na OPM</w:t>
            </w:r>
          </w:p>
          <w:p w14:paraId="7AC6D57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275 - </w:t>
            </w:r>
            <w:r w:rsidRPr="00A92772">
              <w:t>Potvrzení/chyba v potvrzení/zamítnutí převzetí odpovědnosti za odchylku při změně subjektu zúčtování na OPM</w:t>
            </w:r>
          </w:p>
          <w:p w14:paraId="38F7C3F1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424D7A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241 - </w:t>
            </w:r>
            <w:r w:rsidRPr="00A605B9">
              <w:t>Potvrzení/chyba při zaslání požadavku na změnu dodavatele/</w:t>
            </w:r>
            <w:proofErr w:type="spellStart"/>
            <w:r w:rsidRPr="00A605B9">
              <w:t>agregátora</w:t>
            </w:r>
            <w:proofErr w:type="spellEnd"/>
            <w:r w:rsidRPr="00A605B9">
              <w:t>/</w:t>
            </w:r>
            <w:proofErr w:type="spellStart"/>
            <w:r w:rsidRPr="00A605B9">
              <w:t>PoFl</w:t>
            </w:r>
            <w:proofErr w:type="spellEnd"/>
          </w:p>
          <w:p w14:paraId="647313F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144 - </w:t>
            </w:r>
            <w:r w:rsidRPr="00C638E3">
              <w:t>Potvrzení přijetí/odmítnutí zprávy s požadavkem na pozastavení/ukončení procesu změny dodavatele/</w:t>
            </w:r>
            <w:proofErr w:type="spellStart"/>
            <w:r w:rsidRPr="00C638E3">
              <w:t>agregátora</w:t>
            </w:r>
            <w:proofErr w:type="spellEnd"/>
            <w:r w:rsidRPr="00C638E3">
              <w:t>/</w:t>
            </w:r>
            <w:proofErr w:type="spellStart"/>
            <w:r w:rsidRPr="00C638E3">
              <w:t>PoFl</w:t>
            </w:r>
            <w:proofErr w:type="spellEnd"/>
          </w:p>
          <w:p w14:paraId="2DD1B7D5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184 - </w:t>
            </w:r>
            <w:r w:rsidRPr="00BC0B1F">
              <w:t xml:space="preserve">Potvrzení/chyba v žádosti o prodloužení/zkrácení dodávky či přiřazení </w:t>
            </w:r>
            <w:proofErr w:type="spellStart"/>
            <w:r w:rsidRPr="00BC0B1F">
              <w:t>agregátora</w:t>
            </w:r>
            <w:proofErr w:type="spellEnd"/>
            <w:r w:rsidRPr="00BC0B1F">
              <w:t>/poskytovatele flexibility</w:t>
            </w:r>
          </w:p>
          <w:p w14:paraId="61863CB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187 - </w:t>
            </w:r>
            <w:r w:rsidRPr="003978E1">
              <w:t xml:space="preserve">Potvrzení/chyba v potvrzení převzetí odpovědnosti za odchylku při prodloužení/zkrácení dodávky na OPM či přiřazení </w:t>
            </w:r>
            <w:proofErr w:type="spellStart"/>
            <w:r w:rsidRPr="003978E1">
              <w:t>agregátora</w:t>
            </w:r>
            <w:proofErr w:type="spellEnd"/>
            <w:r w:rsidRPr="003978E1">
              <w:t>/poskytovatele flexibility</w:t>
            </w:r>
          </w:p>
          <w:p w14:paraId="75D35C17" w14:textId="77777777" w:rsidR="00192BC1" w:rsidRPr="00A92772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 xml:space="preserve">275 - </w:t>
            </w:r>
            <w:r w:rsidRPr="00A92772">
              <w:t xml:space="preserve">Potvrzení/chyba v potvrzení/zamítnutí převzetí odpovědnosti za odchylku při změně subjektu zúčtování na OPM nebo změně </w:t>
            </w:r>
            <w:proofErr w:type="spellStart"/>
            <w:r w:rsidRPr="00A92772">
              <w:t>subjeta</w:t>
            </w:r>
            <w:proofErr w:type="spellEnd"/>
            <w:r w:rsidRPr="00A92772">
              <w:t xml:space="preserve"> zúčtování </w:t>
            </w:r>
            <w:proofErr w:type="spellStart"/>
            <w:r w:rsidRPr="00A92772">
              <w:t>agregátora</w:t>
            </w:r>
            <w:proofErr w:type="spellEnd"/>
            <w:r w:rsidRPr="00A92772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880DFFB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64444B5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4379D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A51407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30FE26F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375 - </w:t>
            </w:r>
            <w:r w:rsidRPr="00834104">
              <w:t xml:space="preserve">Chybová zpráva v dotazu na portfolio </w:t>
            </w:r>
            <w:proofErr w:type="spellStart"/>
            <w:r w:rsidRPr="00834104">
              <w:t>agregátora</w:t>
            </w:r>
            <w:proofErr w:type="spellEnd"/>
          </w:p>
          <w:p w14:paraId="21288939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E14 - </w:t>
            </w:r>
            <w:r w:rsidRPr="00450C24">
              <w:t>Hlášení</w:t>
            </w:r>
            <w:proofErr w:type="gramEnd"/>
            <w:r w:rsidRPr="00450C24">
              <w:t xml:space="preserve"> o chybě/potvrzení o přijetí</w:t>
            </w:r>
          </w:p>
          <w:p w14:paraId="2B2526D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E17 -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  <w:p w14:paraId="4B50363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E19 -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  <w:p w14:paraId="5F3BA3BB" w14:textId="77777777" w:rsidR="00192BC1" w:rsidRPr="00440D6C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E21 -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E05240A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69A85D24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40CD2FC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06D181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CDSREQ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CDSREQ.</w:t>
            </w:r>
          </w:p>
          <w:p w14:paraId="7FA03865" w14:textId="77777777" w:rsidR="00192BC1" w:rsidRPr="005423F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374 - </w:t>
            </w:r>
            <w:r w:rsidRPr="003C680E">
              <w:t xml:space="preserve">Dotaz na portfolio </w:t>
            </w:r>
            <w:proofErr w:type="spellStart"/>
            <w:r w:rsidRPr="003C680E">
              <w:t>agregátora</w:t>
            </w:r>
            <w:proofErr w:type="spellEnd"/>
            <w:r w:rsidRPr="003C680E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0A088AE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3E2C5E67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0A176D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31994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CDSDATA.</w:t>
            </w:r>
          </w:p>
          <w:p w14:paraId="02D1E2D5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E16 - </w:t>
            </w:r>
            <w:r w:rsidRPr="008A49F8">
              <w:t>Příjem</w:t>
            </w:r>
            <w:proofErr w:type="gramEnd"/>
            <w:r w:rsidRPr="008A49F8">
              <w:t xml:space="preserve"> výsledků vyhodnocení akumulace</w:t>
            </w:r>
          </w:p>
          <w:p w14:paraId="48F7B508" w14:textId="77777777" w:rsidR="00192BC1" w:rsidRPr="003C680E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E20 - </w:t>
            </w:r>
            <w:r w:rsidRPr="00C534EE">
              <w:t>Příjem</w:t>
            </w:r>
            <w:proofErr w:type="gramEnd"/>
            <w:r w:rsidRPr="00C534EE">
              <w:t xml:space="preserve"> dat o poskytnuté flexibilitě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E8E1D4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25EAD648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2E6DD5" w14:textId="77777777" w:rsidR="00192BC1" w:rsidRDefault="00192BC1" w:rsidP="00094FD0">
            <w:pPr>
              <w:rPr>
                <w:szCs w:val="22"/>
              </w:rPr>
            </w:pPr>
            <w:r>
              <w:rPr>
                <w:szCs w:val="22"/>
              </w:rPr>
              <w:t>18.3.2026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386B1B" w14:textId="77777777" w:rsidR="00192BC1" w:rsidRDefault="00192BC1" w:rsidP="00094FD0">
            <w:r>
              <w:t>Definice zprávy MASTERDATA – byl přidán nový nepovinný atribut v elementu OPM:</w:t>
            </w:r>
          </w:p>
          <w:p w14:paraId="1E71C5C6" w14:textId="77777777" w:rsidR="00192BC1" w:rsidRDefault="00192BC1" w:rsidP="00094FD0">
            <w:proofErr w:type="spellStart"/>
            <w:r>
              <w:t>zue-edc</w:t>
            </w:r>
            <w:proofErr w:type="spellEnd"/>
            <w:r>
              <w:t xml:space="preserve"> – </w:t>
            </w:r>
            <w:r w:rsidRPr="00AA7C89">
              <w:t>Příznak aktivace akumulace od EDC</w:t>
            </w:r>
          </w:p>
          <w:p w14:paraId="0DBD040A" w14:textId="77777777" w:rsidR="00192BC1" w:rsidRDefault="00192BC1" w:rsidP="00094FD0">
            <w:proofErr w:type="spellStart"/>
            <w:r>
              <w:t>svr-edc</w:t>
            </w:r>
            <w:proofErr w:type="spellEnd"/>
            <w:r>
              <w:t xml:space="preserve"> – </w:t>
            </w:r>
            <w:r w:rsidRPr="00B75C6A">
              <w:t>Certifikované zařízení pro SVR (EDC)</w:t>
            </w:r>
          </w:p>
          <w:p w14:paraId="2750B592" w14:textId="77777777" w:rsidR="00192BC1" w:rsidRDefault="00192BC1" w:rsidP="00094FD0">
            <w:proofErr w:type="spellStart"/>
            <w:r>
              <w:t>ps-</w:t>
            </w:r>
            <w:proofErr w:type="gramStart"/>
            <w:r>
              <w:t>agr</w:t>
            </w:r>
            <w:proofErr w:type="spellEnd"/>
            <w:r>
              <w:t xml:space="preserve"> - </w:t>
            </w:r>
            <w:r w:rsidRPr="002F4BE2">
              <w:t>Agregátor</w:t>
            </w:r>
            <w:proofErr w:type="gramEnd"/>
            <w:r w:rsidRPr="002F4BE2">
              <w:t>/</w:t>
            </w:r>
            <w:proofErr w:type="spellStart"/>
            <w:r w:rsidRPr="002F4BE2">
              <w:t>PoFl</w:t>
            </w:r>
            <w:proofErr w:type="spellEnd"/>
          </w:p>
          <w:p w14:paraId="5E5275E2" w14:textId="77777777" w:rsidR="00192BC1" w:rsidRPr="00AA7C89" w:rsidRDefault="00192BC1" w:rsidP="00094FD0">
            <w:proofErr w:type="spellStart"/>
            <w:r>
              <w:t>ps-sz-</w:t>
            </w:r>
            <w:proofErr w:type="gramStart"/>
            <w:r>
              <w:t>agr</w:t>
            </w:r>
            <w:proofErr w:type="spellEnd"/>
            <w:r>
              <w:t xml:space="preserve"> - </w:t>
            </w:r>
            <w:r w:rsidRPr="00C54AAA">
              <w:t>SZ</w:t>
            </w:r>
            <w:proofErr w:type="gramEnd"/>
            <w:r w:rsidRPr="00C54AAA">
              <w:t xml:space="preserve"> </w:t>
            </w:r>
            <w:proofErr w:type="spellStart"/>
            <w:r w:rsidRPr="00C54AAA">
              <w:t>agregátora</w:t>
            </w:r>
            <w:proofErr w:type="spellEnd"/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1C8142C2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V2.015</w:t>
            </w:r>
          </w:p>
        </w:tc>
      </w:tr>
      <w:tr w:rsidR="00192BC1" w14:paraId="49CD9E4F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D2B5EC6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DFAADF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profile</w:t>
            </w:r>
            <w:r w:rsidRPr="00305430">
              <w:rPr>
                <w:i/>
                <w:szCs w:val="22"/>
              </w:rPr>
              <w:t>-</w:t>
            </w:r>
            <w:proofErr w:type="spellStart"/>
            <w:r>
              <w:rPr>
                <w:i/>
                <w:szCs w:val="22"/>
              </w:rPr>
              <w:t>role</w:t>
            </w:r>
            <w:r w:rsidRPr="00305430">
              <w:rPr>
                <w:i/>
                <w:szCs w:val="22"/>
              </w:rPr>
              <w:t>e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proofErr w:type="spellStart"/>
            <w:r>
              <w:rPr>
                <w:i/>
                <w:szCs w:val="22"/>
              </w:rPr>
              <w:t>Location</w:t>
            </w:r>
            <w:proofErr w:type="spellEnd"/>
            <w:r>
              <w:rPr>
                <w:i/>
                <w:szCs w:val="22"/>
              </w:rPr>
              <w:t>.</w:t>
            </w:r>
          </w:p>
          <w:p w14:paraId="76AAF7C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FZ3 - </w:t>
            </w:r>
            <w:r w:rsidRPr="002A0AC5">
              <w:t>Agregovaný</w:t>
            </w:r>
            <w:proofErr w:type="gramEnd"/>
            <w:r w:rsidRPr="002A0AC5">
              <w:t xml:space="preserve"> </w:t>
            </w:r>
            <w:proofErr w:type="gramStart"/>
            <w:r w:rsidRPr="002A0AC5">
              <w:t>profil - flexibilita</w:t>
            </w:r>
            <w:proofErr w:type="gramEnd"/>
            <w:r w:rsidRPr="002A0AC5">
              <w:t xml:space="preserve"> na dodávce</w:t>
            </w:r>
          </w:p>
          <w:p w14:paraId="17F0E4D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FZ4 - </w:t>
            </w:r>
            <w:r w:rsidRPr="00873E03">
              <w:t>Agregovaný</w:t>
            </w:r>
            <w:proofErr w:type="gramEnd"/>
            <w:r w:rsidRPr="00873E03">
              <w:t xml:space="preserve"> </w:t>
            </w:r>
            <w:proofErr w:type="gramStart"/>
            <w:r w:rsidRPr="00873E03">
              <w:t>profil - flexibilita</w:t>
            </w:r>
            <w:proofErr w:type="gramEnd"/>
            <w:r w:rsidRPr="00873E03">
              <w:t xml:space="preserve"> na odběru</w:t>
            </w:r>
          </w:p>
          <w:p w14:paraId="0F88BC1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BL91- Náhradní</w:t>
            </w:r>
            <w:proofErr w:type="gramEnd"/>
            <w:r>
              <w:t xml:space="preserve"> </w:t>
            </w:r>
            <w:proofErr w:type="gramStart"/>
            <w:r>
              <w:t xml:space="preserve">hodnoty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dodávce</w:t>
            </w:r>
          </w:p>
          <w:p w14:paraId="0BA494F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BL92 - Náhradní</w:t>
            </w:r>
            <w:proofErr w:type="gramEnd"/>
            <w:r>
              <w:t xml:space="preserve"> </w:t>
            </w:r>
            <w:proofErr w:type="gramStart"/>
            <w:r>
              <w:t xml:space="preserve">hodnoty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odběru</w:t>
            </w:r>
          </w:p>
          <w:p w14:paraId="43F3ED6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ASA7-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měření A, výroba</w:t>
            </w:r>
          </w:p>
          <w:p w14:paraId="7FE72CD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ASA8 -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měření A, spotřeba</w:t>
            </w:r>
          </w:p>
          <w:p w14:paraId="62AFCBD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ASB7 -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měření B, výroba</w:t>
            </w:r>
          </w:p>
          <w:p w14:paraId="0D2C80B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ASB8 -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měření B, spotřeba</w:t>
            </w:r>
          </w:p>
          <w:p w14:paraId="7F53362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ASC7 -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kat měření C1, C2, C3, výroba</w:t>
            </w:r>
          </w:p>
          <w:p w14:paraId="3652A861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ASC8 -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kat měření C1, C2, C3, spotřeba</w:t>
            </w:r>
          </w:p>
          <w:p w14:paraId="1C125C1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BL11 -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dodávce</w:t>
            </w:r>
          </w:p>
          <w:p w14:paraId="0763C9CE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BL12 -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odběru</w:t>
            </w:r>
          </w:p>
          <w:p w14:paraId="1A41A97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FL11 - Flexibilita</w:t>
            </w:r>
            <w:proofErr w:type="gramEnd"/>
            <w:r>
              <w:t xml:space="preserve"> na dodávce</w:t>
            </w:r>
          </w:p>
          <w:p w14:paraId="640E4A7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FL12 - Flexibilita</w:t>
            </w:r>
            <w:proofErr w:type="gramEnd"/>
            <w:r>
              <w:t xml:space="preserve"> na odběru</w:t>
            </w:r>
          </w:p>
          <w:p w14:paraId="134A843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AC12 - Hodnota</w:t>
            </w:r>
            <w:proofErr w:type="gramEnd"/>
            <w:r>
              <w:t xml:space="preserve">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CBF813C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27A6BAE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03F096C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97470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B40F1D">
              <w:rPr>
                <w:i/>
                <w:iCs/>
                <w:szCs w:val="22"/>
              </w:rPr>
              <w:t>chs</w:t>
            </w:r>
            <w:proofErr w:type="spellEnd"/>
            <w:r w:rsidRPr="00B40F1D">
              <w:rPr>
                <w:i/>
                <w:iCs/>
                <w:szCs w:val="22"/>
              </w:rPr>
              <w:t>-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2BD4BE70" w14:textId="77777777" w:rsidR="00192BC1" w:rsidRPr="006360B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SAA - </w:t>
            </w:r>
            <w:r w:rsidRPr="006360B1">
              <w:t>Prodloužení</w:t>
            </w:r>
            <w:proofErr w:type="gramEnd"/>
            <w:r w:rsidRPr="006360B1">
              <w:t xml:space="preserve">/zkrácení </w:t>
            </w:r>
            <w:proofErr w:type="spellStart"/>
            <w:r w:rsidRPr="006360B1">
              <w:t>agregátora</w:t>
            </w:r>
            <w:proofErr w:type="spellEnd"/>
            <w:r w:rsidRPr="006360B1">
              <w:t xml:space="preserve"> na OPM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B9A88AF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5E06AD1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D81BE56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6FD80F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 xml:space="preserve">type </w:t>
            </w:r>
            <w:r w:rsidRPr="003A1FCC">
              <w:rPr>
                <w:szCs w:val="22"/>
              </w:rPr>
              <w:t xml:space="preserve">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EC0AA2A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204CEAB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7A3D6B">
              <w:t>Žádost</w:t>
            </w:r>
            <w:proofErr w:type="gramEnd"/>
            <w:r w:rsidRPr="007A3D6B">
              <w:t xml:space="preserve"> o prodloužení/zkrácení dodávky nebo Žádost o prodloužení/zkrácení přiřazení </w:t>
            </w:r>
            <w:proofErr w:type="spellStart"/>
            <w:r w:rsidRPr="007A3D6B">
              <w:t>agregátora</w:t>
            </w:r>
            <w:proofErr w:type="spellEnd"/>
            <w:r w:rsidRPr="007A3D6B">
              <w:t>/poskytovatele flexibility</w:t>
            </w:r>
          </w:p>
          <w:p w14:paraId="41D4758C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EAE4F42" w14:textId="77777777" w:rsidR="00192BC1" w:rsidRPr="000D3A56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A84356">
              <w:t>Žádost</w:t>
            </w:r>
            <w:proofErr w:type="gramEnd"/>
            <w:r w:rsidRPr="00A84356">
              <w:t xml:space="preserve"> o prodloužení/zkrácení dodávky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02350D2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2E83FB1C" w14:textId="77777777" w:rsidTr="0076401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D6ECEA9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FAF140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C060581" w14:textId="77777777" w:rsidR="00192BC1" w:rsidRPr="003A1FCC" w:rsidRDefault="00192BC1" w:rsidP="00094FD0">
            <w:pPr>
              <w:rPr>
                <w:szCs w:val="22"/>
              </w:rPr>
            </w:pPr>
            <w:proofErr w:type="gramStart"/>
            <w:r>
              <w:t xml:space="preserve">VAA - </w:t>
            </w:r>
            <w:r w:rsidRPr="00B359BB">
              <w:t>Žádost</w:t>
            </w:r>
            <w:proofErr w:type="gramEnd"/>
            <w:r w:rsidRPr="00B359BB">
              <w:t xml:space="preserve"> o prodloužení/zkrácení přiřazení </w:t>
            </w:r>
            <w:proofErr w:type="spellStart"/>
            <w:r w:rsidRPr="00B359BB">
              <w:t>agregátora</w:t>
            </w:r>
            <w:proofErr w:type="spellEnd"/>
            <w:r w:rsidRPr="00B359BB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0E1D39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3112383C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452E2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74A02" w14:textId="5B1CADFE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CDSIDIS</w:t>
            </w:r>
            <w:r w:rsidRPr="003A1FCC">
              <w:rPr>
                <w:szCs w:val="22"/>
              </w:rPr>
              <w:t xml:space="preserve"> – byl p</w:t>
            </w:r>
            <w:r w:rsidR="00FC72BC">
              <w:rPr>
                <w:szCs w:val="22"/>
              </w:rPr>
              <w:t>řidán nový nepovinný</w:t>
            </w:r>
            <w:r w:rsidRPr="003A1FCC">
              <w:rPr>
                <w:szCs w:val="22"/>
              </w:rPr>
              <w:t xml:space="preserve"> atribut</w:t>
            </w:r>
            <w:r w:rsidR="00FC72BC">
              <w:rPr>
                <w:szCs w:val="22"/>
              </w:rPr>
              <w:t xml:space="preserve"> v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OPM</w:t>
            </w:r>
            <w:r w:rsidRPr="003A1FCC">
              <w:rPr>
                <w:szCs w:val="22"/>
              </w:rPr>
              <w:t>.</w:t>
            </w:r>
          </w:p>
          <w:p w14:paraId="4CE5F17B" w14:textId="1AC20253" w:rsidR="00192BC1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</w:t>
            </w:r>
            <w:r w:rsidR="00FC72BC">
              <w:t>ty-</w:t>
            </w:r>
            <w:proofErr w:type="gramStart"/>
            <w:r w:rsidR="00FC72BC">
              <w:t>flex</w:t>
            </w:r>
            <w:proofErr w:type="spellEnd"/>
            <w:r w:rsidR="00FC72BC">
              <w:t xml:space="preserve"> - </w:t>
            </w:r>
            <w:r w:rsidR="00FC72BC" w:rsidRPr="00FC72BC">
              <w:t>Celkový</w:t>
            </w:r>
            <w:proofErr w:type="gramEnd"/>
            <w:r w:rsidR="00FC72BC" w:rsidRPr="00FC72BC">
              <w:t xml:space="preserve"> odběr pro vyúčtování dodávky elektřiny se zohledněním poskytnuté flexibility (kWh)</w:t>
            </w:r>
          </w:p>
          <w:p w14:paraId="65984817" w14:textId="695D65A2" w:rsidR="00764013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flexVT</w:t>
            </w:r>
            <w:proofErr w:type="spellEnd"/>
            <w:r>
              <w:t xml:space="preserve"> - </w:t>
            </w:r>
            <w:r w:rsidRPr="00FC72BC">
              <w:t>Celkový</w:t>
            </w:r>
            <w:proofErr w:type="gramEnd"/>
            <w:r w:rsidRPr="00FC72BC">
              <w:t xml:space="preserve"> odběr pro vyúčtování dodávky elektřiny se zohledněním poskytnuté </w:t>
            </w:r>
            <w:proofErr w:type="gramStart"/>
            <w:r w:rsidRPr="00FC72BC">
              <w:t>flexibility - vysoký</w:t>
            </w:r>
            <w:proofErr w:type="gramEnd"/>
            <w:r w:rsidRPr="00FC72BC">
              <w:t xml:space="preserve"> tarif (kWh)</w:t>
            </w:r>
          </w:p>
          <w:p w14:paraId="401E20BC" w14:textId="77777777" w:rsidR="00764013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flexNT</w:t>
            </w:r>
            <w:proofErr w:type="spellEnd"/>
            <w:r>
              <w:t xml:space="preserve"> - </w:t>
            </w:r>
            <w:r w:rsidRPr="00FC72BC">
              <w:t>Celkový</w:t>
            </w:r>
            <w:proofErr w:type="gramEnd"/>
            <w:r w:rsidRPr="00FC72BC">
              <w:t xml:space="preserve"> odběr pro vyúčtování dodávky elektřiny se zohledněním poskytnuté </w:t>
            </w:r>
            <w:proofErr w:type="gramStart"/>
            <w:r w:rsidRPr="00FC72BC">
              <w:t>flexibility - nízký</w:t>
            </w:r>
            <w:proofErr w:type="gramEnd"/>
            <w:r w:rsidRPr="00FC72BC">
              <w:t xml:space="preserve"> tarif (kWh)</w:t>
            </w:r>
          </w:p>
          <w:p w14:paraId="348C0C74" w14:textId="77777777" w:rsidR="00EB0228" w:rsidRDefault="00EB0228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flexash</w:t>
            </w:r>
            <w:proofErr w:type="spellEnd"/>
            <w:r>
              <w:t xml:space="preserve"> - </w:t>
            </w:r>
            <w:r w:rsidRPr="00EB0228">
              <w:t>Celkový</w:t>
            </w:r>
            <w:proofErr w:type="gramEnd"/>
            <w:r w:rsidRPr="00EB0228">
              <w:t xml:space="preserve"> odběr pro vyúčtování dodávky elektřiny se zohledněním sdílené elektřiny a se zohledněním poskytnuté flexibility (kWh)</w:t>
            </w:r>
          </w:p>
          <w:p w14:paraId="01B91F02" w14:textId="77777777" w:rsidR="00EB0228" w:rsidRDefault="00EB0228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flexashVT</w:t>
            </w:r>
            <w:proofErr w:type="spellEnd"/>
            <w:r>
              <w:t xml:space="preserve"> - </w:t>
            </w:r>
            <w:r w:rsidRPr="00EB0228">
              <w:t>Celkový</w:t>
            </w:r>
            <w:proofErr w:type="gramEnd"/>
            <w:r w:rsidRPr="00EB0228">
              <w:t xml:space="preserve"> odběr pro vyúčtování dodávky elektřiny se zohledněním sdílené elektřiny a se zohledněním poskytnuté </w:t>
            </w:r>
            <w:proofErr w:type="gramStart"/>
            <w:r w:rsidRPr="00EB0228">
              <w:t>flexibility - vysoký</w:t>
            </w:r>
            <w:proofErr w:type="gramEnd"/>
            <w:r w:rsidRPr="00EB0228">
              <w:t xml:space="preserve"> tarif (kWh)</w:t>
            </w:r>
          </w:p>
          <w:p w14:paraId="671ED6F2" w14:textId="60A7DDBB" w:rsidR="00EB0228" w:rsidRPr="001D6FE2" w:rsidRDefault="00EB0228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proofErr w:type="gramStart"/>
            <w:r>
              <w:t>qtyflexashNT</w:t>
            </w:r>
            <w:proofErr w:type="spellEnd"/>
            <w:r>
              <w:t xml:space="preserve"> - </w:t>
            </w:r>
            <w:r w:rsidRPr="00EB0228">
              <w:t>Celkový</w:t>
            </w:r>
            <w:proofErr w:type="gramEnd"/>
            <w:r w:rsidRPr="00EB0228">
              <w:t xml:space="preserve"> odběr pro vyúčtování dodávky elektřiny se zohledněním sdílené elektřiny a se zohledněním poskytnuté </w:t>
            </w:r>
            <w:proofErr w:type="gramStart"/>
            <w:r w:rsidRPr="00EB0228">
              <w:t>flexibility - nízký</w:t>
            </w:r>
            <w:proofErr w:type="gramEnd"/>
            <w:r w:rsidRPr="00EB0228">
              <w:t xml:space="preserve"> tarif (kWh)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2900D9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770995" w14:paraId="2667AFF1" w14:textId="77777777" w:rsidTr="005A38E6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06F11167" w14:textId="50946897" w:rsidR="00770995" w:rsidRDefault="005A38E6" w:rsidP="00094FD0">
            <w:pPr>
              <w:rPr>
                <w:szCs w:val="22"/>
              </w:rPr>
            </w:pPr>
            <w:r>
              <w:rPr>
                <w:szCs w:val="22"/>
              </w:rPr>
              <w:t>12.6.2026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D58824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04D4B3E2" w14:textId="3AC67CED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386 - </w:t>
            </w:r>
            <w:r w:rsidRPr="00770995">
              <w:t>Kmenová data aktivace akumulace na OPM</w:t>
            </w:r>
          </w:p>
          <w:p w14:paraId="693551C4" w14:textId="660D0246" w:rsidR="00770995" w:rsidRPr="00770995" w:rsidRDefault="00770995" w:rsidP="00094FD0">
            <w:pPr>
              <w:pStyle w:val="Odstavecseseznamem"/>
              <w:numPr>
                <w:ilvl w:val="0"/>
                <w:numId w:val="40"/>
              </w:numPr>
            </w:pPr>
            <w:r>
              <w:t>38</w:t>
            </w:r>
            <w:r w:rsidR="00EB0228">
              <w:t>9</w:t>
            </w:r>
            <w:r>
              <w:t xml:space="preserve"> - </w:t>
            </w:r>
            <w:r w:rsidRPr="00770995">
              <w:t>Kmenová data aktivace flexibility na OPM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D8EB2A1" w14:textId="038C53D9" w:rsidR="00770995" w:rsidRDefault="005A38E6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V2.016</w:t>
            </w:r>
          </w:p>
        </w:tc>
      </w:tr>
      <w:tr w:rsidR="00770995" w14:paraId="4CC1FD51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25AAD23" w14:textId="77777777" w:rsidR="00770995" w:rsidRDefault="00770995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1FE9F0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CDSREQ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CDSREQ.</w:t>
            </w:r>
          </w:p>
          <w:p w14:paraId="0C792A08" w14:textId="21B28D51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384 - </w:t>
            </w:r>
            <w:r w:rsidRPr="003C680E">
              <w:t xml:space="preserve">Dotaz na portfolio </w:t>
            </w:r>
            <w:proofErr w:type="spellStart"/>
            <w:r w:rsidRPr="003C680E">
              <w:t>agregátora</w:t>
            </w:r>
            <w:proofErr w:type="spellEnd"/>
            <w:r w:rsidRPr="003C680E">
              <w:t>/poskytovatele flexibility</w:t>
            </w:r>
          </w:p>
          <w:p w14:paraId="0536C2B4" w14:textId="77777777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387 - </w:t>
            </w:r>
            <w:r w:rsidRPr="00770995">
              <w:t>Požadavek na data OPM aktivace flexibility</w:t>
            </w:r>
          </w:p>
          <w:p w14:paraId="4BB10BA1" w14:textId="4E4ABBBF" w:rsidR="003729B3" w:rsidRPr="00770995" w:rsidRDefault="003729B3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137 - </w:t>
            </w:r>
            <w:r w:rsidRPr="003729B3">
              <w:t>Požadavek na hodnotu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217F940" w14:textId="77777777" w:rsidR="00770995" w:rsidRDefault="00770995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770995" w14:paraId="1E667002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3D1B47C" w14:textId="2461907B" w:rsidR="00770995" w:rsidRDefault="00770995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E3AD34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6B7891BC" w14:textId="66699110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385 - </w:t>
            </w:r>
            <w:r w:rsidRPr="00770995">
              <w:t>Chybová zpráva k požadavku na aktivaci akumulace</w:t>
            </w:r>
          </w:p>
          <w:p w14:paraId="0B7BBE14" w14:textId="708E2161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388 - </w:t>
            </w:r>
            <w:r w:rsidRPr="00770995">
              <w:t>Chybová zpráva k požadavku na aktivaci flexibility</w:t>
            </w:r>
          </w:p>
          <w:p w14:paraId="5F05C53F" w14:textId="569F735E" w:rsidR="00770995" w:rsidRPr="003A1FCC" w:rsidRDefault="003729B3" w:rsidP="00E2689B">
            <w:pPr>
              <w:pStyle w:val="Odstavecseseznamem"/>
              <w:numPr>
                <w:ilvl w:val="0"/>
                <w:numId w:val="40"/>
              </w:numPr>
            </w:pPr>
            <w:r>
              <w:t xml:space="preserve">230 - </w:t>
            </w:r>
            <w:r w:rsidRPr="003729B3">
              <w:t>Potvrzení/chyba při dotazu na akumulaci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B6CF7AC" w14:textId="28FC2823" w:rsidR="00770995" w:rsidRDefault="00770995" w:rsidP="005A38E6">
            <w:pPr>
              <w:pStyle w:val="TableNormal1"/>
              <w:rPr>
                <w:iCs/>
                <w:sz w:val="22"/>
                <w:szCs w:val="22"/>
              </w:rPr>
            </w:pPr>
          </w:p>
        </w:tc>
      </w:tr>
      <w:tr w:rsidR="003729B3" w14:paraId="78C101EE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386B50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5245AC" w14:textId="77777777" w:rsidR="003729B3" w:rsidRP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CDSDATA – nové enumerace atributu </w:t>
            </w:r>
            <w:proofErr w:type="spellStart"/>
            <w:r w:rsidRPr="003729B3">
              <w:rPr>
                <w:i/>
                <w:iCs/>
                <w:szCs w:val="22"/>
              </w:rPr>
              <w:t>message-code</w:t>
            </w:r>
            <w:proofErr w:type="spellEnd"/>
            <w:r w:rsidRPr="003729B3">
              <w:rPr>
                <w:szCs w:val="22"/>
              </w:rPr>
              <w:t xml:space="preserve"> </w:t>
            </w:r>
            <w:proofErr w:type="spellStart"/>
            <w:r w:rsidRPr="003729B3">
              <w:rPr>
                <w:szCs w:val="22"/>
              </w:rPr>
              <w:t>root</w:t>
            </w:r>
            <w:proofErr w:type="spellEnd"/>
            <w:r w:rsidRPr="003729B3">
              <w:rPr>
                <w:szCs w:val="22"/>
              </w:rPr>
              <w:t xml:space="preserve"> elementu CDSDATA.</w:t>
            </w:r>
          </w:p>
          <w:p w14:paraId="0579C0FF" w14:textId="0EE4BFA1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>242</w:t>
            </w:r>
            <w:r w:rsidRPr="003729B3">
              <w:t xml:space="preserve"> - Hodnota vyhodnocená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AED9D87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5620FCCF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A2883AF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75BFF8" w14:textId="42681752" w:rsidR="003729B3" w:rsidRP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nové enumerace atributu </w:t>
            </w:r>
            <w:r w:rsidRPr="003729B3">
              <w:rPr>
                <w:i/>
                <w:iCs/>
                <w:szCs w:val="22"/>
              </w:rPr>
              <w:t>profile-role</w:t>
            </w:r>
            <w:r w:rsidRPr="003729B3">
              <w:rPr>
                <w:szCs w:val="22"/>
              </w:rPr>
              <w:t xml:space="preserve"> elementu </w:t>
            </w:r>
            <w:proofErr w:type="spellStart"/>
            <w:r w:rsidRPr="003729B3">
              <w:rPr>
                <w:i/>
                <w:iCs/>
                <w:szCs w:val="22"/>
              </w:rPr>
              <w:t>ProfileData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3D36EA4F" w14:textId="4752A99A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SC11 – Množství záporné odchylky SZ z flexibility</w:t>
            </w:r>
          </w:p>
          <w:p w14:paraId="7EC7A86B" w14:textId="76F9B868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SC12 – Množství kladné odchylky SZ z flexibility</w:t>
            </w:r>
          </w:p>
          <w:p w14:paraId="4C951B43" w14:textId="337A5B95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SC13 – Množství záporné odchylky SZ ze silové elektřiny</w:t>
            </w:r>
          </w:p>
          <w:p w14:paraId="6F509AE7" w14:textId="4F01CCA2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SC14 – Množství kladné odchylky SZ ze silové elektřiny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25370F4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560FD62C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1685012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EC5A9C" w14:textId="57AA723B" w:rsid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nové enumerace atributu </w:t>
            </w:r>
            <w:proofErr w:type="spellStart"/>
            <w:r w:rsidRPr="003729B3">
              <w:rPr>
                <w:i/>
                <w:iCs/>
                <w:szCs w:val="22"/>
              </w:rPr>
              <w:t>category</w:t>
            </w:r>
            <w:proofErr w:type="spellEnd"/>
            <w:r w:rsidRPr="003729B3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iCs/>
                <w:szCs w:val="22"/>
              </w:rPr>
              <w:t>Trade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19D4800F" w14:textId="3D99A286" w:rsidR="003729B3" w:rsidRPr="002F077A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 w:rsidRPr="003729B3">
              <w:t>CPBO – CPBN – Cyklická profilová bloková nabídka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8418ECC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1F4DF7DE" w14:textId="77777777" w:rsidTr="00CB1A3C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F16DB4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3CFBCE" w14:textId="65B4DC97" w:rsid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</w:t>
            </w:r>
            <w:r>
              <w:rPr>
                <w:szCs w:val="22"/>
              </w:rPr>
              <w:t>ý</w:t>
            </w:r>
            <w:r w:rsidRPr="003729B3">
              <w:rPr>
                <w:szCs w:val="22"/>
              </w:rPr>
              <w:t xml:space="preserve"> atribut </w:t>
            </w:r>
            <w:proofErr w:type="spellStart"/>
            <w:r>
              <w:rPr>
                <w:i/>
                <w:iCs/>
                <w:szCs w:val="22"/>
              </w:rPr>
              <w:t>loop-group</w:t>
            </w:r>
            <w:proofErr w:type="spellEnd"/>
            <w:r w:rsidRPr="003729B3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iCs/>
                <w:szCs w:val="22"/>
              </w:rPr>
              <w:t>Trade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360A83C2" w14:textId="5E198B45" w:rsidR="003729B3" w:rsidRPr="002F077A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Loop-group</w:t>
            </w:r>
            <w:proofErr w:type="spellEnd"/>
            <w:r>
              <w:t xml:space="preserve"> – Cyklická skupina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6D7C7F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2F077A" w14:paraId="14C5EF23" w14:textId="77777777" w:rsidTr="00CB1A3C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2A5086" w14:textId="77777777" w:rsidR="002F077A" w:rsidRDefault="002F077A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14C3CA" w14:textId="77777777" w:rsidR="002F077A" w:rsidRDefault="002F077A" w:rsidP="003729B3">
            <w:pPr>
              <w:rPr>
                <w:szCs w:val="22"/>
              </w:rPr>
            </w:pPr>
            <w:r w:rsidRPr="002F077A">
              <w:rPr>
                <w:szCs w:val="22"/>
              </w:rPr>
              <w:t xml:space="preserve">Definice ISOTEDATA – byl pozměněn popisek enumerací atributu </w:t>
            </w:r>
            <w:r w:rsidRPr="002F077A">
              <w:rPr>
                <w:i/>
                <w:iCs/>
                <w:szCs w:val="22"/>
              </w:rPr>
              <w:t>profile-role</w:t>
            </w:r>
            <w:r w:rsidRPr="002F077A">
              <w:rPr>
                <w:szCs w:val="22"/>
              </w:rPr>
              <w:t xml:space="preserve"> elementu </w:t>
            </w:r>
            <w:r w:rsidRPr="002F077A">
              <w:rPr>
                <w:i/>
                <w:iCs/>
                <w:szCs w:val="22"/>
              </w:rPr>
              <w:t>profile-data</w:t>
            </w:r>
            <w:r w:rsidRPr="002F077A">
              <w:rPr>
                <w:szCs w:val="22"/>
              </w:rPr>
              <w:t>.</w:t>
            </w:r>
          </w:p>
          <w:p w14:paraId="69651024" w14:textId="11AD0469" w:rsidR="002F077A" w:rsidRPr="002F077A" w:rsidRDefault="002F077A" w:rsidP="002F077A">
            <w:pPr>
              <w:rPr>
                <w:szCs w:val="22"/>
              </w:rPr>
            </w:pPr>
            <w:r>
              <w:rPr>
                <w:szCs w:val="22"/>
              </w:rPr>
              <w:t>Původní</w:t>
            </w:r>
            <w:r w:rsidRPr="002F077A">
              <w:rPr>
                <w:szCs w:val="22"/>
              </w:rPr>
              <w:t xml:space="preserve"> popisky:</w:t>
            </w:r>
          </w:p>
          <w:p w14:paraId="6529211F" w14:textId="43ADBDCC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SC06 - Množství</w:t>
            </w:r>
            <w:proofErr w:type="gramEnd"/>
            <w:r w:rsidRPr="002F077A">
              <w:t xml:space="preserve"> záporné odchylky SZ při záporné zúčtovací ceně</w:t>
            </w:r>
          </w:p>
          <w:p w14:paraId="75E89F9D" w14:textId="2772E7A6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SC07 - Množství</w:t>
            </w:r>
            <w:proofErr w:type="gramEnd"/>
            <w:r w:rsidRPr="002F077A">
              <w:t xml:space="preserve"> kladné odchylky SZ při kladné/nulové zúčtovací ceně</w:t>
            </w:r>
          </w:p>
          <w:p w14:paraId="784045D0" w14:textId="5B47D4C0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SC56 - Množství</w:t>
            </w:r>
            <w:proofErr w:type="gramEnd"/>
            <w:r w:rsidRPr="002F077A">
              <w:t xml:space="preserve"> záporné odchylky SZ při kladné/nulové zúčtovací ceně</w:t>
            </w:r>
          </w:p>
          <w:p w14:paraId="54C33F76" w14:textId="0E6FB088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SC57 - Množství</w:t>
            </w:r>
            <w:proofErr w:type="gramEnd"/>
            <w:r w:rsidRPr="002F077A">
              <w:t xml:space="preserve"> kladné odchylky SZ při záporné zúčtovací ceně</w:t>
            </w:r>
          </w:p>
          <w:p w14:paraId="6166784B" w14:textId="458A9976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SP06 - Částka</w:t>
            </w:r>
            <w:proofErr w:type="gramEnd"/>
            <w:r w:rsidRPr="002F077A">
              <w:t xml:space="preserve"> za zápornou odchylku SZ při záporné zúčtovací ceně (pohledávka)</w:t>
            </w:r>
          </w:p>
          <w:p w14:paraId="3321BAB3" w14:textId="7A8B67C3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SP07 - Částka</w:t>
            </w:r>
            <w:proofErr w:type="gramEnd"/>
            <w:r w:rsidRPr="002F077A">
              <w:t xml:space="preserve"> za kladnou odchylku SZ při kladné/nulové zúčtovací ceně (pohledávka)</w:t>
            </w:r>
          </w:p>
          <w:p w14:paraId="30043C9F" w14:textId="5AB6A11D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SP56 - Částka</w:t>
            </w:r>
            <w:proofErr w:type="gramEnd"/>
            <w:r w:rsidRPr="002F077A">
              <w:t xml:space="preserve"> za zápornou odchylku SZ při kladné/nulové zúčtovací ceně (závazek)</w:t>
            </w:r>
          </w:p>
          <w:p w14:paraId="2D966034" w14:textId="01C928F3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SP57 - Částka</w:t>
            </w:r>
            <w:proofErr w:type="gramEnd"/>
            <w:r w:rsidRPr="002F077A">
              <w:t xml:space="preserve"> za kladnou odchylku SZ při záporné zúčtovací ceně (závazek)</w:t>
            </w:r>
          </w:p>
          <w:p w14:paraId="7CF56675" w14:textId="41793565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XC01 - Množství</w:t>
            </w:r>
            <w:proofErr w:type="gramEnd"/>
            <w:r w:rsidRPr="002F077A">
              <w:t xml:space="preserve"> kladné agregované odchylky SSZ při kladné/nulové zúčtovací ceně</w:t>
            </w:r>
          </w:p>
          <w:p w14:paraId="6D687FDA" w14:textId="202160E2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XC02 - Množství</w:t>
            </w:r>
            <w:proofErr w:type="gramEnd"/>
            <w:r w:rsidRPr="002F077A">
              <w:t xml:space="preserve"> záporné agregované odchylky SSZ při záporné zúčtovací ceně</w:t>
            </w:r>
          </w:p>
          <w:p w14:paraId="5CFDB705" w14:textId="4A82432A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XC51 - Množství</w:t>
            </w:r>
            <w:proofErr w:type="gramEnd"/>
            <w:r w:rsidRPr="002F077A">
              <w:t xml:space="preserve"> kladné agregované odchylky SSZ při záporné zúčtovací ceně</w:t>
            </w:r>
          </w:p>
          <w:p w14:paraId="0C631928" w14:textId="4CA38BFF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XC52 - Množství</w:t>
            </w:r>
            <w:proofErr w:type="gramEnd"/>
            <w:r w:rsidRPr="002F077A">
              <w:t xml:space="preserve"> záporné agregované odchylky SSZ při kladné/nulové zúčtovací ceně</w:t>
            </w:r>
          </w:p>
          <w:p w14:paraId="50C8BAF1" w14:textId="16407AD8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XP01 - Částka</w:t>
            </w:r>
            <w:proofErr w:type="gramEnd"/>
            <w:r w:rsidRPr="002F077A">
              <w:t xml:space="preserve"> za kladnou agregovanou odchylku SSZ při kladné/nulové zúčtovací ceně (pohledávka)</w:t>
            </w:r>
          </w:p>
          <w:p w14:paraId="3FB89E38" w14:textId="3F6F9D10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XP02 - Částka</w:t>
            </w:r>
            <w:proofErr w:type="gramEnd"/>
            <w:r w:rsidRPr="002F077A">
              <w:t xml:space="preserve"> za zápornou agregovanou odchylku SSZ při záporné zúčtovací ceně (pohledávka)</w:t>
            </w:r>
          </w:p>
          <w:p w14:paraId="289AAF0D" w14:textId="245E6EA7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XP51 - Částka</w:t>
            </w:r>
            <w:proofErr w:type="gramEnd"/>
            <w:r w:rsidRPr="002F077A">
              <w:t xml:space="preserve"> za kladnou agregovanou odchylku SSZ při záporné zúčtovací ceně (závazek)</w:t>
            </w:r>
          </w:p>
          <w:p w14:paraId="513A3DFE" w14:textId="6E07C1FF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XP52 - Částka</w:t>
            </w:r>
            <w:proofErr w:type="gramEnd"/>
            <w:r w:rsidRPr="002F077A">
              <w:t xml:space="preserve"> za zápornou agregovanou odchylku SSZ při kladné/nulové zúčtovací ceně (závazek)</w:t>
            </w:r>
          </w:p>
          <w:p w14:paraId="426922EC" w14:textId="77777777" w:rsidR="002F077A" w:rsidRPr="002F077A" w:rsidRDefault="002F077A" w:rsidP="002F077A">
            <w:pPr>
              <w:rPr>
                <w:szCs w:val="22"/>
              </w:rPr>
            </w:pPr>
          </w:p>
          <w:p w14:paraId="451D3E93" w14:textId="4877E382" w:rsidR="002F077A" w:rsidRPr="002F077A" w:rsidRDefault="002F077A" w:rsidP="002F077A">
            <w:pPr>
              <w:rPr>
                <w:szCs w:val="22"/>
              </w:rPr>
            </w:pPr>
            <w:r w:rsidRPr="002F077A">
              <w:rPr>
                <w:szCs w:val="22"/>
              </w:rPr>
              <w:t>Nové popisky:</w:t>
            </w:r>
          </w:p>
          <w:p w14:paraId="0DF65DF4" w14:textId="65866F93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lastRenderedPageBreak/>
              <w:t>SC06 - Množství</w:t>
            </w:r>
            <w:proofErr w:type="gramEnd"/>
            <w:r w:rsidRPr="002F077A">
              <w:t xml:space="preserve"> záporné výsledné odchylky SZ při záporné zúčtovací ceně</w:t>
            </w:r>
          </w:p>
          <w:p w14:paraId="3F7F173B" w14:textId="296E1001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SC07 - Množství</w:t>
            </w:r>
            <w:proofErr w:type="gramEnd"/>
            <w:r w:rsidRPr="002F077A">
              <w:t xml:space="preserve"> kladné výsledné odchylky SZ při kladné/nulové zúčtovací ceně</w:t>
            </w:r>
          </w:p>
          <w:p w14:paraId="09AB181D" w14:textId="6E503E5B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SC56 - Množství</w:t>
            </w:r>
            <w:proofErr w:type="gramEnd"/>
            <w:r w:rsidRPr="002F077A">
              <w:t xml:space="preserve"> záporné výsledné odchylky SZ při kladné/nulové zúčtovací ceně</w:t>
            </w:r>
          </w:p>
          <w:p w14:paraId="03C8D6AC" w14:textId="177027DF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SC57 - Množství</w:t>
            </w:r>
            <w:proofErr w:type="gramEnd"/>
            <w:r w:rsidRPr="002F077A">
              <w:t xml:space="preserve"> kladné výsledné odchylky SZ při záporné zúčtovací ceně</w:t>
            </w:r>
          </w:p>
          <w:p w14:paraId="4AE0388F" w14:textId="1104DFA2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SP06 - Částka</w:t>
            </w:r>
            <w:proofErr w:type="gramEnd"/>
            <w:r w:rsidRPr="002F077A">
              <w:t xml:space="preserve"> za zápornou výslednou odchylku SZ při záporné zúčtovací ceně (pohledávka)</w:t>
            </w:r>
          </w:p>
          <w:p w14:paraId="16E6A902" w14:textId="2452BA74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SP07 - Částka</w:t>
            </w:r>
            <w:proofErr w:type="gramEnd"/>
            <w:r w:rsidRPr="002F077A">
              <w:t xml:space="preserve"> za kladnou výslednou odchylku SZ při kladné/nulové zúčtovací ceně (pohledávka)</w:t>
            </w:r>
          </w:p>
          <w:p w14:paraId="29EE6A26" w14:textId="65C8F289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SP56 - Částka</w:t>
            </w:r>
            <w:proofErr w:type="gramEnd"/>
            <w:r w:rsidRPr="002F077A">
              <w:t xml:space="preserve"> za zápornou výslednou odchylku SZ při kladné/nulové zúčtovací ceně (závazek)</w:t>
            </w:r>
          </w:p>
          <w:p w14:paraId="3A6B0507" w14:textId="7AD31656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SP57 - Částka</w:t>
            </w:r>
            <w:proofErr w:type="gramEnd"/>
            <w:r w:rsidRPr="002F077A">
              <w:t xml:space="preserve"> za kladnou výslednou odchylku SZ při záporné zúčtovací ceně (závazek)</w:t>
            </w:r>
          </w:p>
          <w:p w14:paraId="36ACB37D" w14:textId="22E3F35F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XC01 - Množství</w:t>
            </w:r>
            <w:proofErr w:type="gramEnd"/>
            <w:r w:rsidRPr="002F077A">
              <w:t xml:space="preserve"> kladné agregované výsledné odchylky SSZ při kladné/nulové zúčtovací ceně</w:t>
            </w:r>
          </w:p>
          <w:p w14:paraId="1A6E8300" w14:textId="75FFA49D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XC02 - Množství</w:t>
            </w:r>
            <w:proofErr w:type="gramEnd"/>
            <w:r w:rsidRPr="002F077A">
              <w:t xml:space="preserve"> záporné agregované výsledné odchylky SSZ při záporné zúčtovací ceně</w:t>
            </w:r>
          </w:p>
          <w:p w14:paraId="1CA46082" w14:textId="367869C7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XC51 - Množství</w:t>
            </w:r>
            <w:proofErr w:type="gramEnd"/>
            <w:r w:rsidRPr="002F077A">
              <w:t xml:space="preserve"> kladné agregované výsledné odchylky SSZ při záporné zúčtovací ceně</w:t>
            </w:r>
          </w:p>
          <w:p w14:paraId="691715F8" w14:textId="66330F0F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XC52 - Množství</w:t>
            </w:r>
            <w:proofErr w:type="gramEnd"/>
            <w:r w:rsidRPr="002F077A">
              <w:t xml:space="preserve"> záporné agregované výsledné odchylky SSZ při kladné/nulové zúčtovací ceně</w:t>
            </w:r>
          </w:p>
          <w:p w14:paraId="35B2B485" w14:textId="55765C1E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XP01 - Částka</w:t>
            </w:r>
            <w:proofErr w:type="gramEnd"/>
            <w:r w:rsidRPr="002F077A">
              <w:t xml:space="preserve"> za kladnou agregovanou výslednou odchylku SSZ při kladné/nulové zúčtovací ceně (pohledávka)</w:t>
            </w:r>
          </w:p>
          <w:p w14:paraId="23C41B99" w14:textId="384052C0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XP02 - Částka</w:t>
            </w:r>
            <w:proofErr w:type="gramEnd"/>
            <w:r w:rsidRPr="002F077A">
              <w:t xml:space="preserve"> za zápornou agregovanou výslednou odchylku SSZ při záporné zúčtovací ceně (pohledávka)</w:t>
            </w:r>
          </w:p>
          <w:p w14:paraId="356388C9" w14:textId="2536BA26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XP51 - Částka</w:t>
            </w:r>
            <w:proofErr w:type="gramEnd"/>
            <w:r w:rsidRPr="002F077A">
              <w:t xml:space="preserve"> za kladnou agregovanou výslednou odchylku SSZ při záporné zúčtovací ceně (závazek)</w:t>
            </w:r>
          </w:p>
          <w:p w14:paraId="105FE964" w14:textId="7E42F0F7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XP52 - Částka</w:t>
            </w:r>
            <w:proofErr w:type="gramEnd"/>
            <w:r w:rsidRPr="002F077A">
              <w:t xml:space="preserve"> za zápornou agregovanou výslednou odchylku SSZ při kladné/nulové zúčtovací ceně (závazek)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896A75" w14:textId="77777777" w:rsidR="002F077A" w:rsidRDefault="002F077A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CB1A3C" w14:paraId="3C25CA32" w14:textId="77777777" w:rsidTr="00CB1A3C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059AFB" w14:textId="56FE79C6" w:rsidR="00CB1A3C" w:rsidRDefault="00CB1A3C" w:rsidP="00094FD0">
            <w:pPr>
              <w:rPr>
                <w:szCs w:val="22"/>
              </w:rPr>
            </w:pPr>
            <w:r>
              <w:rPr>
                <w:szCs w:val="22"/>
              </w:rPr>
              <w:t>16.7.2026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B12318" w14:textId="198CFCE3" w:rsidR="00CB1A3C" w:rsidRDefault="00CB1A3C" w:rsidP="00CB1A3C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="00CC1E98" w:rsidRPr="00CC1E98">
              <w:rPr>
                <w:i/>
                <w:szCs w:val="22"/>
              </w:rPr>
              <w:t>rejection-reason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DATA</w:t>
            </w:r>
            <w:r>
              <w:rPr>
                <w:i/>
                <w:szCs w:val="22"/>
              </w:rPr>
              <w:t>.</w:t>
            </w:r>
          </w:p>
          <w:p w14:paraId="0022518F" w14:textId="15FE8421" w:rsidR="00CB1A3C" w:rsidRPr="00CC1E98" w:rsidRDefault="00CC1E98" w:rsidP="00CC1E98">
            <w:pPr>
              <w:pStyle w:val="Odstavecseseznamem"/>
              <w:numPr>
                <w:ilvl w:val="0"/>
                <w:numId w:val="40"/>
              </w:numPr>
              <w:rPr>
                <w:rFonts w:asciiTheme="minorHAnsi" w:hAnsiTheme="minorHAnsi" w:cstheme="minorHAnsi"/>
              </w:rPr>
            </w:pPr>
            <w:r w:rsidRPr="00CC1E98">
              <w:rPr>
                <w:rFonts w:asciiTheme="minorHAnsi" w:hAnsiTheme="minorHAnsi" w:cstheme="minorHAnsi"/>
              </w:rPr>
              <w:t>52</w:t>
            </w:r>
            <w:r w:rsidR="00CB1A3C" w:rsidRPr="00CC1E98">
              <w:rPr>
                <w:rFonts w:asciiTheme="minorHAnsi" w:hAnsiTheme="minorHAnsi" w:cstheme="minorHAnsi"/>
              </w:rPr>
              <w:t xml:space="preserve"> - </w:t>
            </w:r>
            <w:r w:rsidRPr="00CC1E98">
              <w:rPr>
                <w:rFonts w:asciiTheme="minorHAnsi" w:hAnsiTheme="minorHAnsi" w:cstheme="minorHAnsi"/>
              </w:rPr>
              <w:t>Zamítnutí převzetí odpovědnosti za odchylku ze strany SZ bez pokračování dodávek</w:t>
            </w:r>
          </w:p>
          <w:p w14:paraId="20ABB1A6" w14:textId="3671CC0C" w:rsidR="00CC1E98" w:rsidRPr="00CC1E98" w:rsidRDefault="00CC1E98" w:rsidP="00CC1E98">
            <w:pPr>
              <w:pStyle w:val="Odstavecseseznamem"/>
              <w:numPr>
                <w:ilvl w:val="0"/>
                <w:numId w:val="40"/>
              </w:numPr>
              <w:rPr>
                <w:rFonts w:asciiTheme="minorHAnsi" w:hAnsiTheme="minorHAnsi" w:cstheme="minorHAnsi"/>
              </w:rPr>
            </w:pPr>
            <w:r w:rsidRPr="00CC1E98">
              <w:rPr>
                <w:rFonts w:asciiTheme="minorHAnsi" w:hAnsiTheme="minorHAnsi" w:cstheme="minorHAnsi"/>
                <w:szCs w:val="24"/>
                <w:lang w:eastAsia="en-US"/>
              </w:rPr>
              <w:t>54 - Pozastaveno ze strany nového dodavatele bez pokračování dodávek</w:t>
            </w:r>
          </w:p>
          <w:p w14:paraId="3127A5BD" w14:textId="6D9E85A1" w:rsidR="00CC1E98" w:rsidRPr="00CC1E98" w:rsidRDefault="00CC1E98" w:rsidP="00CC1E98">
            <w:pPr>
              <w:pStyle w:val="Odstavecseseznamem"/>
              <w:numPr>
                <w:ilvl w:val="0"/>
                <w:numId w:val="40"/>
              </w:numPr>
              <w:rPr>
                <w:rFonts w:asciiTheme="minorHAnsi" w:hAnsiTheme="minorHAnsi" w:cstheme="minorHAnsi"/>
              </w:rPr>
            </w:pPr>
            <w:r w:rsidRPr="00CC1E98">
              <w:rPr>
                <w:rFonts w:asciiTheme="minorHAnsi" w:hAnsiTheme="minorHAnsi" w:cstheme="minorHAnsi"/>
                <w:szCs w:val="24"/>
                <w:lang w:eastAsia="en-US"/>
              </w:rPr>
              <w:t>55 - Pozastaveno ze strany stávajícího dodavatele bez pokračování dodávek</w:t>
            </w:r>
          </w:p>
          <w:p w14:paraId="0117668E" w14:textId="0FF3C3FA" w:rsidR="00CC1E98" w:rsidRPr="003729B3" w:rsidRDefault="00CC1E98" w:rsidP="00CC1E98">
            <w:pPr>
              <w:pStyle w:val="Odstavecseseznamem"/>
              <w:numPr>
                <w:ilvl w:val="0"/>
                <w:numId w:val="40"/>
              </w:numPr>
            </w:pPr>
            <w:r w:rsidRPr="00CC1E98">
              <w:rPr>
                <w:rFonts w:asciiTheme="minorHAnsi" w:hAnsiTheme="minorHAnsi" w:cstheme="minorHAnsi"/>
                <w:szCs w:val="24"/>
                <w:lang w:eastAsia="en-US"/>
              </w:rPr>
              <w:t>56 - Nesplněné podmínky na párovém EAN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C6011E" w14:textId="4F2DF2D7" w:rsidR="00CB1A3C" w:rsidRDefault="00CB1A3C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V2.017</w:t>
            </w:r>
          </w:p>
        </w:tc>
      </w:tr>
      <w:tr w:rsidR="00FC4252" w14:paraId="5F118378" w14:textId="77777777" w:rsidTr="00943CF6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1FB9D218" w14:textId="41165E8B" w:rsidR="00FC4252" w:rsidRDefault="00943CF6" w:rsidP="00FC4252">
            <w:pPr>
              <w:rPr>
                <w:szCs w:val="22"/>
              </w:rPr>
            </w:pPr>
            <w:r>
              <w:rPr>
                <w:szCs w:val="22"/>
              </w:rPr>
              <w:t>26.7.2026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E4D794" w14:textId="77777777" w:rsidR="00FC4252" w:rsidRDefault="00FC4252" w:rsidP="00FC4252">
            <w:pPr>
              <w:rPr>
                <w:szCs w:val="22"/>
              </w:rPr>
            </w:pPr>
            <w:r w:rsidRPr="002F077A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2F077A">
              <w:rPr>
                <w:szCs w:val="22"/>
              </w:rPr>
              <w:t xml:space="preserve"> – byl pozměněn popisek enumerací atributu </w:t>
            </w:r>
            <w:proofErr w:type="spellStart"/>
            <w:r w:rsidRPr="002F077A">
              <w:rPr>
                <w:szCs w:val="22"/>
              </w:rPr>
              <w:t>message-code</w:t>
            </w:r>
            <w:proofErr w:type="spellEnd"/>
            <w:r>
              <w:rPr>
                <w:szCs w:val="22"/>
              </w:rPr>
              <w:t xml:space="preserve"> kořenového </w:t>
            </w:r>
            <w:r w:rsidRPr="002F077A">
              <w:rPr>
                <w:szCs w:val="22"/>
              </w:rPr>
              <w:t xml:space="preserve">elementu </w:t>
            </w:r>
            <w:r>
              <w:rPr>
                <w:szCs w:val="22"/>
              </w:rPr>
              <w:t>RESPONSE</w:t>
            </w:r>
            <w:r w:rsidRPr="002F077A">
              <w:rPr>
                <w:szCs w:val="22"/>
              </w:rPr>
              <w:t>.</w:t>
            </w:r>
          </w:p>
          <w:p w14:paraId="262F2F32" w14:textId="77777777" w:rsidR="00FC4252" w:rsidRDefault="00FC4252" w:rsidP="00FC4252">
            <w:r>
              <w:t>Původní popisky:</w:t>
            </w:r>
          </w:p>
          <w:p w14:paraId="7B325040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904 - Zpoždění zveřejnění dat kapacit</w:t>
            </w:r>
          </w:p>
          <w:p w14:paraId="543DA534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905 - Posunutí uzávěrky příjmu nabídek DT</w:t>
            </w:r>
          </w:p>
          <w:p w14:paraId="5BF7A2C4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906 - Zpoždění zveřejnění výsledků DT</w:t>
            </w:r>
          </w:p>
          <w:p w14:paraId="462C221A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907 - Zpoždění výsledků DT, možnost </w:t>
            </w:r>
            <w:proofErr w:type="spellStart"/>
            <w:r>
              <w:t>decouplingu</w:t>
            </w:r>
            <w:proofErr w:type="spellEnd"/>
          </w:p>
          <w:p w14:paraId="262524AD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908 - Úplné rozpojení trhů</w:t>
            </w:r>
          </w:p>
          <w:p w14:paraId="79FCC388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>956 - (UMM_02) Riziko částečného rozpojení (</w:t>
            </w:r>
            <w:proofErr w:type="spellStart"/>
            <w:r>
              <w:t>Partial</w:t>
            </w:r>
            <w:proofErr w:type="spellEnd"/>
            <w:r>
              <w:t xml:space="preserve"> </w:t>
            </w:r>
            <w:proofErr w:type="spellStart"/>
            <w:r>
              <w:t>Decoupling</w:t>
            </w:r>
            <w:proofErr w:type="spellEnd"/>
            <w:r>
              <w:t>) na jedné nebo vice hranicích</w:t>
            </w:r>
          </w:p>
          <w:p w14:paraId="70E62B92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957 - (UMM_03) Rozpojení jednoho nebo více přeshraničních profilů</w:t>
            </w:r>
          </w:p>
          <w:p w14:paraId="492260EC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958 - Úplné rozpojení trhů (předčasný </w:t>
            </w:r>
            <w:proofErr w:type="spellStart"/>
            <w:r>
              <w:t>decoupling</w:t>
            </w:r>
            <w:proofErr w:type="spellEnd"/>
            <w:r>
              <w:t xml:space="preserve">) – detailní </w:t>
            </w:r>
            <w:proofErr w:type="spellStart"/>
            <w:r>
              <w:t>info</w:t>
            </w:r>
            <w:proofErr w:type="spellEnd"/>
          </w:p>
          <w:p w14:paraId="46ED1254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959 - Rozpojení CZ oblasti – detailní </w:t>
            </w:r>
            <w:proofErr w:type="spellStart"/>
            <w:r>
              <w:t>info</w:t>
            </w:r>
            <w:proofErr w:type="spellEnd"/>
          </w:p>
          <w:p w14:paraId="0FE4FD21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960 - Úplné rozpojení trhů – detailní </w:t>
            </w:r>
            <w:proofErr w:type="spellStart"/>
            <w:r>
              <w:t>info</w:t>
            </w:r>
            <w:proofErr w:type="spellEnd"/>
          </w:p>
          <w:p w14:paraId="5ECFA1F2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974 - (ExC_</w:t>
            </w:r>
            <w:proofErr w:type="gramStart"/>
            <w:r>
              <w:t>03a</w:t>
            </w:r>
            <w:proofErr w:type="gramEnd"/>
            <w:r>
              <w:t>) Možnost částečného rozpojené trhů</w:t>
            </w:r>
          </w:p>
          <w:p w14:paraId="5E849B47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975 - (ExC_</w:t>
            </w:r>
            <w:proofErr w:type="gramStart"/>
            <w:r>
              <w:t>04a</w:t>
            </w:r>
            <w:proofErr w:type="gramEnd"/>
            <w:r>
              <w:t>) Částečné rozpojení trhů – možnost opětovného zadávání nabídek</w:t>
            </w:r>
          </w:p>
          <w:p w14:paraId="2045CEE2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976 - (ExC_</w:t>
            </w:r>
            <w:proofErr w:type="gramStart"/>
            <w:r>
              <w:t>05a</w:t>
            </w:r>
            <w:proofErr w:type="gramEnd"/>
            <w:r>
              <w:t xml:space="preserve">) Částečné rozpojení trhů – předčasný </w:t>
            </w:r>
            <w:proofErr w:type="spellStart"/>
            <w:r>
              <w:t>partial</w:t>
            </w:r>
            <w:proofErr w:type="spellEnd"/>
            <w:r>
              <w:t xml:space="preserve"> </w:t>
            </w:r>
            <w:proofErr w:type="spellStart"/>
            <w:r>
              <w:t>decoupling</w:t>
            </w:r>
            <w:proofErr w:type="spellEnd"/>
          </w:p>
          <w:p w14:paraId="311E70A5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977 - (ExC_06) Zpoždění zveřejnění výsledků </w:t>
            </w:r>
            <w:proofErr w:type="gramStart"/>
            <w:r>
              <w:t>DT - maximální</w:t>
            </w:r>
            <w:proofErr w:type="gramEnd"/>
            <w:r>
              <w:t xml:space="preserve"> cena detekovaná v Litvě, Finsku nebo Švédsku</w:t>
            </w:r>
          </w:p>
          <w:p w14:paraId="77D43AC9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981 - Oznámení o změně uzávěry</w:t>
            </w:r>
          </w:p>
          <w:p w14:paraId="23E030D9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989 - Oznámení o zveřejnění/modifikaci změny data kapacit na DT</w:t>
            </w:r>
          </w:p>
          <w:p w14:paraId="6ABECA2C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990 - Oznámení účastníkům o vyhlášení 2. aukce na DT</w:t>
            </w:r>
          </w:p>
          <w:p w14:paraId="345EF5EB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997 - Oznámení o zveřejnění výsledků sesouhlasení DT</w:t>
            </w:r>
          </w:p>
          <w:p w14:paraId="3A0CFC7B" w14:textId="77777777" w:rsidR="00FC4252" w:rsidRDefault="00FC4252" w:rsidP="00FC4252">
            <w:r>
              <w:t>Nové popisky:</w:t>
            </w:r>
          </w:p>
          <w:p w14:paraId="1F3ED8CC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904 - </w:t>
            </w:r>
            <w:proofErr w:type="spellStart"/>
            <w:r>
              <w:t>SDAC_Zpoždění</w:t>
            </w:r>
            <w:proofErr w:type="spellEnd"/>
            <w:r>
              <w:t xml:space="preserve"> zveřejnění dat kapacit</w:t>
            </w:r>
          </w:p>
          <w:p w14:paraId="490FC2FB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905 - </w:t>
            </w:r>
            <w:proofErr w:type="spellStart"/>
            <w:r>
              <w:t>SDAC_Posunutí</w:t>
            </w:r>
            <w:proofErr w:type="spellEnd"/>
            <w:r>
              <w:t xml:space="preserve"> uzávěrky příjmu nabídek DT</w:t>
            </w:r>
          </w:p>
          <w:p w14:paraId="7CB7EBD9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906 - (SDAC_ExC_02) Zpoždění zveřejnění výsledků DT</w:t>
            </w:r>
          </w:p>
          <w:p w14:paraId="36DFEDC7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907 - (SDAC_ExC_</w:t>
            </w:r>
            <w:proofErr w:type="gramStart"/>
            <w:r>
              <w:t>03b</w:t>
            </w:r>
            <w:proofErr w:type="gramEnd"/>
            <w:r>
              <w:t xml:space="preserve">) Zpoždění výsledků DT, riziko Full </w:t>
            </w:r>
            <w:proofErr w:type="spellStart"/>
            <w:r>
              <w:t>Decouplingu</w:t>
            </w:r>
            <w:proofErr w:type="spellEnd"/>
          </w:p>
          <w:p w14:paraId="47B1AE34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908 - (SDAC_ExC_</w:t>
            </w:r>
            <w:proofErr w:type="gramStart"/>
            <w:r>
              <w:t>04b</w:t>
            </w:r>
            <w:proofErr w:type="gramEnd"/>
            <w:r>
              <w:t xml:space="preserve">) Úplné rozpojení trhů – Full </w:t>
            </w:r>
            <w:proofErr w:type="spellStart"/>
            <w:r>
              <w:t>Decoupling</w:t>
            </w:r>
            <w:proofErr w:type="spellEnd"/>
            <w:r>
              <w:t xml:space="preserve"> / (SDAC_ExC_</w:t>
            </w:r>
            <w:proofErr w:type="gramStart"/>
            <w:r>
              <w:t>05b</w:t>
            </w:r>
            <w:proofErr w:type="gramEnd"/>
            <w:r>
              <w:t xml:space="preserve">) Úplné rozpojení trhů – předčasný Full </w:t>
            </w:r>
            <w:proofErr w:type="spellStart"/>
            <w:r>
              <w:t>Decoupling</w:t>
            </w:r>
            <w:proofErr w:type="spellEnd"/>
          </w:p>
          <w:p w14:paraId="0674E29A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956 - (SDAC_UMM_02) Riziko částečného rozpojení (PD) na jedné nebo více hranicích</w:t>
            </w:r>
          </w:p>
          <w:p w14:paraId="4D25DC07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957 - (SDAC_UMM_03) Rozpojení jednoho nebo více přeshraničních profilů</w:t>
            </w:r>
          </w:p>
          <w:p w14:paraId="4076C738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958 - </w:t>
            </w:r>
            <w:proofErr w:type="spellStart"/>
            <w:r>
              <w:t>SDAC_Úplné</w:t>
            </w:r>
            <w:proofErr w:type="spellEnd"/>
            <w:r>
              <w:t xml:space="preserve"> rozpojení trhů (předčasný </w:t>
            </w:r>
            <w:proofErr w:type="spellStart"/>
            <w:r>
              <w:t>decoupling</w:t>
            </w:r>
            <w:proofErr w:type="spellEnd"/>
            <w:r>
              <w:t xml:space="preserve">) – detailní </w:t>
            </w:r>
            <w:proofErr w:type="spellStart"/>
            <w:r>
              <w:t>info</w:t>
            </w:r>
            <w:proofErr w:type="spellEnd"/>
          </w:p>
          <w:p w14:paraId="27C57E8B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959 - </w:t>
            </w:r>
            <w:proofErr w:type="spellStart"/>
            <w:r>
              <w:t>SDAC_Rozpojení</w:t>
            </w:r>
            <w:proofErr w:type="spellEnd"/>
            <w:r>
              <w:t xml:space="preserve"> CZ oblasti – detailní </w:t>
            </w:r>
            <w:proofErr w:type="spellStart"/>
            <w:r>
              <w:t>info</w:t>
            </w:r>
            <w:proofErr w:type="spellEnd"/>
          </w:p>
          <w:p w14:paraId="5E94741C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960 - </w:t>
            </w:r>
            <w:proofErr w:type="spellStart"/>
            <w:r>
              <w:t>SDAC_Úplné</w:t>
            </w:r>
            <w:proofErr w:type="spellEnd"/>
            <w:r>
              <w:t xml:space="preserve"> rozpojení trhů – detailní </w:t>
            </w:r>
            <w:proofErr w:type="spellStart"/>
            <w:r>
              <w:t>info</w:t>
            </w:r>
            <w:proofErr w:type="spellEnd"/>
          </w:p>
          <w:p w14:paraId="0037394E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974 - (SDAC_ExC_</w:t>
            </w:r>
            <w:proofErr w:type="gramStart"/>
            <w:r>
              <w:t>03a</w:t>
            </w:r>
            <w:proofErr w:type="gramEnd"/>
            <w:r>
              <w:t xml:space="preserve">) Možnost částečného rozpojení trhů – </w:t>
            </w:r>
            <w:proofErr w:type="spellStart"/>
            <w:r>
              <w:t>partial</w:t>
            </w:r>
            <w:proofErr w:type="spellEnd"/>
            <w:r>
              <w:t xml:space="preserve"> </w:t>
            </w:r>
            <w:proofErr w:type="spellStart"/>
            <w:r>
              <w:t>decoupling</w:t>
            </w:r>
            <w:proofErr w:type="spellEnd"/>
          </w:p>
          <w:p w14:paraId="619E24B9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975 - (SDAC_ExC_</w:t>
            </w:r>
            <w:proofErr w:type="gramStart"/>
            <w:r>
              <w:t>04a</w:t>
            </w:r>
            <w:proofErr w:type="gramEnd"/>
            <w:r>
              <w:t>) Částečné rozpojení trhů – možnost opětovného zadávání nabídek</w:t>
            </w:r>
          </w:p>
          <w:p w14:paraId="0AF3C0AD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>976 - (SDAC_ExC_</w:t>
            </w:r>
            <w:proofErr w:type="gramStart"/>
            <w:r>
              <w:t>05a</w:t>
            </w:r>
            <w:proofErr w:type="gramEnd"/>
            <w:r>
              <w:t xml:space="preserve">) Částečné rozpojení trhů – předčasný </w:t>
            </w:r>
            <w:proofErr w:type="spellStart"/>
            <w:r>
              <w:t>Partial</w:t>
            </w:r>
            <w:proofErr w:type="spellEnd"/>
            <w:r>
              <w:t xml:space="preserve"> </w:t>
            </w:r>
            <w:proofErr w:type="spellStart"/>
            <w:r>
              <w:t>Decoupling</w:t>
            </w:r>
            <w:proofErr w:type="spellEnd"/>
          </w:p>
          <w:p w14:paraId="44336B30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977 - (SDAC_ExC_06) Zpoždění zveřejnění výsledků </w:t>
            </w:r>
            <w:proofErr w:type="gramStart"/>
            <w:r>
              <w:t>DT - maximální</w:t>
            </w:r>
            <w:proofErr w:type="gramEnd"/>
            <w:r>
              <w:t xml:space="preserve"> cena detekovaná v Litvě</w:t>
            </w:r>
          </w:p>
          <w:p w14:paraId="03A3EF13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981 - </w:t>
            </w:r>
            <w:proofErr w:type="spellStart"/>
            <w:r>
              <w:t>SDAC_Oznámení</w:t>
            </w:r>
            <w:proofErr w:type="spellEnd"/>
            <w:r>
              <w:t xml:space="preserve"> o změně/posunutí uzávěrky</w:t>
            </w:r>
          </w:p>
          <w:p w14:paraId="43176F30" w14:textId="77777777" w:rsidR="00FC4252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989 - </w:t>
            </w:r>
            <w:proofErr w:type="spellStart"/>
            <w:r>
              <w:t>SDAC_Zveřejnění</w:t>
            </w:r>
            <w:proofErr w:type="spellEnd"/>
            <w:r>
              <w:t xml:space="preserve"> dat kapacit / </w:t>
            </w:r>
            <w:proofErr w:type="spellStart"/>
            <w:r>
              <w:t>SDAC_Modifikace</w:t>
            </w:r>
            <w:proofErr w:type="spellEnd"/>
            <w:r>
              <w:t xml:space="preserve"> dat kapacit</w:t>
            </w:r>
          </w:p>
          <w:p w14:paraId="4A772628" w14:textId="77777777" w:rsidR="009C0E65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990 - [SDAC_ExC_01] Překročení prahových hodnot </w:t>
            </w:r>
            <w:proofErr w:type="gramStart"/>
            <w:r>
              <w:t>ceny - možnost</w:t>
            </w:r>
            <w:proofErr w:type="gramEnd"/>
            <w:r>
              <w:t xml:space="preserve"> opětovného zadávání nabídek</w:t>
            </w:r>
          </w:p>
          <w:p w14:paraId="36BDADF3" w14:textId="331F150B" w:rsidR="00FC4252" w:rsidRPr="009C0E65" w:rsidRDefault="00FC4252" w:rsidP="00FC4252">
            <w:pPr>
              <w:pStyle w:val="Odstavecseseznamem"/>
              <w:numPr>
                <w:ilvl w:val="0"/>
                <w:numId w:val="40"/>
              </w:numPr>
            </w:pPr>
            <w:r>
              <w:t xml:space="preserve">997 - </w:t>
            </w:r>
            <w:proofErr w:type="spellStart"/>
            <w:r>
              <w:t>SDAC_Zveřejnění</w:t>
            </w:r>
            <w:proofErr w:type="spellEnd"/>
            <w:r>
              <w:t xml:space="preserve"> výsledků DT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25C704D7" w14:textId="5EBEA0BB" w:rsidR="00FC4252" w:rsidRDefault="00FC4252" w:rsidP="00FC4252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lastRenderedPageBreak/>
              <w:t>V2.018</w:t>
            </w:r>
          </w:p>
        </w:tc>
      </w:tr>
      <w:tr w:rsidR="00943CF6" w14:paraId="418DB520" w14:textId="77777777" w:rsidTr="00943CF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603318B" w14:textId="77777777" w:rsidR="00943CF6" w:rsidRDefault="00943CF6" w:rsidP="00FC4252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908BF9" w14:textId="3574E775" w:rsidR="00943CF6" w:rsidRPr="002F077A" w:rsidRDefault="00943CF6" w:rsidP="00FC4252">
            <w:pPr>
              <w:rPr>
                <w:szCs w:val="22"/>
              </w:rPr>
            </w:pPr>
            <w:r w:rsidRPr="00943CF6">
              <w:rPr>
                <w:szCs w:val="22"/>
              </w:rPr>
              <w:t xml:space="preserve">Založena nová zpráva </w:t>
            </w:r>
            <w:r>
              <w:rPr>
                <w:szCs w:val="22"/>
              </w:rPr>
              <w:t>REMITOTEDATA</w:t>
            </w:r>
            <w:r w:rsidRPr="00943CF6">
              <w:rPr>
                <w:szCs w:val="22"/>
              </w:rPr>
              <w:t>, které je věnována nová samostatná kapitola</w:t>
            </w:r>
            <w:r>
              <w:rPr>
                <w:szCs w:val="22"/>
              </w:rPr>
              <w:t xml:space="preserve"> a dokumentace.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B568733" w14:textId="77777777" w:rsidR="00943CF6" w:rsidRDefault="00943CF6" w:rsidP="00FC4252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943CF6" w14:paraId="64DA015A" w14:textId="77777777" w:rsidTr="00943CF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A5BB52" w14:textId="77777777" w:rsidR="00943CF6" w:rsidRDefault="00943CF6" w:rsidP="00FC4252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10291B" w14:textId="3DEC28B4" w:rsidR="00943CF6" w:rsidRPr="00943CF6" w:rsidRDefault="00943CF6" w:rsidP="00FC4252">
            <w:pPr>
              <w:rPr>
                <w:szCs w:val="22"/>
              </w:rPr>
            </w:pPr>
            <w:r w:rsidRPr="00943CF6">
              <w:rPr>
                <w:szCs w:val="22"/>
              </w:rPr>
              <w:t xml:space="preserve">Založena nová zpráva </w:t>
            </w:r>
            <w:r>
              <w:rPr>
                <w:szCs w:val="22"/>
              </w:rPr>
              <w:t>REMITOTE</w:t>
            </w:r>
            <w:r>
              <w:rPr>
                <w:szCs w:val="22"/>
              </w:rPr>
              <w:t>REQ</w:t>
            </w:r>
            <w:r w:rsidRPr="00943CF6">
              <w:rPr>
                <w:szCs w:val="22"/>
              </w:rPr>
              <w:t>, které je věnována nová samostatná kapitola</w:t>
            </w:r>
            <w:r>
              <w:rPr>
                <w:szCs w:val="22"/>
              </w:rPr>
              <w:t xml:space="preserve"> a dokumentace.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05D56F" w14:textId="77777777" w:rsidR="00943CF6" w:rsidRDefault="00943CF6" w:rsidP="00FC4252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</w:tbl>
    <w:p w14:paraId="5BBF1F06" w14:textId="77777777" w:rsidR="00320847" w:rsidRDefault="00320847"/>
    <w:p w14:paraId="4E161E38" w14:textId="77777777" w:rsidR="00530719" w:rsidRDefault="00530719" w:rsidP="00DA37CC">
      <w:pPr>
        <w:pStyle w:val="Nadpis1"/>
      </w:pPr>
      <w:bookmarkStart w:id="0" w:name="_Toc457467673"/>
      <w:r>
        <w:lastRenderedPageBreak/>
        <w:t>Úvod</w:t>
      </w:r>
      <w:bookmarkEnd w:id="0"/>
    </w:p>
    <w:p w14:paraId="4192198B" w14:textId="77777777" w:rsidR="00530719" w:rsidRDefault="00530719">
      <w:r>
        <w:t xml:space="preserve">Komunikační </w:t>
      </w:r>
      <w:r w:rsidR="00682E87">
        <w:t xml:space="preserve">server CS OTE </w:t>
      </w:r>
      <w:r>
        <w:t>zajišťuje centrálně komunikaci s</w:t>
      </w:r>
      <w:r w:rsidR="00883657">
        <w:t> </w:t>
      </w:r>
      <w:r>
        <w:t>ostatními částmi centrálního systému v</w:t>
      </w:r>
      <w:r w:rsidR="00883657">
        <w:t> </w:t>
      </w:r>
      <w:r>
        <w:t>následujících oblastech:</w:t>
      </w:r>
    </w:p>
    <w:p w14:paraId="1CEAC31D" w14:textId="77777777" w:rsidR="00682E87" w:rsidRDefault="00530719">
      <w:pPr>
        <w:numPr>
          <w:ilvl w:val="0"/>
          <w:numId w:val="7"/>
        </w:numPr>
      </w:pPr>
      <w:r>
        <w:t>CDS</w:t>
      </w:r>
    </w:p>
    <w:p w14:paraId="754BEC4D" w14:textId="77777777" w:rsidR="00682E87" w:rsidRDefault="00682E87">
      <w:pPr>
        <w:numPr>
          <w:ilvl w:val="1"/>
          <w:numId w:val="7"/>
        </w:numPr>
      </w:pPr>
      <w:r>
        <w:t>R</w:t>
      </w:r>
      <w:r w:rsidR="00530719">
        <w:t xml:space="preserve">egistrace kmenových záznamů OPM </w:t>
      </w:r>
    </w:p>
    <w:p w14:paraId="7CB52BB9" w14:textId="77777777" w:rsidR="00682E87" w:rsidRDefault="00682E87" w:rsidP="00682E87">
      <w:pPr>
        <w:numPr>
          <w:ilvl w:val="1"/>
          <w:numId w:val="7"/>
        </w:numPr>
      </w:pPr>
      <w:r>
        <w:t>S</w:t>
      </w:r>
      <w:r w:rsidR="00530719">
        <w:t>běr a poskytování dat pro fakturaci dodávek elektřiny a distribuce obchodníkům;</w:t>
      </w:r>
    </w:p>
    <w:p w14:paraId="4D5B4BD2" w14:textId="77777777" w:rsidR="00682E87" w:rsidRDefault="00682E87">
      <w:pPr>
        <w:numPr>
          <w:ilvl w:val="1"/>
          <w:numId w:val="7"/>
        </w:numPr>
      </w:pPr>
      <w:r>
        <w:t>A</w:t>
      </w:r>
      <w:r w:rsidR="00530719">
        <w:t>plikace typových diagramů dodávek pro účely vyhodnocení odchylek za skupiny konečných zákazníků bez intervalových měření;</w:t>
      </w:r>
    </w:p>
    <w:p w14:paraId="42789B9E" w14:textId="77777777" w:rsidR="00530719" w:rsidRDefault="00682E87">
      <w:pPr>
        <w:numPr>
          <w:ilvl w:val="1"/>
          <w:numId w:val="7"/>
        </w:numPr>
      </w:pPr>
      <w:r>
        <w:t xml:space="preserve">Administrace </w:t>
      </w:r>
      <w:r w:rsidR="00530719">
        <w:t>procesu změny dodavatele;</w:t>
      </w:r>
    </w:p>
    <w:p w14:paraId="27F6DE8E" w14:textId="77777777" w:rsidR="00682E87" w:rsidRDefault="00682E87">
      <w:pPr>
        <w:numPr>
          <w:ilvl w:val="1"/>
          <w:numId w:val="7"/>
        </w:numPr>
      </w:pPr>
      <w:r>
        <w:t>Předávání elektronické faktury mezi PDS a dodavateli elektřiny</w:t>
      </w:r>
    </w:p>
    <w:p w14:paraId="44C4C57A" w14:textId="77777777" w:rsidR="00682E87" w:rsidRDefault="00682E87">
      <w:pPr>
        <w:numPr>
          <w:ilvl w:val="1"/>
          <w:numId w:val="7"/>
        </w:numPr>
      </w:pPr>
      <w:r>
        <w:t>Reklamace a poskytování informací</w:t>
      </w:r>
    </w:p>
    <w:p w14:paraId="4BD8B5A2" w14:textId="77777777" w:rsidR="00682E87" w:rsidRDefault="00530719">
      <w:pPr>
        <w:numPr>
          <w:ilvl w:val="0"/>
          <w:numId w:val="7"/>
        </w:numPr>
      </w:pPr>
      <w:r>
        <w:t xml:space="preserve">IS OTE  – </w:t>
      </w:r>
      <w:r w:rsidR="00682E87">
        <w:t>komunikace v oblastech</w:t>
      </w:r>
    </w:p>
    <w:p w14:paraId="53BCD94C" w14:textId="6E8FFCD4" w:rsidR="00530719" w:rsidRDefault="00682E87" w:rsidP="00682E87">
      <w:pPr>
        <w:numPr>
          <w:ilvl w:val="1"/>
          <w:numId w:val="7"/>
        </w:numPr>
      </w:pPr>
      <w:r>
        <w:t xml:space="preserve">Krátkodobé trhy (Denní trh, </w:t>
      </w:r>
      <w:r w:rsidR="0014572F">
        <w:t xml:space="preserve">Vnitrodenní aukce, </w:t>
      </w:r>
      <w:r>
        <w:t>Vnitrodenní trh)</w:t>
      </w:r>
    </w:p>
    <w:p w14:paraId="0EE92376" w14:textId="77777777" w:rsidR="00682E87" w:rsidRDefault="00682E87" w:rsidP="00682E87">
      <w:pPr>
        <w:numPr>
          <w:ilvl w:val="1"/>
          <w:numId w:val="7"/>
        </w:numPr>
      </w:pPr>
      <w:r>
        <w:t xml:space="preserve">Evidence realizačních diagramů </w:t>
      </w:r>
    </w:p>
    <w:p w14:paraId="539184BB" w14:textId="3B34B858" w:rsidR="0014572F" w:rsidRDefault="0014572F" w:rsidP="00682E87">
      <w:pPr>
        <w:numPr>
          <w:ilvl w:val="1"/>
          <w:numId w:val="7"/>
        </w:numPr>
      </w:pPr>
      <w:r>
        <w:t>Zúčtování odchylek a trhů</w:t>
      </w:r>
    </w:p>
    <w:p w14:paraId="21021A18" w14:textId="2D6D4234" w:rsidR="00682E87" w:rsidRDefault="00682E87" w:rsidP="00682E87">
      <w:pPr>
        <w:numPr>
          <w:ilvl w:val="1"/>
          <w:numId w:val="7"/>
        </w:numPr>
      </w:pPr>
      <w:r>
        <w:t>Propojení subjektů v rámci organizace koordinovaného denního trhu ČR a SR</w:t>
      </w:r>
    </w:p>
    <w:p w14:paraId="68AFD558" w14:textId="77777777" w:rsidR="00682E87" w:rsidRDefault="00682E87" w:rsidP="00682E87">
      <w:pPr>
        <w:numPr>
          <w:ilvl w:val="1"/>
          <w:numId w:val="7"/>
        </w:numPr>
      </w:pPr>
      <w:r>
        <w:t>Poskytování výsledků obchodování a zúčtování</w:t>
      </w:r>
    </w:p>
    <w:p w14:paraId="3C988DE0" w14:textId="77777777" w:rsidR="00682E87" w:rsidRDefault="00682E87" w:rsidP="00682E87">
      <w:pPr>
        <w:numPr>
          <w:ilvl w:val="1"/>
          <w:numId w:val="7"/>
        </w:numPr>
      </w:pPr>
      <w:r>
        <w:t>Poskytování výsledků finančního vypořádání</w:t>
      </w:r>
    </w:p>
    <w:p w14:paraId="43879C59" w14:textId="77777777" w:rsidR="00530719" w:rsidRDefault="00530719">
      <w:r>
        <w:t xml:space="preserve">Řešení komunikačního </w:t>
      </w:r>
      <w:r w:rsidR="00FE1696">
        <w:t>serveru</w:t>
      </w:r>
      <w:r>
        <w:t xml:space="preserve"> je postaveno na platformě integrovaného produktu </w:t>
      </w:r>
      <w:r w:rsidR="00682E87">
        <w:rPr>
          <w:bCs/>
          <w:i/>
          <w:iCs/>
        </w:rPr>
        <w:t>SAP Netweaver</w:t>
      </w:r>
      <w:r w:rsidR="005B209B" w:rsidRPr="005B209B">
        <w:rPr>
          <w:bCs/>
          <w:i/>
          <w:iCs/>
        </w:rPr>
        <w:t>.</w:t>
      </w:r>
    </w:p>
    <w:p w14:paraId="4485D13B" w14:textId="77777777" w:rsidR="00530719" w:rsidRDefault="00530719">
      <w:r>
        <w:t>V</w:t>
      </w:r>
      <w:r w:rsidR="00883657">
        <w:t> </w:t>
      </w:r>
      <w:r>
        <w:t>celé infrastruktuře CS OTE jsou aplikovány  principy bezpečného přístupu k</w:t>
      </w:r>
      <w:r w:rsidR="00883657">
        <w:t> </w:t>
      </w:r>
      <w:r>
        <w:t>datům s</w:t>
      </w:r>
      <w:r w:rsidR="00883657">
        <w:t> </w:t>
      </w:r>
      <w:r>
        <w:t>využitím technologie PKI a elektronického podpisu.</w:t>
      </w:r>
    </w:p>
    <w:p w14:paraId="5CB8A889" w14:textId="77777777" w:rsidR="004639FF" w:rsidRPr="004639FF" w:rsidRDefault="004639FF" w:rsidP="004639FF"/>
    <w:p w14:paraId="33268363" w14:textId="77777777" w:rsidR="004639FF" w:rsidRPr="004639FF" w:rsidRDefault="004639FF" w:rsidP="004639FF"/>
    <w:p w14:paraId="678B2ADB" w14:textId="77777777" w:rsidR="004639FF" w:rsidRPr="004639FF" w:rsidRDefault="004639FF" w:rsidP="004639FF"/>
    <w:p w14:paraId="60F7EEBF" w14:textId="77777777" w:rsidR="004639FF" w:rsidRDefault="004639FF"/>
    <w:p w14:paraId="228EF167" w14:textId="77777777" w:rsidR="004639FF" w:rsidRDefault="004639FF"/>
    <w:p w14:paraId="60CFB1FD" w14:textId="77777777" w:rsidR="00530719" w:rsidRDefault="00530719">
      <w:r w:rsidRPr="004639FF">
        <w:br w:type="page"/>
      </w:r>
    </w:p>
    <w:p w14:paraId="1AEC323F" w14:textId="77777777" w:rsidR="00530719" w:rsidRDefault="00530719">
      <w:pPr>
        <w:pStyle w:val="Nadpis2"/>
      </w:pPr>
      <w:bookmarkStart w:id="1" w:name="_Toc457467674"/>
      <w:r>
        <w:lastRenderedPageBreak/>
        <w:t>Datové toky</w:t>
      </w:r>
      <w:bookmarkEnd w:id="1"/>
    </w:p>
    <w:p w14:paraId="72504D9C" w14:textId="77777777" w:rsidR="00530719" w:rsidRDefault="00530719"/>
    <w:p w14:paraId="0DBE58C1" w14:textId="77777777" w:rsidR="00530719" w:rsidRDefault="00530719">
      <w:pPr>
        <w:pStyle w:val="Nadpis3"/>
        <w:tabs>
          <w:tab w:val="num" w:pos="720"/>
        </w:tabs>
      </w:pPr>
      <w:bookmarkStart w:id="2" w:name="_Toc457467675"/>
      <w:r>
        <w:t>Celkový kontext</w:t>
      </w:r>
      <w:bookmarkEnd w:id="2"/>
    </w:p>
    <w:p w14:paraId="5A5F99FC" w14:textId="77777777" w:rsidR="00530719" w:rsidRDefault="00530719"/>
    <w:p w14:paraId="20A34964" w14:textId="77777777" w:rsidR="00530719" w:rsidRDefault="001B2A62">
      <w:r>
        <w:rPr>
          <w:noProof/>
          <w:lang w:eastAsia="cs-CZ"/>
        </w:rPr>
        <w:drawing>
          <wp:inline distT="0" distB="0" distL="0" distR="0" wp14:anchorId="0464ECF7" wp14:editId="2EE36BA4">
            <wp:extent cx="5753735" cy="4848225"/>
            <wp:effectExtent l="0" t="0" r="0" b="9525"/>
            <wp:docPr id="3" name="obrázek 3" descr="KontextCDS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KontextCDS2"/>
                    <pic:cNvPicPr>
                      <a:picLocks noChangeAspect="1" noChangeArrowheads="1"/>
                    </pic:cNvPicPr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3735" cy="484822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34349EF" w14:textId="77777777" w:rsidR="00530719" w:rsidRDefault="00530719"/>
    <w:p w14:paraId="3778300A" w14:textId="77777777" w:rsidR="00530719" w:rsidRDefault="00530719">
      <w:pPr>
        <w:pStyle w:val="Titulek"/>
        <w:jc w:val="center"/>
      </w:pPr>
      <w:bookmarkStart w:id="3" w:name="_Toc353278396"/>
      <w:r>
        <w:t xml:space="preserve">Obr. </w:t>
      </w:r>
      <w:r w:rsidR="00E96CF5">
        <w:fldChar w:fldCharType="begin"/>
      </w:r>
      <w:r w:rsidR="006B5EC8">
        <w:instrText xml:space="preserve"> SEQ Obr. \* ARABIC </w:instrText>
      </w:r>
      <w:r w:rsidR="00E96CF5">
        <w:fldChar w:fldCharType="separate"/>
      </w:r>
      <w:r w:rsidR="00C37C1A">
        <w:rPr>
          <w:noProof/>
        </w:rPr>
        <w:t>1</w:t>
      </w:r>
      <w:r w:rsidR="00E96CF5">
        <w:fldChar w:fldCharType="end"/>
      </w:r>
      <w:r>
        <w:t xml:space="preserve"> </w:t>
      </w:r>
      <w:r w:rsidR="00883657">
        <w:t>–</w:t>
      </w:r>
      <w:r>
        <w:t xml:space="preserve"> Celkový kontext výměny dat CDS-WAS</w:t>
      </w:r>
      <w:bookmarkEnd w:id="3"/>
    </w:p>
    <w:p w14:paraId="18D7BDC9" w14:textId="77777777" w:rsidR="00530719" w:rsidRDefault="00530719"/>
    <w:p w14:paraId="27988CCE" w14:textId="77777777" w:rsidR="00530719" w:rsidRDefault="00530719">
      <w:r>
        <w:t>Komunikační portál CDS-WAS je vybaven komunikačním rozhraním pro výměnu dat mezi těmito subjekty otevřeného trhu s</w:t>
      </w:r>
      <w:r w:rsidR="00883657">
        <w:t> </w:t>
      </w:r>
      <w:r>
        <w:t>elektřinou ČR:</w:t>
      </w:r>
    </w:p>
    <w:p w14:paraId="225E8AF0" w14:textId="77777777" w:rsidR="00530719" w:rsidRDefault="00530719">
      <w:pPr>
        <w:pStyle w:val="Nadpis6"/>
      </w:pPr>
      <w:r>
        <w:t>Dodavatelé elektřiny – obchodníci s</w:t>
      </w:r>
      <w:r w:rsidR="00883657">
        <w:t> </w:t>
      </w:r>
      <w:r>
        <w:t>elektřinou</w:t>
      </w:r>
    </w:p>
    <w:p w14:paraId="2004D356" w14:textId="77777777" w:rsidR="00530719" w:rsidRDefault="00530719">
      <w:r>
        <w:t>Z</w:t>
      </w:r>
      <w:r w:rsidR="00883657">
        <w:t> </w:t>
      </w:r>
      <w:r>
        <w:t>CDS získávají údaje pro fakturaci svých zákazníků, zadávají požadavky na změnu dodavatele a dostávají zprávy o průběhu změny dodavatele.</w:t>
      </w:r>
    </w:p>
    <w:p w14:paraId="742C3BEB" w14:textId="77777777" w:rsidR="00530719" w:rsidRDefault="00530719">
      <w:pPr>
        <w:pStyle w:val="Nadpis6"/>
      </w:pPr>
      <w:r>
        <w:t>Provozovatel přenosové soustavy</w:t>
      </w:r>
    </w:p>
    <w:p w14:paraId="6003909E" w14:textId="77777777" w:rsidR="00530719" w:rsidRDefault="00530719">
      <w:r>
        <w:t>Provozovatel přenosové soustavy zasílá do systému CDS neagregovaná skutečná data, data o poskytovaných podpůrných službách, potvrzuje požadavky na změnu dodavatele a získává data o úplné obchodní bilanci.</w:t>
      </w:r>
    </w:p>
    <w:p w14:paraId="03CFED1F" w14:textId="77777777" w:rsidR="00530719" w:rsidRDefault="00530719">
      <w:pPr>
        <w:pStyle w:val="Nadpis6"/>
      </w:pPr>
      <w:r>
        <w:t>Provozovatelé distribučních soustav</w:t>
      </w:r>
    </w:p>
    <w:p w14:paraId="5AC86B11" w14:textId="77777777" w:rsidR="00530719" w:rsidRDefault="00530719">
      <w:r>
        <w:lastRenderedPageBreak/>
        <w:t>Provozovatelé soustav zasílají do systému CDS neagregovaná skutečná data, potvrzují požadavky na změnu dodavatele a získávají data o úplné obchodní bilanci.</w:t>
      </w:r>
    </w:p>
    <w:p w14:paraId="55C05CD7" w14:textId="77777777" w:rsidR="00530719" w:rsidRDefault="00530719">
      <w:pPr>
        <w:pStyle w:val="Nadpis6"/>
      </w:pPr>
      <w:r>
        <w:t>Subjekty zúčtování</w:t>
      </w:r>
    </w:p>
    <w:p w14:paraId="4FB69300" w14:textId="77777777" w:rsidR="00530719" w:rsidRDefault="00530719">
      <w:r>
        <w:t>Subjekty zúčtování předávají a získávají data pro sestavování úplné obchodní bilance.</w:t>
      </w:r>
    </w:p>
    <w:p w14:paraId="2A323A3F" w14:textId="0EE874A0" w:rsidR="00530719" w:rsidRDefault="00530719" w:rsidP="00D411C3">
      <w:pPr>
        <w:pStyle w:val="Obsah1"/>
      </w:pPr>
      <w:r>
        <w:t>Subjekty zúčtování předávají a získávají obchodní data z</w:t>
      </w:r>
      <w:r w:rsidR="00883657">
        <w:t> </w:t>
      </w:r>
      <w:r>
        <w:t>IS OTE týkající se modul</w:t>
      </w:r>
      <w:r w:rsidR="00D411C3">
        <w:t>ů</w:t>
      </w:r>
      <w:r>
        <w:t xml:space="preserve"> </w:t>
      </w:r>
      <w:r w:rsidR="00D411C3">
        <w:t>DT, IDA, ERD, Zúčtování</w:t>
      </w:r>
    </w:p>
    <w:p w14:paraId="63F15528" w14:textId="77777777" w:rsidR="00530719" w:rsidRDefault="00530719">
      <w:pPr>
        <w:pStyle w:val="Nadpis6"/>
      </w:pPr>
      <w:r>
        <w:t>Správce typových diagramů dodávek</w:t>
      </w:r>
    </w:p>
    <w:p w14:paraId="3C5CCA4E" w14:textId="77777777" w:rsidR="00530719" w:rsidRDefault="00530719">
      <w:r>
        <w:t>Správce TDD předává do CDS aktualizované hodnoty typových diagramů dodávek. Ze systému získává statistické údaje o aplikaci TDD.</w:t>
      </w:r>
    </w:p>
    <w:p w14:paraId="4EC9E5F5" w14:textId="77777777" w:rsidR="00530719" w:rsidRDefault="00530719">
      <w:pPr>
        <w:pStyle w:val="Nadpis6"/>
      </w:pPr>
      <w:r>
        <w:t>Český hydrometeorologický ústav</w:t>
      </w:r>
    </w:p>
    <w:p w14:paraId="3287B6C1" w14:textId="77777777" w:rsidR="00530719" w:rsidRDefault="00530719">
      <w:r>
        <w:t>Do systému CDS jsou předávány hodnoty o počasí pro výpočet spotřeby z</w:t>
      </w:r>
      <w:r w:rsidR="00883657">
        <w:t> </w:t>
      </w:r>
      <w:r>
        <w:t>typových diagramů dodávek.</w:t>
      </w:r>
    </w:p>
    <w:p w14:paraId="1B7AE049" w14:textId="77777777" w:rsidR="00530719" w:rsidRDefault="00530719"/>
    <w:p w14:paraId="53FAFFA6" w14:textId="77777777" w:rsidR="00530719" w:rsidRDefault="00530719">
      <w:pPr>
        <w:pStyle w:val="Nadpis3"/>
        <w:tabs>
          <w:tab w:val="num" w:pos="720"/>
        </w:tabs>
      </w:pPr>
      <w:bookmarkStart w:id="4" w:name="_Toc457467676"/>
      <w:r>
        <w:t>Komunikační kanály</w:t>
      </w:r>
      <w:bookmarkEnd w:id="4"/>
    </w:p>
    <w:p w14:paraId="5F2E66CF" w14:textId="77777777" w:rsidR="00530719" w:rsidRDefault="00530719">
      <w:r>
        <w:t xml:space="preserve"> </w:t>
      </w:r>
    </w:p>
    <w:p w14:paraId="122AF56F" w14:textId="77777777" w:rsidR="00530719" w:rsidRDefault="006E4F11">
      <w:r>
        <w:t>P</w:t>
      </w:r>
      <w:r w:rsidR="00530719">
        <w:t xml:space="preserve">ro komunikaci </w:t>
      </w:r>
      <w:r w:rsidR="00FE1696">
        <w:t xml:space="preserve">mezi </w:t>
      </w:r>
      <w:r>
        <w:t xml:space="preserve">CS OTE </w:t>
      </w:r>
      <w:r w:rsidR="00FE1696">
        <w:t>a</w:t>
      </w:r>
      <w:r>
        <w:t xml:space="preserve"> </w:t>
      </w:r>
      <w:r w:rsidR="00530719">
        <w:t>účastník</w:t>
      </w:r>
      <w:r w:rsidR="00FE1696">
        <w:t>y</w:t>
      </w:r>
      <w:r w:rsidR="00530719">
        <w:t xml:space="preserve"> trhu s</w:t>
      </w:r>
      <w:r w:rsidR="00883657">
        <w:t> </w:t>
      </w:r>
      <w:r w:rsidR="00682E87">
        <w:t xml:space="preserve">elektřinou </w:t>
      </w:r>
      <w:r>
        <w:t xml:space="preserve">jsou využívány dále uvedené komunikační </w:t>
      </w:r>
      <w:r w:rsidR="00530719">
        <w:t>kanál</w:t>
      </w:r>
      <w:r>
        <w:t>y</w:t>
      </w:r>
      <w:r w:rsidR="00530719">
        <w:t xml:space="preserve"> a protokol</w:t>
      </w:r>
      <w:r>
        <w:t>y</w:t>
      </w:r>
      <w:r w:rsidR="00530719">
        <w:t>. ):</w:t>
      </w:r>
    </w:p>
    <w:p w14:paraId="15165BD3" w14:textId="77777777" w:rsidR="006E4F11" w:rsidRDefault="006E4F11" w:rsidP="006E4F11">
      <w:pPr>
        <w:numPr>
          <w:ilvl w:val="0"/>
          <w:numId w:val="4"/>
        </w:numPr>
      </w:pPr>
      <w:r>
        <w:t>Kanál HTTP(S)/SOAP pro obousměrný přenos zpráv prostřednictvím sítě internet.</w:t>
      </w:r>
      <w:r>
        <w:rPr>
          <w:szCs w:val="22"/>
        </w:rPr>
        <w:t xml:space="preserve"> </w:t>
      </w:r>
    </w:p>
    <w:p w14:paraId="15CD5F7C" w14:textId="77777777" w:rsidR="00530719" w:rsidRDefault="00530719">
      <w:pPr>
        <w:numPr>
          <w:ilvl w:val="0"/>
          <w:numId w:val="4"/>
        </w:numPr>
      </w:pPr>
      <w:r>
        <w:t>Kanál SMTP pro obousměrný přenos zpráv prostřednictvím elektronické pošty</w:t>
      </w:r>
    </w:p>
    <w:p w14:paraId="02D4C382" w14:textId="77777777" w:rsidR="00AC01CC" w:rsidRPr="00AC01CC" w:rsidRDefault="00530719">
      <w:pPr>
        <w:numPr>
          <w:ilvl w:val="0"/>
          <w:numId w:val="4"/>
        </w:numPr>
      </w:pPr>
      <w:r>
        <w:t xml:space="preserve">Kanál webového rozhraní pro interaktivní práci se systémem prostřednictvím </w:t>
      </w:r>
      <w:r>
        <w:rPr>
          <w:szCs w:val="22"/>
        </w:rPr>
        <w:t>uživatelského</w:t>
      </w:r>
      <w:r>
        <w:t xml:space="preserve"> rozhraní a webového prohlížeče.</w:t>
      </w:r>
      <w:r>
        <w:rPr>
          <w:szCs w:val="22"/>
        </w:rPr>
        <w:t xml:space="preserve"> </w:t>
      </w:r>
    </w:p>
    <w:p w14:paraId="375D1331" w14:textId="77777777" w:rsidR="006E4F11" w:rsidRDefault="006E4F11"/>
    <w:p w14:paraId="08B604CA" w14:textId="77777777" w:rsidR="00530719" w:rsidRDefault="00AC01CC">
      <w:r>
        <w:t>Podrobně</w:t>
      </w:r>
      <w:r w:rsidR="00B57318">
        <w:t>j</w:t>
      </w:r>
      <w:r>
        <w:t>ší popis komunikační</w:t>
      </w:r>
      <w:r w:rsidR="0013108F">
        <w:t>ch kanál</w:t>
      </w:r>
      <w:r w:rsidR="006E4F11">
        <w:t>ů</w:t>
      </w:r>
      <w:r w:rsidR="0013108F">
        <w:t xml:space="preserve"> je obsažen v dokumentech</w:t>
      </w:r>
      <w:r>
        <w:t xml:space="preserve"> D1.4.3 </w:t>
      </w:r>
      <w:r w:rsidR="0013108F">
        <w:t>Rozhraní webových služeb CS OTE a D1.4.4 Rozhr</w:t>
      </w:r>
      <w:r w:rsidR="00FE1696">
        <w:t>a</w:t>
      </w:r>
      <w:r w:rsidR="0013108F">
        <w:t>ní automatické komunikace IS OTE.</w:t>
      </w:r>
    </w:p>
    <w:p w14:paraId="49E27686" w14:textId="77777777" w:rsidR="00530719" w:rsidRDefault="00530719">
      <w:r>
        <w:br w:type="page"/>
      </w:r>
    </w:p>
    <w:p w14:paraId="0FE9D4EA" w14:textId="77777777" w:rsidR="00530719" w:rsidRDefault="00530719">
      <w:pPr>
        <w:pStyle w:val="Nadpis3"/>
        <w:tabs>
          <w:tab w:val="num" w:pos="720"/>
        </w:tabs>
      </w:pPr>
      <w:bookmarkStart w:id="5" w:name="_Toc457467677"/>
      <w:r>
        <w:lastRenderedPageBreak/>
        <w:t>Formáty zpráv</w:t>
      </w:r>
      <w:bookmarkEnd w:id="5"/>
    </w:p>
    <w:p w14:paraId="1899CD82" w14:textId="77777777" w:rsidR="00530719" w:rsidRDefault="00530719"/>
    <w:p w14:paraId="5F6DA60D" w14:textId="77777777" w:rsidR="006E4F11" w:rsidRDefault="006E4F11">
      <w:r>
        <w:t xml:space="preserve">Komunikační server </w:t>
      </w:r>
      <w:r w:rsidR="00530719">
        <w:t xml:space="preserve">používá </w:t>
      </w:r>
      <w:r>
        <w:t xml:space="preserve">pro komunikaci následující </w:t>
      </w:r>
      <w:r w:rsidR="00530719">
        <w:t>formáty zpráv</w:t>
      </w:r>
      <w:r>
        <w:t>:</w:t>
      </w:r>
      <w:r w:rsidR="00530719">
        <w:t xml:space="preserve"> </w:t>
      </w:r>
    </w:p>
    <w:p w14:paraId="0C8838E9" w14:textId="77777777" w:rsidR="00530719" w:rsidRDefault="00530719" w:rsidP="006E4F11">
      <w:pPr>
        <w:numPr>
          <w:ilvl w:val="0"/>
          <w:numId w:val="5"/>
        </w:numPr>
      </w:pPr>
      <w:r>
        <w:t>EDIFACT podle standardu EDINE (blíže viz dokument D1.4.1 Formáty zpráv EDI)</w:t>
      </w:r>
    </w:p>
    <w:p w14:paraId="60FC039B" w14:textId="77777777" w:rsidR="00530719" w:rsidRDefault="00530719">
      <w:pPr>
        <w:numPr>
          <w:ilvl w:val="0"/>
          <w:numId w:val="5"/>
        </w:numPr>
      </w:pPr>
      <w:r>
        <w:t>XML</w:t>
      </w:r>
    </w:p>
    <w:p w14:paraId="3F233DA8" w14:textId="77777777" w:rsidR="006E4F11" w:rsidRDefault="006E4F11" w:rsidP="006E4F11">
      <w:pPr>
        <w:numPr>
          <w:ilvl w:val="1"/>
          <w:numId w:val="5"/>
        </w:numPr>
      </w:pPr>
      <w:r>
        <w:t>Standard definovaný OTE tímto dokumentem</w:t>
      </w:r>
    </w:p>
    <w:p w14:paraId="46012288" w14:textId="4DFE4ECD" w:rsidR="006E4F11" w:rsidRPr="006170F4" w:rsidRDefault="006E4F11" w:rsidP="006E4F11">
      <w:pPr>
        <w:numPr>
          <w:ilvl w:val="1"/>
          <w:numId w:val="5"/>
        </w:numPr>
      </w:pPr>
      <w:r w:rsidRPr="006170F4">
        <w:t xml:space="preserve">Standard definovaný </w:t>
      </w:r>
      <w:r w:rsidR="0014572F">
        <w:t>ENTSO-E CIM</w:t>
      </w:r>
      <w:r w:rsidR="0014572F" w:rsidRPr="006170F4">
        <w:t xml:space="preserve"> </w:t>
      </w:r>
    </w:p>
    <w:p w14:paraId="7F4A4BB6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iec62325-451-2-schedule_v5_2.xsd (Schedule_MarketDocument)</w:t>
      </w:r>
    </w:p>
    <w:p w14:paraId="60478CF6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iec62325-451-2-anomaly_v5_3.xsd (AnomalyReport_MarketDocument)</w:t>
      </w:r>
    </w:p>
    <w:p w14:paraId="33F79F58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 xml:space="preserve">iec62325-451-2-confirmation_v5_3.xsd  (Confirmation_MarketDocument) </w:t>
      </w:r>
    </w:p>
    <w:p w14:paraId="3DA8D4FA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iec62325-451-5-statusrequest_v4_1.xsd (StatusRequest_MarketDocument)</w:t>
      </w:r>
    </w:p>
    <w:p w14:paraId="4CFBC0C3" w14:textId="46BD89F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 xml:space="preserve">iec62325-451-1-acknowledgement_v8_1.xsd (Acknowledgement_MarketDocument) </w:t>
      </w:r>
    </w:p>
    <w:p w14:paraId="59040EDA" w14:textId="16520B70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 w:rsidRPr="007E06D4">
        <w:t>Capacity_OTEMarketDocument v8.1</w:t>
      </w:r>
    </w:p>
    <w:p w14:paraId="79195D12" w14:textId="77777777" w:rsidR="00530719" w:rsidRDefault="00530719">
      <w:pPr>
        <w:pStyle w:val="Zkladntext"/>
      </w:pPr>
    </w:p>
    <w:p w14:paraId="5D14851B" w14:textId="77777777" w:rsidR="00530719" w:rsidRDefault="00530719">
      <w:pPr>
        <w:pStyle w:val="Nadpis3"/>
        <w:tabs>
          <w:tab w:val="num" w:pos="720"/>
        </w:tabs>
      </w:pPr>
      <w:bookmarkStart w:id="6" w:name="_Toc457467678"/>
      <w:r>
        <w:t>Zabezpečení</w:t>
      </w:r>
      <w:bookmarkEnd w:id="6"/>
    </w:p>
    <w:p w14:paraId="77434987" w14:textId="77777777" w:rsidR="00530719" w:rsidRDefault="00530719">
      <w:pPr>
        <w:pStyle w:val="Zkladntext"/>
      </w:pPr>
    </w:p>
    <w:p w14:paraId="6B68AF62" w14:textId="77777777" w:rsidR="00530719" w:rsidRDefault="00530719">
      <w:r>
        <w:t>Systém CDS-WAS využívá pro zabezpečení komunikace jednot</w:t>
      </w:r>
      <w:r w:rsidR="005C5CD0">
        <w:t xml:space="preserve">né infrastruktury PKI společné </w:t>
      </w:r>
      <w:r>
        <w:t>pro celý centrální systém CS OTE tak, aby byl přístup všech uživatelů řízen jednotně bez ohledu na to, zda se jedná o uživatele</w:t>
      </w:r>
      <w:r w:rsidR="005C5CD0">
        <w:t xml:space="preserve"> CDS nebo IS OTE. P</w:t>
      </w:r>
      <w:r>
        <w:t xml:space="preserve">ro oba systémy </w:t>
      </w:r>
      <w:r w:rsidR="005C5CD0">
        <w:t xml:space="preserve">je používán </w:t>
      </w:r>
      <w:r>
        <w:t>stejný přístupový certifikát pro autentizaci uživatele a podpisový certifikát pro elektronické podepisování transakcí.</w:t>
      </w:r>
    </w:p>
    <w:p w14:paraId="2A1D3FCF" w14:textId="77777777" w:rsidR="00530719" w:rsidRDefault="00330453">
      <w:r>
        <w:t>Podrobnější popis koncepce zabezpečení je uv</w:t>
      </w:r>
      <w:r w:rsidR="0013108F">
        <w:t>e</w:t>
      </w:r>
      <w:r>
        <w:t xml:space="preserve">den v samostatném dokumentu </w:t>
      </w:r>
      <w:r w:rsidR="0013108F" w:rsidRPr="00AA05F1">
        <w:t>D1.4.3 Rozhraní webových služeb CS OTE.</w:t>
      </w:r>
    </w:p>
    <w:p w14:paraId="3F25AFC2" w14:textId="77777777" w:rsidR="00530719" w:rsidRDefault="00530719">
      <w:pPr>
        <w:pStyle w:val="Nadpis1"/>
        <w:tabs>
          <w:tab w:val="clear" w:pos="1077"/>
          <w:tab w:val="num" w:pos="720"/>
        </w:tabs>
      </w:pPr>
      <w:bookmarkStart w:id="7" w:name="_Toc457467679"/>
      <w:r>
        <w:lastRenderedPageBreak/>
        <w:t>Principy komunikace</w:t>
      </w:r>
      <w:bookmarkEnd w:id="7"/>
    </w:p>
    <w:p w14:paraId="23D46ADD" w14:textId="77777777" w:rsidR="00530719" w:rsidRDefault="00530719"/>
    <w:p w14:paraId="27145B68" w14:textId="77777777" w:rsidR="00530719" w:rsidRDefault="00530719">
      <w:pPr>
        <w:pStyle w:val="Nadpis5"/>
      </w:pPr>
      <w:r>
        <w:t>Základní princip</w:t>
      </w:r>
    </w:p>
    <w:p w14:paraId="53036452" w14:textId="77777777" w:rsidR="00530719" w:rsidRDefault="001B2A62">
      <w:pPr>
        <w:keepNext/>
      </w:pPr>
      <w:r>
        <w:rPr>
          <w:noProof/>
          <w:lang w:eastAsia="cs-CZ"/>
        </w:rPr>
        <w:drawing>
          <wp:inline distT="0" distB="0" distL="0" distR="0" wp14:anchorId="65A536FC" wp14:editId="0E3B5B89">
            <wp:extent cx="5753735" cy="3942080"/>
            <wp:effectExtent l="0" t="0" r="0" b="1270"/>
            <wp:docPr id="4" name="obrázek 4" descr="Kom_WAS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 descr="Kom_WAS"/>
                    <pic:cNvPicPr>
                      <a:picLocks noChangeAspect="1" noChangeArrowheads="1"/>
                    </pic:cNvPicPr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3735" cy="394208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42C78D4" w14:textId="77777777" w:rsidR="00530719" w:rsidRDefault="00530719">
      <w:pPr>
        <w:pStyle w:val="Titulek"/>
        <w:jc w:val="center"/>
      </w:pPr>
      <w:bookmarkStart w:id="8" w:name="_Toc353278397"/>
      <w:r>
        <w:t xml:space="preserve">Obr. </w:t>
      </w:r>
      <w:r w:rsidR="00E96CF5">
        <w:fldChar w:fldCharType="begin"/>
      </w:r>
      <w:r w:rsidR="006B5EC8">
        <w:instrText xml:space="preserve"> SEQ Obr. \* ARABIC </w:instrText>
      </w:r>
      <w:r w:rsidR="00E96CF5">
        <w:fldChar w:fldCharType="separate"/>
      </w:r>
      <w:r w:rsidR="00C37C1A">
        <w:rPr>
          <w:noProof/>
        </w:rPr>
        <w:t>2</w:t>
      </w:r>
      <w:r w:rsidR="00E96CF5">
        <w:fldChar w:fldCharType="end"/>
      </w:r>
      <w:r>
        <w:t xml:space="preserve"> </w:t>
      </w:r>
      <w:r w:rsidR="00883657">
        <w:t>–</w:t>
      </w:r>
      <w:r>
        <w:t xml:space="preserve"> Základní princip výměny zpráv</w:t>
      </w:r>
      <w:bookmarkEnd w:id="8"/>
    </w:p>
    <w:p w14:paraId="79242B16" w14:textId="77777777" w:rsidR="00530719" w:rsidRDefault="00530719"/>
    <w:p w14:paraId="7B95F588" w14:textId="77777777" w:rsidR="00530719" w:rsidRDefault="00530719">
      <w:r>
        <w:t xml:space="preserve">Výměna zpráv mezi systémy účastníků trhu </w:t>
      </w:r>
      <w:r w:rsidR="00330453">
        <w:t>probíhá</w:t>
      </w:r>
      <w:r>
        <w:t xml:space="preserve"> automatizovaně podle základního principu v</w:t>
      </w:r>
      <w:r w:rsidR="00883657">
        <w:t> </w:t>
      </w:r>
      <w:r>
        <w:t>následujících krocích:</w:t>
      </w:r>
    </w:p>
    <w:p w14:paraId="42F95D10" w14:textId="77777777" w:rsidR="00530719" w:rsidRDefault="00530719">
      <w:pPr>
        <w:numPr>
          <w:ilvl w:val="0"/>
          <w:numId w:val="6"/>
        </w:numPr>
      </w:pPr>
      <w:r>
        <w:t>účastník trhu zašle zprávu do systému CS OTE. Zprávou mohou být buď nějaká data určená ke zpracování v</w:t>
      </w:r>
      <w:r w:rsidR="00883657">
        <w:t> </w:t>
      </w:r>
      <w:r>
        <w:t>centrálním systému nebo naopak žádost o poskytnutí dat z</w:t>
      </w:r>
      <w:r w:rsidR="00883657">
        <w:t> </w:t>
      </w:r>
      <w:r>
        <w:t>centrálního systému CS OTE.</w:t>
      </w:r>
    </w:p>
    <w:p w14:paraId="737415FC" w14:textId="77777777" w:rsidR="00530719" w:rsidRDefault="00530719">
      <w:pPr>
        <w:numPr>
          <w:ilvl w:val="0"/>
          <w:numId w:val="6"/>
        </w:numPr>
      </w:pPr>
      <w:r>
        <w:t>zpráva je v</w:t>
      </w:r>
      <w:r w:rsidR="00883657">
        <w:t> </w:t>
      </w:r>
      <w:r>
        <w:t>modulu CDS-WAS přijata, proti LDAP serveru IS OTE je ověřen elektronický podpis odesílatele a s</w:t>
      </w:r>
      <w:r w:rsidR="00883657">
        <w:t> </w:t>
      </w:r>
      <w:r>
        <w:t>pomocí PKI serveru je provedeno její rozšifrování</w:t>
      </w:r>
    </w:p>
    <w:p w14:paraId="477C6952" w14:textId="77777777" w:rsidR="00530719" w:rsidRDefault="00530719">
      <w:pPr>
        <w:numPr>
          <w:ilvl w:val="0"/>
          <w:numId w:val="6"/>
        </w:numPr>
      </w:pPr>
      <w:r>
        <w:t>CDS-WAS provede kontrolu syntaxe zprávy, v</w:t>
      </w:r>
      <w:r w:rsidR="00883657">
        <w:t> </w:t>
      </w:r>
      <w:r>
        <w:t>případě že byla v</w:t>
      </w:r>
      <w:r w:rsidR="00883657">
        <w:t> </w:t>
      </w:r>
      <w:r>
        <w:t>předchozích krocích zjištěna chyba, CDS-WAS odešle zpět systémové chybové hlášení.</w:t>
      </w:r>
    </w:p>
    <w:p w14:paraId="0AE14389" w14:textId="77777777" w:rsidR="00530719" w:rsidRDefault="00530719">
      <w:pPr>
        <w:numPr>
          <w:ilvl w:val="0"/>
          <w:numId w:val="6"/>
        </w:numPr>
      </w:pPr>
      <w:r>
        <w:t>pokud je vše v</w:t>
      </w:r>
      <w:r w:rsidR="00883657">
        <w:t> </w:t>
      </w:r>
      <w:r>
        <w:t>pořádku, WAS předá zprávu k</w:t>
      </w:r>
      <w:r w:rsidR="00883657">
        <w:t> </w:t>
      </w:r>
      <w:r>
        <w:t>dalšímu zpracování příslušnému aplikačnímu serveru:</w:t>
      </w:r>
    </w:p>
    <w:p w14:paraId="7EE8A2F3" w14:textId="77777777" w:rsidR="00530719" w:rsidRDefault="00530719">
      <w:pPr>
        <w:numPr>
          <w:ilvl w:val="1"/>
          <w:numId w:val="6"/>
        </w:numPr>
      </w:pPr>
      <w:r>
        <w:t>CDS – provede se sestavení vnitřního dokumentu SAP iDoc, který obsahuje údaje ze zprávy a předá jej aplikaci IS-U ke zpracování</w:t>
      </w:r>
    </w:p>
    <w:p w14:paraId="3DC04FB8" w14:textId="77777777" w:rsidR="00530719" w:rsidRDefault="00530719">
      <w:pPr>
        <w:numPr>
          <w:ilvl w:val="1"/>
          <w:numId w:val="6"/>
        </w:numPr>
      </w:pPr>
      <w:r>
        <w:t>IS OTE - zpráva je předána ke zpracování integrační vrstvě CS OTE pro další zpracování</w:t>
      </w:r>
    </w:p>
    <w:p w14:paraId="15BF2109" w14:textId="77777777" w:rsidR="00530719" w:rsidRDefault="00530719">
      <w:pPr>
        <w:numPr>
          <w:ilvl w:val="0"/>
          <w:numId w:val="6"/>
        </w:numPr>
      </w:pPr>
      <w:r>
        <w:t>aplikační server data zpracuje a výsledek zpracování vrátí:</w:t>
      </w:r>
    </w:p>
    <w:p w14:paraId="60630BEB" w14:textId="77777777" w:rsidR="00530719" w:rsidRDefault="00530719">
      <w:pPr>
        <w:numPr>
          <w:ilvl w:val="1"/>
          <w:numId w:val="6"/>
        </w:numPr>
      </w:pPr>
      <w:r>
        <w:t xml:space="preserve">CDS </w:t>
      </w:r>
      <w:r w:rsidR="00883657">
        <w:t>–</w:t>
      </w:r>
      <w:r>
        <w:t xml:space="preserve"> formou dokumentu iDoc modulu CDS-WAS k</w:t>
      </w:r>
      <w:r w:rsidR="00883657">
        <w:t> </w:t>
      </w:r>
      <w:r>
        <w:t>odeslání zpět (výsledkem může být potvrzení přijetí dat do CDS, vyžádaná data z</w:t>
      </w:r>
      <w:r w:rsidR="00883657">
        <w:t> </w:t>
      </w:r>
      <w:r>
        <w:t>CDS nebo chybové hlášení)</w:t>
      </w:r>
    </w:p>
    <w:p w14:paraId="52CD124F" w14:textId="66AF0D37" w:rsidR="00530719" w:rsidRDefault="00530719">
      <w:pPr>
        <w:numPr>
          <w:ilvl w:val="1"/>
          <w:numId w:val="6"/>
        </w:numPr>
      </w:pPr>
      <w:r>
        <w:lastRenderedPageBreak/>
        <w:t xml:space="preserve">IS OTE </w:t>
      </w:r>
      <w:r w:rsidR="00883657">
        <w:t>–</w:t>
      </w:r>
      <w:r>
        <w:t>zpráva je předána ke zpracování integrační vrstvě CS OTE pro další zpracování systémem CDS-WAS</w:t>
      </w:r>
    </w:p>
    <w:p w14:paraId="204435AC" w14:textId="77777777" w:rsidR="00530719" w:rsidRDefault="00530719">
      <w:pPr>
        <w:numPr>
          <w:ilvl w:val="0"/>
          <w:numId w:val="6"/>
        </w:numPr>
      </w:pPr>
      <w:r>
        <w:t xml:space="preserve">modul CDS-WAS odpověď zašifruje a podepíše a odešle zpět vybraným kanálem na definovanou adresu </w:t>
      </w:r>
    </w:p>
    <w:p w14:paraId="73CBBA35" w14:textId="77777777" w:rsidR="00530719" w:rsidRDefault="00530719">
      <w:r>
        <w:t xml:space="preserve">Zprávy ve formátu XML mohou být zasílány prostřednictvím kanálu SMTP (jako </w:t>
      </w:r>
      <w:r w:rsidR="004639FF">
        <w:t>p</w:t>
      </w:r>
      <w:r>
        <w:t>říloha</w:t>
      </w:r>
      <w:r w:rsidR="004639FF">
        <w:t xml:space="preserve"> elektronické pošty</w:t>
      </w:r>
      <w:r>
        <w:t>) nebo prostřednictvím kanálu HTTP(S).</w:t>
      </w:r>
    </w:p>
    <w:p w14:paraId="69B38254" w14:textId="77777777" w:rsidR="009828EC" w:rsidRDefault="009828EC"/>
    <w:p w14:paraId="269BD31E" w14:textId="77777777" w:rsidR="009828EC" w:rsidRPr="009828EC" w:rsidRDefault="009828EC" w:rsidP="009828EC">
      <w:pPr>
        <w:pStyle w:val="Nadpis5"/>
      </w:pPr>
      <w:r w:rsidRPr="009828EC">
        <w:t xml:space="preserve">Použití elektronického podpisu při zaslání zprávy </w:t>
      </w:r>
      <w:r w:rsidR="00B05E19">
        <w:t>CDSINVOICE</w:t>
      </w:r>
    </w:p>
    <w:p w14:paraId="42FEF061" w14:textId="77777777" w:rsidR="009828EC" w:rsidRDefault="009828EC" w:rsidP="009828EC"/>
    <w:p w14:paraId="495881D8" w14:textId="77777777" w:rsidR="009828EC" w:rsidRDefault="009828EC" w:rsidP="009828EC">
      <w:r>
        <w:t xml:space="preserve">Při zaslání zprávy </w:t>
      </w:r>
      <w:r w:rsidR="00B05E19">
        <w:t>CDSINVOICE</w:t>
      </w:r>
      <w:r>
        <w:t xml:space="preserve"> – Elektronická faktura je použití elektronického podpisu částečně odlišné od ostatních zpráv předávaných prostřednictvím CDS. </w:t>
      </w:r>
    </w:p>
    <w:p w14:paraId="637A15AE" w14:textId="77777777" w:rsidR="009828EC" w:rsidRDefault="009828EC" w:rsidP="009828EC">
      <w:r>
        <w:t xml:space="preserve">Základním požadavkem na předání zprávy </w:t>
      </w:r>
      <w:r w:rsidR="00B05E19">
        <w:t>CDSINVOICE</w:t>
      </w:r>
      <w:r>
        <w:t xml:space="preserve"> prostřednictvím CDS je zachování elektronického podpisu původního odesílatele (provozovatele distribuční soustavy). To v</w:t>
      </w:r>
      <w:r w:rsidR="00883657">
        <w:t> </w:t>
      </w:r>
      <w:r>
        <w:t>důsledku znamená, že zpráva předaná na výstupu z</w:t>
      </w:r>
      <w:r w:rsidR="00883657">
        <w:t> </w:t>
      </w:r>
      <w:r>
        <w:t xml:space="preserve">CDS příjemci (obchodníkovi) je obsahově nezměněná, podepsaná původním podpisem provozovatele distribuční soustavy. </w:t>
      </w:r>
    </w:p>
    <w:p w14:paraId="5D9EA8B9" w14:textId="77777777" w:rsidR="009828EC" w:rsidRDefault="009828EC" w:rsidP="009828EC">
      <w:r>
        <w:t>Současně jsou zprávy předávané z</w:t>
      </w:r>
      <w:r w:rsidR="00883657">
        <w:t> </w:t>
      </w:r>
      <w:r>
        <w:t xml:space="preserve">CDS pro zachování nezaměnitelnosti identity odesílatele podepsány elektronickým podpisem OTE tak jako dosud. </w:t>
      </w:r>
    </w:p>
    <w:p w14:paraId="2ABBAC5B" w14:textId="77777777" w:rsidR="009828EC" w:rsidRDefault="009828EC" w:rsidP="009828EC">
      <w:r>
        <w:t xml:space="preserve">Zprávy </w:t>
      </w:r>
      <w:r w:rsidR="00B05E19">
        <w:t>CDSINVOICE</w:t>
      </w:r>
      <w:r>
        <w:t xml:space="preserve"> musí být podepsány XML podpisem odesílatele – provozovatele distribuční soustavy</w:t>
      </w:r>
      <w:r w:rsidR="009D1AD2">
        <w:t>. Tyto zprávy jsou n</w:t>
      </w:r>
      <w:r w:rsidRPr="006D7A6E">
        <w:t xml:space="preserve">ásledně </w:t>
      </w:r>
      <w:r w:rsidR="009D1AD2">
        <w:t xml:space="preserve"> zpracovány </w:t>
      </w:r>
      <w:r w:rsidRPr="006D7A6E">
        <w:t xml:space="preserve">stejně jako všechny </w:t>
      </w:r>
      <w:r>
        <w:t xml:space="preserve">ostatní </w:t>
      </w:r>
      <w:r w:rsidRPr="006D7A6E">
        <w:t xml:space="preserve">zprávy </w:t>
      </w:r>
      <w:r>
        <w:t>předávané pomocí CDS nebo analogicky s</w:t>
      </w:r>
      <w:r w:rsidR="00883657">
        <w:t> </w:t>
      </w:r>
      <w:r>
        <w:t>vynecháním standardního podpisu.</w:t>
      </w:r>
    </w:p>
    <w:p w14:paraId="7CCFEF27" w14:textId="77777777" w:rsidR="009828EC" w:rsidRDefault="009828EC" w:rsidP="009828EC">
      <w:r>
        <w:t xml:space="preserve">Ostatní principy podepisování zpráv zůstávají nezměněny. </w:t>
      </w:r>
    </w:p>
    <w:p w14:paraId="5016B20A" w14:textId="77777777" w:rsidR="009828EC" w:rsidRDefault="009828EC" w:rsidP="009828EC">
      <w:r>
        <w:t xml:space="preserve">Předání zprávy </w:t>
      </w:r>
      <w:r w:rsidR="00B05E19">
        <w:t>CDSINVOICE</w:t>
      </w:r>
      <w:r>
        <w:t xml:space="preserve"> probíhá podle následujících kroků:</w:t>
      </w:r>
    </w:p>
    <w:p w14:paraId="11B901AD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(PDS) sestaví zprávu a opatří zprávu XML podpisem.</w:t>
      </w:r>
    </w:p>
    <w:p w14:paraId="01820DBD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(PDS) volitelně zprávu elektronicky podepíše ve formátu PKCS#7, jako u ostatních zpráv (zpráva je podepsána 2x) – nepovinné.</w:t>
      </w:r>
    </w:p>
    <w:p w14:paraId="7555AE80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zašle zprávu do CDS.</w:t>
      </w:r>
    </w:p>
    <w:p w14:paraId="73145018" w14:textId="77777777" w:rsidR="009828EC" w:rsidRDefault="009828EC" w:rsidP="00DB7961">
      <w:pPr>
        <w:numPr>
          <w:ilvl w:val="0"/>
          <w:numId w:val="12"/>
        </w:numPr>
      </w:pPr>
      <w:r>
        <w:t>Zpráva je v</w:t>
      </w:r>
      <w:r w:rsidR="00883657">
        <w:t> </w:t>
      </w:r>
      <w:r>
        <w:t>modulu CDS-WAS přijata, s</w:t>
      </w:r>
      <w:r w:rsidR="00883657">
        <w:t> </w:t>
      </w:r>
      <w:r>
        <w:t xml:space="preserve">pomocí PKI serveru je provedeno ověření el. podpisu a kontrola podpisového certifikátu odesílatele proti LDAP serveru IS OTE Dále je ověřen XML podpis zprávy. </w:t>
      </w:r>
    </w:p>
    <w:p w14:paraId="6D51AE2A" w14:textId="77777777" w:rsidR="009828EC" w:rsidRDefault="009828EC" w:rsidP="00DB7961">
      <w:pPr>
        <w:numPr>
          <w:ilvl w:val="0"/>
          <w:numId w:val="12"/>
        </w:numPr>
      </w:pPr>
      <w:r>
        <w:t>CDS-WAS provede kontrolu syntaxe zprávy, v</w:t>
      </w:r>
      <w:r w:rsidR="00883657">
        <w:t> </w:t>
      </w:r>
      <w:r>
        <w:t>případě že byla v</w:t>
      </w:r>
      <w:r w:rsidR="00883657">
        <w:t> </w:t>
      </w:r>
      <w:r>
        <w:t>předchozích krocích zjištěna chyba, CDS-WAS odešle zpět systémové chybové hlášení.</w:t>
      </w:r>
    </w:p>
    <w:p w14:paraId="71936E6D" w14:textId="77777777" w:rsidR="009828EC" w:rsidRDefault="009828EC" w:rsidP="00DB7961">
      <w:pPr>
        <w:numPr>
          <w:ilvl w:val="0"/>
          <w:numId w:val="12"/>
        </w:numPr>
      </w:pPr>
      <w:r>
        <w:t>Pokud je vše v</w:t>
      </w:r>
      <w:r w:rsidR="00883657">
        <w:t> </w:t>
      </w:r>
      <w:r>
        <w:t>pořádku, WAS předá zprávu k</w:t>
      </w:r>
      <w:r w:rsidR="00883657">
        <w:t> </w:t>
      </w:r>
      <w:r>
        <w:t xml:space="preserve">dalšímu zpracování aplikačnímu serveru CDS – provede se sestavení vnitřního dokumentu SAP </w:t>
      </w:r>
      <w:r w:rsidRPr="00D05882">
        <w:rPr>
          <w:noProof/>
        </w:rPr>
        <w:t>iDoc</w:t>
      </w:r>
      <w:r>
        <w:t>, který obsahuje údaje ze zprávy a předá jej aplikaci IS-U ke zpracování</w:t>
      </w:r>
    </w:p>
    <w:p w14:paraId="40003E77" w14:textId="77777777" w:rsidR="009828EC" w:rsidRDefault="009828EC" w:rsidP="00DB7961">
      <w:pPr>
        <w:numPr>
          <w:ilvl w:val="0"/>
          <w:numId w:val="12"/>
        </w:numPr>
      </w:pPr>
      <w:r>
        <w:t xml:space="preserve">Aplikační server data zpracuje (provede definované kontroly elektronické faktury) a výsledek zpracování vrátí formou dokumentu </w:t>
      </w:r>
      <w:r w:rsidRPr="00D05882">
        <w:rPr>
          <w:noProof/>
        </w:rPr>
        <w:t>iDoc</w:t>
      </w:r>
      <w:r>
        <w:t xml:space="preserve"> modulu CDS-WAS k</w:t>
      </w:r>
      <w:r w:rsidR="00883657">
        <w:t> </w:t>
      </w:r>
      <w:r>
        <w:t>odeslání.</w:t>
      </w:r>
    </w:p>
    <w:p w14:paraId="6469203D" w14:textId="77777777" w:rsidR="009828EC" w:rsidRDefault="009828EC" w:rsidP="00DB7961">
      <w:pPr>
        <w:numPr>
          <w:ilvl w:val="0"/>
          <w:numId w:val="12"/>
        </w:numPr>
      </w:pPr>
      <w:r>
        <w:t xml:space="preserve">Modul CDS-WAS předá příjemci původní zprávu (včetně XML podpisu odesílatele), podepíše certifikátem pro elektronický podpis OTE a případně zašifruje (v případě SMTP). Zprávu odešle dál vybraným kanálem na definovanou adresu. </w:t>
      </w:r>
    </w:p>
    <w:p w14:paraId="3006A92A" w14:textId="77777777" w:rsidR="00721335" w:rsidRDefault="00721335" w:rsidP="00721335">
      <w:pPr>
        <w:pStyle w:val="Nadpis1"/>
      </w:pPr>
      <w:bookmarkStart w:id="9" w:name="_Toc457467680"/>
      <w:r>
        <w:lastRenderedPageBreak/>
        <w:t>Obecné principy pro použití zpráv</w:t>
      </w:r>
      <w:bookmarkEnd w:id="9"/>
    </w:p>
    <w:p w14:paraId="0A948468" w14:textId="77777777" w:rsidR="00721335" w:rsidRDefault="00721335" w:rsidP="00721335"/>
    <w:p w14:paraId="7EA83C94" w14:textId="77777777" w:rsidR="006E4F11" w:rsidRDefault="006E4F11" w:rsidP="00721335">
      <w:r>
        <w:t>Pro používání zpráv v specifikovaných tímto dokumentem platí následující principy:</w:t>
      </w:r>
    </w:p>
    <w:p w14:paraId="1728FFD1" w14:textId="77777777" w:rsidR="00721335" w:rsidRDefault="00721335" w:rsidP="00721335">
      <w:pPr>
        <w:numPr>
          <w:ilvl w:val="0"/>
          <w:numId w:val="8"/>
        </w:numPr>
      </w:pPr>
      <w:r>
        <w:t>Registrovaní účastníci trhu jsou označování pomocí kódování EAN-13 (GLN), kód přiděluje OTE</w:t>
      </w:r>
    </w:p>
    <w:p w14:paraId="370C0BF0" w14:textId="77777777" w:rsidR="00721335" w:rsidRDefault="00721335" w:rsidP="00721335">
      <w:pPr>
        <w:numPr>
          <w:ilvl w:val="0"/>
          <w:numId w:val="8"/>
        </w:numPr>
      </w:pPr>
      <w:r>
        <w:t>Odběrná a předávací místa jsou označována pomocí kódování EAN-18 (GSRN), kód přidělují zpravidla provozovatelé distribučních soustav</w:t>
      </w:r>
    </w:p>
    <w:p w14:paraId="6432B726" w14:textId="77777777" w:rsidR="00721335" w:rsidRDefault="00721335" w:rsidP="00721335">
      <w:pPr>
        <w:numPr>
          <w:ilvl w:val="0"/>
          <w:numId w:val="8"/>
        </w:numPr>
      </w:pPr>
      <w:r>
        <w:t>Zprávy, obsahující průběhová data musí pokrývat jeden celý den (normálně 24 hodin)</w:t>
      </w:r>
    </w:p>
    <w:p w14:paraId="08A91928" w14:textId="77777777" w:rsidR="00721335" w:rsidRDefault="00721335" w:rsidP="00721335">
      <w:pPr>
        <w:numPr>
          <w:ilvl w:val="0"/>
          <w:numId w:val="8"/>
        </w:numPr>
      </w:pPr>
      <w:r>
        <w:t>Pokud je třeba zaslat opravená data znovu, nová zpráva musí obsahovat všechna data původní zprávy. Při zpracování dat nebude brán ohled na předchozí zprávu jako celek.</w:t>
      </w:r>
    </w:p>
    <w:p w14:paraId="5A36B9AB" w14:textId="77777777" w:rsidR="00721335" w:rsidRDefault="00721335" w:rsidP="00721335">
      <w:pPr>
        <w:numPr>
          <w:ilvl w:val="0"/>
          <w:numId w:val="8"/>
        </w:numPr>
      </w:pPr>
      <w:r>
        <w:t>Jedna výměna dat (datový soubor se zprávou) musí obsahovat pouze jednu zprávu</w:t>
      </w:r>
    </w:p>
    <w:p w14:paraId="007DC06C" w14:textId="77777777" w:rsidR="00721335" w:rsidRDefault="00721335" w:rsidP="00721335"/>
    <w:p w14:paraId="734BA6E7" w14:textId="77777777" w:rsidR="00721335" w:rsidRDefault="00721335" w:rsidP="00721335">
      <w:pPr>
        <w:pStyle w:val="Nadpis5"/>
      </w:pPr>
      <w:r>
        <w:t>Použití a Formát data a času</w:t>
      </w:r>
    </w:p>
    <w:p w14:paraId="384EEA8C" w14:textId="77777777" w:rsidR="00721335" w:rsidRDefault="00721335" w:rsidP="00721335"/>
    <w:p w14:paraId="4688E130" w14:textId="77777777" w:rsidR="00721335" w:rsidRDefault="00721335" w:rsidP="00721335">
      <w:pPr>
        <w:numPr>
          <w:ilvl w:val="0"/>
          <w:numId w:val="9"/>
        </w:numPr>
      </w:pPr>
      <w:r>
        <w:t>Datum a čas je uváděn v lokálním čase</w:t>
      </w:r>
    </w:p>
    <w:p w14:paraId="0C33D099" w14:textId="77777777" w:rsidR="00721335" w:rsidRDefault="00721335" w:rsidP="00721335">
      <w:pPr>
        <w:numPr>
          <w:ilvl w:val="0"/>
          <w:numId w:val="9"/>
        </w:numPr>
      </w:pPr>
      <w:r>
        <w:t>Periody jsou označeny časem počátku a konce periody</w:t>
      </w:r>
    </w:p>
    <w:p w14:paraId="3AD62F1C" w14:textId="77777777" w:rsidR="00721335" w:rsidRDefault="00721335" w:rsidP="00721335"/>
    <w:p w14:paraId="45DA217C" w14:textId="77777777" w:rsidR="00721335" w:rsidRDefault="00721335" w:rsidP="00721335"/>
    <w:p w14:paraId="5C43637E" w14:textId="77777777" w:rsidR="00721335" w:rsidRDefault="00721335" w:rsidP="00721335">
      <w:pPr>
        <w:pStyle w:val="Nadpis6"/>
      </w:pPr>
      <w:r>
        <w:t>Formát data</w:t>
      </w:r>
    </w:p>
    <w:p w14:paraId="204CC3A0" w14:textId="77777777" w:rsidR="00721335" w:rsidRDefault="00721335" w:rsidP="00721335"/>
    <w:p w14:paraId="3BF9855A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Definice pro použití u intervalových dat (respektuje standard převzatý z EDINE):</w:t>
      </w:r>
    </w:p>
    <w:p w14:paraId="6E7D9852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Začátek dne je definován jako 00:00 hodin, konec dne jako 00:00 hodin následujícího dne.</w:t>
      </w:r>
    </w:p>
    <w:p w14:paraId="63497EB1" w14:textId="77777777" w:rsidR="00721335" w:rsidRDefault="00721335" w:rsidP="00721335">
      <w:r>
        <w:t>Příklad:</w:t>
      </w:r>
    </w:p>
    <w:p w14:paraId="158E44B7" w14:textId="77777777" w:rsidR="00721335" w:rsidRDefault="00721335" w:rsidP="00721335">
      <w:r>
        <w:t>poslední hodina dne</w:t>
      </w:r>
      <w:r>
        <w:tab/>
        <w:t>2002-10-27T23:00/2002-10-28T00:00</w:t>
      </w:r>
    </w:p>
    <w:p w14:paraId="0DEECFFD" w14:textId="77777777" w:rsidR="00721335" w:rsidRDefault="00721335" w:rsidP="00721335">
      <w:r>
        <w:t xml:space="preserve">V hlavičce XML zprávy je vždy uveden v atributu </w:t>
      </w:r>
      <w:r>
        <w:rPr>
          <w:i/>
          <w:iCs/>
        </w:rPr>
        <w:t>time-offset</w:t>
      </w:r>
      <w:r>
        <w:t xml:space="preserve"> posun hodnot uvedených ve zprávě (profily na OPM -měřené, plánované..) oproti GMT (Greenwich Mean Time). Hodnota je generována vždy k první periodě uvedené v XML zprávě a platí následně pro všechny hodnoty uvedené v této zprávě.</w:t>
      </w:r>
    </w:p>
    <w:p w14:paraId="1DADD688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Neintervalová data tj. specifikace období od do na celé dny:</w:t>
      </w:r>
    </w:p>
    <w:p w14:paraId="310BED08" w14:textId="77777777" w:rsidR="00721335" w:rsidRDefault="00721335" w:rsidP="00721335">
      <w:r>
        <w:rPr>
          <w:b/>
          <w:bCs/>
        </w:rPr>
        <w:t>Význam datumových položek je datum od/do VČETNĚ.</w:t>
      </w:r>
    </w:p>
    <w:p w14:paraId="31912CA4" w14:textId="77777777" w:rsidR="00721335" w:rsidRDefault="00721335" w:rsidP="00721335">
      <w:r>
        <w:t>Interpretace data od – datum od včetně (YYY-MM-DDT00:00)</w:t>
      </w:r>
    </w:p>
    <w:p w14:paraId="296A562A" w14:textId="77777777" w:rsidR="00721335" w:rsidRDefault="00721335" w:rsidP="00721335">
      <w:r>
        <w:t>Interpretace data do - datum do včetně (YYY-MM-DDT23:59)</w:t>
      </w:r>
    </w:p>
    <w:p w14:paraId="6F7840C7" w14:textId="77777777" w:rsidR="00721335" w:rsidRDefault="00721335" w:rsidP="00721335">
      <w:r>
        <w:t>celý den a noc</w:t>
      </w:r>
      <w:r>
        <w:tab/>
      </w:r>
      <w:r>
        <w:tab/>
        <w:t>2002-10-27T00:00/2002-10-27T23:59</w:t>
      </w:r>
    </w:p>
    <w:p w14:paraId="735A02FB" w14:textId="77777777" w:rsidR="00721335" w:rsidRDefault="00721335" w:rsidP="00721335"/>
    <w:p w14:paraId="5F315E94" w14:textId="77777777" w:rsidR="00721335" w:rsidRDefault="00721335" w:rsidP="00721335">
      <w:pPr>
        <w:pStyle w:val="Nadpis6"/>
      </w:pPr>
      <w:r>
        <w:t>PŘechod Na letní čas a zpět</w:t>
      </w:r>
    </w:p>
    <w:p w14:paraId="0406364D" w14:textId="77777777" w:rsidR="00721335" w:rsidRDefault="00721335" w:rsidP="00721335"/>
    <w:p w14:paraId="7D5DD5FA" w14:textId="77777777" w:rsidR="00721335" w:rsidRDefault="00721335" w:rsidP="00721335">
      <w:pPr>
        <w:numPr>
          <w:ilvl w:val="0"/>
          <w:numId w:val="10"/>
        </w:numPr>
      </w:pPr>
      <w:r>
        <w:t>Datum a čas se uvádějí v aktuálním čase.</w:t>
      </w:r>
    </w:p>
    <w:p w14:paraId="13E6C5E5" w14:textId="77777777" w:rsidR="00721335" w:rsidRDefault="00721335" w:rsidP="00721335">
      <w:pPr>
        <w:numPr>
          <w:ilvl w:val="0"/>
          <w:numId w:val="10"/>
        </w:numPr>
      </w:pPr>
      <w:r>
        <w:t xml:space="preserve">V hlavičce XML zprávy je vždy uveden v atributu </w:t>
      </w:r>
      <w:r>
        <w:rPr>
          <w:i/>
          <w:iCs/>
        </w:rPr>
        <w:t>time-offset</w:t>
      </w:r>
      <w:r>
        <w:t xml:space="preserve"> posun hodnot uvedených ve zprávě (profily na OPM -měřené, plánované..) oproti GMT (Greenwich Mean Time). Hodnota je generována vždy k první periodě uvedené v XML zprávě a platí následně pro všechny hodnoty uvedené v této </w:t>
      </w:r>
      <w:r>
        <w:lastRenderedPageBreak/>
        <w:t xml:space="preserve">zprávě. Pro data uvedená v letním čase platí </w:t>
      </w:r>
      <w:r>
        <w:rPr>
          <w:i/>
          <w:iCs/>
        </w:rPr>
        <w:t xml:space="preserve">time-offset=2, </w:t>
      </w:r>
      <w:r>
        <w:t xml:space="preserve">pro data uvedená v zimním čase platí </w:t>
      </w:r>
      <w:r>
        <w:rPr>
          <w:i/>
          <w:iCs/>
        </w:rPr>
        <w:t>time-offset=1</w:t>
      </w:r>
      <w:r>
        <w:t xml:space="preserve">   </w:t>
      </w:r>
    </w:p>
    <w:p w14:paraId="17428F3A" w14:textId="77777777" w:rsidR="00721335" w:rsidRDefault="00721335" w:rsidP="00721335"/>
    <w:p w14:paraId="6F7D5DEA" w14:textId="77777777" w:rsidR="00721335" w:rsidRDefault="00721335" w:rsidP="00721335">
      <w:pPr>
        <w:pStyle w:val="Nadpis5"/>
      </w:pPr>
      <w:r>
        <w:t>Formát číselných údajů</w:t>
      </w:r>
    </w:p>
    <w:p w14:paraId="3788BC8A" w14:textId="77777777" w:rsidR="00721335" w:rsidRDefault="00721335" w:rsidP="00721335"/>
    <w:p w14:paraId="13B5CE94" w14:textId="77777777" w:rsidR="00721335" w:rsidRDefault="00721335" w:rsidP="00721335">
      <w:pPr>
        <w:numPr>
          <w:ilvl w:val="0"/>
          <w:numId w:val="9"/>
        </w:numPr>
      </w:pPr>
      <w:r>
        <w:t>Číselné údaje se uvádí bez mezer a oddělovačů tisíců, např.:  25000000</w:t>
      </w:r>
    </w:p>
    <w:p w14:paraId="40C2D271" w14:textId="77777777" w:rsidR="00721335" w:rsidRDefault="00721335" w:rsidP="00721335">
      <w:pPr>
        <w:numPr>
          <w:ilvl w:val="0"/>
          <w:numId w:val="9"/>
        </w:numPr>
      </w:pPr>
      <w:r>
        <w:t xml:space="preserve">Oddělovačem desetinné části je tečka (.), např.: </w:t>
      </w:r>
      <w:r>
        <w:tab/>
        <w:t>3.14</w:t>
      </w:r>
    </w:p>
    <w:p w14:paraId="0D100841" w14:textId="77777777" w:rsidR="00721335" w:rsidRDefault="00721335" w:rsidP="00721335">
      <w:pPr>
        <w:numPr>
          <w:ilvl w:val="0"/>
          <w:numId w:val="9"/>
        </w:numPr>
      </w:pPr>
      <w:r>
        <w:t>Není povolena neúplná notace, např.:  .5  nebo  2.</w:t>
      </w:r>
    </w:p>
    <w:p w14:paraId="3B1958DD" w14:textId="77777777" w:rsidR="00721335" w:rsidRDefault="00721335" w:rsidP="00721335">
      <w:pPr>
        <w:numPr>
          <w:ilvl w:val="0"/>
          <w:numId w:val="9"/>
        </w:numPr>
      </w:pPr>
      <w:r>
        <w:t>Nejsou povoleny úvodní nuly, např.:   02</w:t>
      </w:r>
    </w:p>
    <w:p w14:paraId="5672F96A" w14:textId="77777777" w:rsidR="00721335" w:rsidRDefault="00721335" w:rsidP="00721335">
      <w:pPr>
        <w:numPr>
          <w:ilvl w:val="0"/>
          <w:numId w:val="9"/>
        </w:numPr>
      </w:pPr>
      <w:r>
        <w:t>Kladné hodnoty jsou uváděny bez znaménka, např.:   112</w:t>
      </w:r>
    </w:p>
    <w:p w14:paraId="13D73D43" w14:textId="77777777" w:rsidR="00721335" w:rsidRDefault="00721335" w:rsidP="00721335">
      <w:pPr>
        <w:numPr>
          <w:ilvl w:val="0"/>
          <w:numId w:val="9"/>
        </w:numPr>
      </w:pPr>
      <w:r>
        <w:t xml:space="preserve">Záporné údaje jsou uváděny se znaménkem mínus (-) bezprostředně před první číslicí, </w:t>
      </w:r>
      <w:r>
        <w:br/>
        <w:t>např.:   -112</w:t>
      </w:r>
    </w:p>
    <w:p w14:paraId="43560071" w14:textId="77777777" w:rsidR="00721335" w:rsidRDefault="00721335" w:rsidP="00721335">
      <w:pPr>
        <w:numPr>
          <w:ilvl w:val="0"/>
          <w:numId w:val="9"/>
        </w:numPr>
      </w:pPr>
      <w:r>
        <w:t>Nulová hodnota nesmí mít žádné znaménko, např.:  0</w:t>
      </w:r>
    </w:p>
    <w:p w14:paraId="555BC55E" w14:textId="77777777" w:rsidR="00057614" w:rsidRDefault="00057614" w:rsidP="00057614">
      <w:pPr>
        <w:pStyle w:val="Nadpis1"/>
      </w:pPr>
      <w:bookmarkStart w:id="10" w:name="_Toc457467681"/>
      <w:r>
        <w:lastRenderedPageBreak/>
        <w:t>Přehled zpráv</w:t>
      </w:r>
      <w:bookmarkEnd w:id="10"/>
    </w:p>
    <w:p w14:paraId="3CAF8A94" w14:textId="77777777" w:rsidR="009828EC" w:rsidRDefault="009828EC"/>
    <w:p w14:paraId="35642B07" w14:textId="77777777" w:rsidR="00530719" w:rsidRDefault="00057614">
      <w:pPr>
        <w:pStyle w:val="Nadpis5"/>
      </w:pPr>
      <w:r>
        <w:t>Tabulka msg_CODE</w:t>
      </w:r>
    </w:p>
    <w:p w14:paraId="5ED38E86" w14:textId="77777777" w:rsidR="00330453" w:rsidRDefault="00057614">
      <w:r>
        <w:t xml:space="preserve">Každý druh zprávy je jednoznačně identifikován pomocí msg_code, který určuje povahu zprávy a postup jejícho zpracování. </w:t>
      </w:r>
      <w:r w:rsidR="00530719">
        <w:t>V</w:t>
      </w:r>
      <w:r w:rsidR="00883657">
        <w:t> </w:t>
      </w:r>
      <w:r w:rsidR="00530719">
        <w:t xml:space="preserve">následující tabulce </w:t>
      </w:r>
      <w:r w:rsidR="007F474B">
        <w:t xml:space="preserve">je uveden seznam všech zpráv, které prochází přes externí rozhraní systému </w:t>
      </w:r>
      <w:r w:rsidR="006E4F11">
        <w:t>CS OTE</w:t>
      </w:r>
      <w:r w:rsidR="007F474B">
        <w:t>. U každé zprávy je uveden msg_code, popis, formát zprávy, zdrojový a cílový systém.</w:t>
      </w:r>
    </w:p>
    <w:p w14:paraId="750F827E" w14:textId="77777777" w:rsidR="00FA46C1" w:rsidRDefault="00FA46C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7F474B" w:rsidRPr="007F474B" w14:paraId="31FDD48A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vAlign w:val="center"/>
          </w:tcPr>
          <w:p w14:paraId="6F0E177A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0AA79F55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vAlign w:val="center"/>
          </w:tcPr>
          <w:p w14:paraId="5B9824AB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Formát</w:t>
            </w:r>
            <w:r>
              <w:rPr>
                <w:b/>
                <w:bCs/>
                <w:sz w:val="20"/>
                <w:szCs w:val="20"/>
                <w:lang w:eastAsia="cs-CZ"/>
              </w:rPr>
              <w:t xml:space="preserve"> zprávy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76C39513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483AFBC1" w14:textId="77777777" w:rsidR="007F474B" w:rsidRPr="007F474B" w:rsidRDefault="007F474B" w:rsidP="007F474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19D8ECB6" w14:textId="77777777" w:rsidR="007F474B" w:rsidRPr="007F474B" w:rsidRDefault="007F474B" w:rsidP="007F474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7F474B" w:rsidRPr="007F474B" w14:paraId="085882BB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CF847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A2E1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65EB7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06EAE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6F76D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2FE45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0EDDFC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9BE33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68F0C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E8D6F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8A58D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F8E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92F56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90011A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EA4A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E8D2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(od CDS pro zasilatele zprávy)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99005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E927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509E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C9279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53BFA1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B16EF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A978D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 (od příjemce pro CDS)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94E14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4391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EF35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A9E4E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511F9" w:rsidRPr="007F474B" w14:paraId="2AC381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942FD8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C63A9" w14:textId="77777777" w:rsidR="00C511F9" w:rsidRPr="007F47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 w:rsidRPr="00C511F9">
              <w:rPr>
                <w:sz w:val="20"/>
                <w:szCs w:val="20"/>
                <w:lang w:eastAsia="cs-CZ"/>
              </w:rPr>
              <w:t>Požadavek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881D58" w14:textId="77777777" w:rsidR="00C511F9" w:rsidRPr="007F47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DA6F5D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EF3E0B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2BFE31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655C0D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4FEF0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92941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Aktualizace číselníku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485CC5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1BDBB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C9CA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6135B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BE38C0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D39D0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C9DE3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20714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56364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C00A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60EFF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9C5760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8007E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BC8356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plánovaném odpojení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07403A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37BD9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0755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524247" w14:textId="77777777" w:rsidR="007F474B" w:rsidRPr="007F474B" w:rsidRDefault="00B05E1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="007F474B"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11C4CC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4EF63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49655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28D82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BB7D3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BF30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C593D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D6178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DED78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0028C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9D527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E3181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207C9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9140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B0AE3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55D66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FCB9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016DD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DEB33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8EC32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0F459" w14:textId="77777777" w:rsidR="007F474B" w:rsidRPr="007F474B" w:rsidRDefault="00B05E1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="007F474B"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41A4B28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D8F25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D6E66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52BB1E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E1275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B0273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DCB8A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DC6AD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12F3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5E4DB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D755E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07F14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C154E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3808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FAF6B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0D687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6CDDB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 dotazu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81A7F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49DD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F74FE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0A60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2C763FF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AFCCE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54AA3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13A45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94E18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D6AF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D348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8EA1F9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7FF34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A4550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02D1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AEA2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AE04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7C26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970FD5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C9ED5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A245F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640DF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9B89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C5C1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5BE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B6AEB6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B4974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C450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8FF26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535E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6571B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C84E2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3F9EB70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4F7E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362E1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92B01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9979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B8D7F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203F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12DB98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E160E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4EC546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F2DBF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EE05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705F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5D4BB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25DDC0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32CC3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D1ADA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FBEA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42D8F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8AB86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D1094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03731FA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CF06A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40310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Elektronická faktura za distribuční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A4CD80" w14:textId="77777777" w:rsidR="007F474B" w:rsidRPr="007F474B" w:rsidRDefault="00B05E19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CDSINVOICE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6C950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EB64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PDS; 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31E6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Obchodník; CDS</w:t>
            </w:r>
          </w:p>
        </w:tc>
      </w:tr>
      <w:tr w:rsidR="007F474B" w:rsidRPr="007F474B" w14:paraId="34F334A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9129C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FC52F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elektronické faktury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06C26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5E293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5F02D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FD856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011F167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37D70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4080F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9FFC03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3E41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A240D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9F377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3B2EF7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AD84F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3826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 dotazu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3E7A0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DB4C9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15D0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375E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5F744AB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D63E7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7A52A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energie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F803BE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B44E7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32044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B706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2EE3D3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62BE1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29AD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9B364C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7ED5A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8466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1E79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09E470B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AFF53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0528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4B847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25F7F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A688B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6862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3CE2F4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C3DB7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C741A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 roční spotřeby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F0401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96DC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B48BA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F9B1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5C238E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F79F4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A6A91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náhradní (dopočtené) hodnoty za OPM s typem měření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1643F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5F81A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DC96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25185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E8AA0A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2C4BD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545C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31B2C3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A3BEC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DAAD4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35BC6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348034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91B65C" w14:textId="37564975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0DB053" w14:textId="0FCF558D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75B32">
              <w:rPr>
                <w:sz w:val="20"/>
                <w:szCs w:val="20"/>
                <w:lang w:eastAsia="cs-CZ"/>
              </w:rPr>
              <w:t>Požadavek na hodnotu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32563D" w14:textId="177C30B0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234631" w14:textId="126490E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488C15" w14:textId="3717B3E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32EA02" w14:textId="235D716C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C1EE49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42E91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F4BB7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Požadavek na pozastavení procesu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C8D991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4F439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1401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38CD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6CFB41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33DEE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FB155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změnu dodavatele od nového obchodníka-dodavatele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6F7BA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E6D07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D749A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 obch. –dodav.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326E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88CF77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3C7EE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CD4EF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E1A21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13972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9AB4B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Obchodník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3D2D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BF1B29E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FF981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7B1CE6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07C4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7C3F4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955D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3CE38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0F9E11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5E4BE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9314D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 xml:space="preserve">Potvrzení přijetí/odmítnutí zprávy s požadavkem na pozastavení procesu změny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945FB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28CBD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21DC1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04388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DFB658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3D433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770B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návrhu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BCD68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7DF68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6716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PDS/PPS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C879F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3D824F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7398E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CD49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Schválení změny dodavatele a zaslání mimořádného odečtu popř. odmítnutí s uvedením důvodů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34916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BEF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E4654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 PDS, 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0D433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C1CACD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0DFF7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EC18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248DC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5FC47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00D36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B36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536D4F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204092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A1A45" w14:textId="77777777" w:rsidR="00775B32" w:rsidRPr="00FD2340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zprávy s požadavkem na pozastavení procesu změny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AEC53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D0F4B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492EF4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9B2712" w14:textId="77777777" w:rsidR="00775B32" w:rsidRDefault="00775B32" w:rsidP="00775B32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E29C87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9542F9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374796" w14:textId="77777777" w:rsidR="00775B32" w:rsidRPr="00FD2340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souhlasu zákazníka se změnou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C22C5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2CFB20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AAC076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A62D6E" w14:textId="77777777" w:rsidR="00775B32" w:rsidRDefault="00775B32" w:rsidP="00775B32">
            <w:pPr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633BAC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FDB3C9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E70567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přijetí/odmítnutí zprávy s potvrzením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C72307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977885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F749E7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AF69C" w14:textId="77777777" w:rsidR="00775B32" w:rsidRDefault="00775B32" w:rsidP="00775B3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13B7CF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90502A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600AC3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9BAD4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D0FE47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7CA87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E163A0" w14:textId="77777777" w:rsidR="00775B32" w:rsidRDefault="00775B32" w:rsidP="00775B3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F74868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8D706C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1E99E8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přiřazených pozorovatelích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03155F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57D14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45CA0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6212B5" w14:textId="77777777" w:rsidR="00775B32" w:rsidRDefault="00775B32" w:rsidP="00775B3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CDS</w:t>
            </w:r>
          </w:p>
        </w:tc>
      </w:tr>
      <w:tr w:rsidR="00775B32" w:rsidRPr="007F474B" w14:paraId="29CA891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594ADA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938F3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přiřazených provozovatelích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2AC57A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E6B54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C479F2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871202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50486DD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F9A080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8F3F57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Data o přiřazených pozorovatelích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7DDB94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5D70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B62B8D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B18501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3051EB4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AA182A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6DB4EF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31F13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8BE51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12868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D7F154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497406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BC9CE6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DBF8AC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DFC583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A9031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E759CC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6CD0E8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30917E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8E8D61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D29389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72CBAF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FCB5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BA30E0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F1DF1D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2619B78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E7C85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EC63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0726C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7E20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28A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1C41E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0365E44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A18F4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017DB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0ABC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0B948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4E4D6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FBFEA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A7D00E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F433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617FF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781DE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FC63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04E92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152A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3621C6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9859C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B952E1" w14:textId="77777777" w:rsidR="00775B32" w:rsidRPr="00215CD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Požadavek na zaslání dat úplné obchodní bilance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AD59E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5FD14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C9E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8C10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1794EC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E8AD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4B64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Založení / aktualizace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12803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CE7CF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C597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1B06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7F474B" w14:paraId="3264743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CF658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77095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AD4C6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580A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A7AB1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C7E4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4010CE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CBD59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CD2F9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7566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AA56D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D2D43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2344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75B32" w:rsidRPr="007F474B" w14:paraId="2F47FEF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58D1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5EDDE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74E11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EBB28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2BCA7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031BA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7F474B" w14:paraId="766D19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0D909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70CD8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při dotazu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8A1B7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4DB45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C92A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3B03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9271E3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81FC2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2FB2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 (po zaslání dotazu)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5A97C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7CBF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DD8CD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12F0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75B32" w:rsidRPr="00D33A55" w14:paraId="705467A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BE7CDF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93188" w14:textId="77777777" w:rsidR="00775B32" w:rsidRPr="00D33A5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(vývěska)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7E02EE" w14:textId="77777777" w:rsidR="00775B32" w:rsidRPr="00D33A5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313BD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592B1A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D75E95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75B32" w:rsidRPr="007F474B" w14:paraId="36E659C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A20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675BE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vývěsky (zpráv OTE)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3DE4B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7C2F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49481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5F4BA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7F474B" w14:paraId="0F2D673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0FEB4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C212E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 / chyba v dotazu na zprávy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5B26E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FDAE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ADED9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FB41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D33A55" w14:paraId="4C9142A6" w14:textId="77777777">
        <w:trPr>
          <w:trHeight w:val="351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DEA3E4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425107" w14:textId="77777777" w:rsidR="00775B32" w:rsidRPr="00D33A5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(na dotaz)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2B1BF0" w14:textId="77777777" w:rsidR="00775B32" w:rsidRPr="00D33A5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B87FA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FC47BB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589677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75B32" w:rsidRPr="007F474B" w14:paraId="5204CF4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B6B7F6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BC5A8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D5C4E">
              <w:rPr>
                <w:sz w:val="20"/>
                <w:szCs w:val="20"/>
                <w:lang w:eastAsia="cs-CZ"/>
              </w:rPr>
              <w:t>Varování o vypršení platnosti periodických dotazů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E9676C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318288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69959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9D8BB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75B32" w:rsidRPr="007F474B" w14:paraId="423763A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8FD52B" w14:textId="77777777" w:rsidR="00775B32" w:rsidRPr="00FD234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F1A352" w14:textId="77777777" w:rsidR="00775B32" w:rsidRPr="00FD2340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Výsledky posouzení žádosti o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134C52" w14:textId="77777777" w:rsidR="00775B32" w:rsidRPr="00FD2340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639CD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85912B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1EF204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2F9726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F72CE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83547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4C474C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58284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0E9E7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E2E1B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A0C5FD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A6EC9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CEB9B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B7740E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EBF701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FCADE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C65089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0846C4C" w14:textId="77777777" w:rsidTr="008F589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C5FDF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ADE44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1B139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CB709A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ABC19A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2EFBF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B27AB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B8357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2A717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4F489B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13781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DB177E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212F7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B7A842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F86AB6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22C20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Žádost o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7A4E6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1E805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2D4E0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87CD9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A264E3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2C6E2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8BECE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žádosti o prodloužení/zkrácení dodávky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0BF5A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B765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588E7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5DA241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1EB6E7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943D99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0BDC5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prodloužení/zkrácení dodávky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10D392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91331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63171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7A67C2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D9C0F4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F9C822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7FB8B1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DD06D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5C23D9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D80915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E14EE2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8A4D9C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0365E5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68DE22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1E6CF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6CC18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08D7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0EB79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AD7ED4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44205A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9A143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06043B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DD104B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C6E44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31AD72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48607D7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B63778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7AFAD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F5FADF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A62504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6CDE4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756997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729832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B99C7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B3519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E3D6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96D56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85148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23A0A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3E264E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9929C4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3F97B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69CC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1967DE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B286D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ECB69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392742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AB9BF1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8A66D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350C2">
              <w:rPr>
                <w:sz w:val="20"/>
                <w:szCs w:val="20"/>
                <w:lang w:eastAsia="cs-CZ"/>
              </w:rPr>
              <w:t>Žádost o hromadnou změnu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97E40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2C02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1434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5F92E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16546CB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7F60D9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B34CC1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350C2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9485D8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DF815E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72BB1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7FD67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43BE7BF1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BE407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194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C7ACD1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Zpětná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3DCAAF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955FB0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849AA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2F0AC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7D9C1F9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A5B71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6E1F29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Odpověď na zpětnou registraci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AE4314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5058A4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554B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56783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107EB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DDB1915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F3541C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CEE8A2B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Opis zpětné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375EDA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53E92C2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554B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0F3D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E7775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F0C568B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5DFC7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AC3AA7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52DA15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852110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52169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9660A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D6EC847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60D2DB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861CE3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Odpověď na 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0EF793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3C845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A13F8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ADD172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490C6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5628285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06305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E799707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A3D983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DC34A2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A13F8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BED9D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3773C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403EB4AE" w14:textId="77777777" w:rsidTr="001D6C34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361C9C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F43C8D" w14:textId="77777777" w:rsidR="00775B32" w:rsidRPr="00F44F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511F9">
              <w:rPr>
                <w:sz w:val="20"/>
                <w:szCs w:val="20"/>
                <w:lang w:eastAsia="cs-CZ"/>
              </w:rPr>
              <w:t>Chyba v požadavku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3C9B0" w14:textId="77777777" w:rsidR="00775B32" w:rsidRPr="00F44F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D1DF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322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23960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07AF8015" w14:textId="77777777" w:rsidTr="001D6C34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A63B8C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4473683" w14:textId="77777777" w:rsidR="00775B32" w:rsidRPr="00C511F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A21A71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03127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E80EA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8742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0E67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40B4A3B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D149BE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06ECFE" w14:textId="77777777" w:rsidR="00775B32" w:rsidRPr="00BF4E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Potvrzení aktualizace číselní</w:t>
            </w:r>
            <w:r w:rsidRPr="00BF4E75">
              <w:rPr>
                <w:sz w:val="20"/>
                <w:szCs w:val="20"/>
                <w:lang w:eastAsia="cs-CZ"/>
              </w:rPr>
              <w:t>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BEA690" w14:textId="77777777" w:rsidR="00775B32" w:rsidRPr="00BF4E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08B76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71DDF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5E0362" w14:textId="7E0E08C1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D474E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516C5A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FA5B08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325C9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Potvrzení/chyba při aktualizaci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D6ECE" w14:textId="77777777" w:rsidR="00775B32" w:rsidRPr="00BF4E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A0A60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F6365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4DA47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3F2DD66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A9C58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0AA8ED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FF557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7E16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2AC68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E8C6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21335" w14:paraId="49F9303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8674FF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224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433D18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neprůběhových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8B8F20" w14:textId="77777777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FE6418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52994D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CFFBBC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2BDD98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BA99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AFCF92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BAEFF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951EC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CB047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776E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38565CC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38BBA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85178A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E509C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B539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0BA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E3FC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</w:tr>
      <w:tr w:rsidR="00775B32" w:rsidRPr="007F474B" w14:paraId="6BAF475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1E69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689781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892FD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FD2E3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E399A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89633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</w:tr>
      <w:tr w:rsidR="00775B32" w:rsidRPr="007F474B" w14:paraId="31F16E5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6EE36C" w14:textId="4F230C03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17938E" w14:textId="15DA07C1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E2689B">
              <w:rPr>
                <w:sz w:val="20"/>
                <w:szCs w:val="20"/>
              </w:rPr>
              <w:t>Potvrzení/chyba při dotazu na akumulaci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8488F4" w14:textId="6EF34D43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86AE5C" w14:textId="06E80319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DC08B0" w14:textId="0DCB7E0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63F26" w14:textId="52AE5889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4FC908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51783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E37E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pořadavku na data pro fakturaci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32F21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7ECC3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CAAE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E61D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D1709A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40EC4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413F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FA85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9A5D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04212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78A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3C6C96F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D9AB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9EB00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pro fakturaci distribuce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D4D19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7A6DA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D25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1973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5C446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E7B70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655DB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fakturtaci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C8E49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F7182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67589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E04A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2C66717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CA634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E4F3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41B6F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4EE3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0438B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013BF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5B0D59" w14:paraId="03B6B0E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A8F14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FF7B7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FEEE49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08594F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71007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0EBEB3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6687CB9D" w14:textId="77777777" w:rsidTr="0032527B">
        <w:trPr>
          <w:trHeight w:val="593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E03B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D0220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pro požadavek 134 (Odhad roční spotřeby)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B604A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DDC85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5BC8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395BE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26E0B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9B3B4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EB6B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F457B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69C3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32D5E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459B9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93E9A4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CB6B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D7566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 – Příjem/odmítnutí požadavku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1A5E1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99BEA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3DC0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8C6D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141497E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06FD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BEE50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65A65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B7C8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D4F29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6ADF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13A664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3D2C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A0B0A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zaslání požadavku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D644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F0EC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E7D6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146D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Poskytoval služeb</w:t>
            </w:r>
          </w:p>
        </w:tc>
      </w:tr>
      <w:tr w:rsidR="00775B32" w:rsidRPr="007F474B" w14:paraId="0BCA5D0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A3C159" w14:textId="09DF5C94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3D3F4F" w14:textId="5CE93D35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E2689B">
              <w:rPr>
                <w:sz w:val="20"/>
                <w:szCs w:val="20"/>
                <w:lang w:eastAsia="cs-CZ"/>
              </w:rPr>
              <w:t>Hodnota vyhodnocená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B29A94" w14:textId="719F6669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E11AA7" w14:textId="0B28D0B8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C827F3" w14:textId="37DBDF03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B1605C" w14:textId="09074A7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5B0D59" w14:paraId="3CD778E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5BA278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4D20C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při zaslání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AB0B53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DE3763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FF8857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1E2DFF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775B32" w:rsidRPr="005B0D59" w14:paraId="055E40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46645A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lastRenderedPageBreak/>
              <w:t>244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84A523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 přijetí zaslaného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C024C1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4ECF77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79C96B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30E8C3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775B32" w:rsidRPr="007F474B" w14:paraId="5EF076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EFA33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5654FF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Zpráva o aktivaci dodavatele poslední instance na pozici primárního dodavatele (DPI aktivní)</w:t>
            </w:r>
          </w:p>
          <w:p w14:paraId="22077B7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17C93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8E0B2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FCE4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89F3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 PDS</w:t>
            </w:r>
          </w:p>
        </w:tc>
      </w:tr>
      <w:tr w:rsidR="00775B32" w:rsidRPr="007F474B" w14:paraId="299C640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0FC85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86058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Zpráva o návrhu změny dodavatele ke schválení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8DF36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C0034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A5F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3078F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Poskytovatelé služeb</w:t>
            </w:r>
          </w:p>
        </w:tc>
      </w:tr>
      <w:tr w:rsidR="00775B32" w:rsidRPr="007F474B" w14:paraId="12D560E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B56B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F877B3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schválení/zamítnutí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14C34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9540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5A58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3C4FF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PDS/PPS</w:t>
            </w:r>
          </w:p>
        </w:tc>
      </w:tr>
      <w:tr w:rsidR="00775B32" w:rsidRPr="007F474B" w14:paraId="4736ED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F21B3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9C18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o změně dodavatele / 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53122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EBD9B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B94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3C73E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Poskytovatelé služeb</w:t>
            </w:r>
          </w:p>
        </w:tc>
      </w:tr>
      <w:tr w:rsidR="00775B32" w:rsidRPr="005B0D59" w14:paraId="7095528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93615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249</w:t>
            </w:r>
          </w:p>
        </w:tc>
        <w:tc>
          <w:tcPr>
            <w:tcW w:w="3795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10AC7F80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Upozornění obchodníkovi, že se stává primárním dodavatelem na OPM</w:t>
            </w:r>
          </w:p>
        </w:tc>
        <w:tc>
          <w:tcPr>
            <w:tcW w:w="16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A409FF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2053D3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3CBDD6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BA213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5B0D59" w14:paraId="4C2809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8BAB2F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32FD79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32C4CD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B4CF02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762DBC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C54D02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5E9745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08751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819AA6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v požadavku na zaslání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16A63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F3C35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9599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DC04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775B32" w:rsidRPr="007F474B" w14:paraId="5861FA5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5BD9A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B99BA9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955AA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C4156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614F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F2DE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775B32" w:rsidRPr="007F474B" w14:paraId="0C842DE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CEF27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38A4E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požadavku na výpis deníku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1B44C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A60B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CDC8F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A470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25C170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E13368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7E03B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620CCD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91F5A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89F80F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E42F9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9A6A4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EC802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DF1E5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zádosti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5DD32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73B37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B7954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E754A2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3D5072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FD6C7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37E149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subjketu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CA7A52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C37C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8FC721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D73D1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38D50C4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4F1B32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D33923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43C3BD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B9033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BC97B0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424CF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90AD6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454CB8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9D26E1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žádosti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95F20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F343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660BB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99D847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6D7F4AE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CC8F96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AD2847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EEDF28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F3DBF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492C41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337794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611CE300" w14:textId="77777777" w:rsidTr="006C15B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6A2EA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BA9B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EF2E6F">
              <w:rPr>
                <w:sz w:val="20"/>
                <w:szCs w:val="20"/>
                <w:lang w:eastAsia="cs-CZ"/>
              </w:rPr>
              <w:t>Chyba / potvrzení příjmu zprávy plánované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FB639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279C7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A9BB6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8706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468B3725" w14:textId="77777777" w:rsidTr="006C15B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3D72D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C1F1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EF2E6F">
              <w:rPr>
                <w:sz w:val="20"/>
                <w:szCs w:val="20"/>
                <w:lang w:eastAsia="cs-CZ"/>
              </w:rPr>
              <w:t>Chyba / potvrzení příjmu zprávy plánované diagramy za stranu výroby (A,B)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F08B0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1303D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87C0E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017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108AD6F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CF738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903A9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přijetí/Chyba při zaslání sjednaných hodnot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249B4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66E11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717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A622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Subjekt zúčtování</w:t>
            </w:r>
          </w:p>
        </w:tc>
      </w:tr>
      <w:tr w:rsidR="00775B32" w:rsidRPr="007F474B" w14:paraId="48F5CFD1" w14:textId="77777777" w:rsidTr="00215CD4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65E48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FDC3C0" w14:textId="77777777" w:rsidR="00775B32" w:rsidRPr="00215CD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Chyba v požadavku na zaslání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4B5E03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627AF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3784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FAC21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75A6498A" w14:textId="77777777" w:rsidTr="00215CD4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325ED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6D36BF" w14:textId="77777777" w:rsidR="00775B32" w:rsidRPr="00215CD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DA12A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0A85A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B5601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3E35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6B3A3F07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601C6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2EA39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5A6B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19F8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50B33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F781C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5EBE0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90CEE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F3CC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B809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1536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99B7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68B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ED686B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1F80B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lastRenderedPageBreak/>
              <w:t>274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98D56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40893E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DDF6C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0EF4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F97A5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34A8514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FAD5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275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4145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 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EDBDF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9DEE4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AADB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77783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8AB8633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E0409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276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A78C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97822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688CD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F03EA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A0034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502A299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483B9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2269B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3E803A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C9F66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FDC1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7FECCC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5B57C3C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2472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E5B4E1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CF927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285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27D2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D515E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399FEF5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6BCA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3D219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3ECFD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7213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83610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72F10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A95837E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6D6D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DFCEE2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48B478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402D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2A9D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D77AF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16FAC55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E234D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512F60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761C8D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32202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08EE6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4ADFA8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3F6530C2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31CA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7E03D5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9D1ACE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1A042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1E82F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0942BE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3D25D94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0C554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C302D40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44F3BF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7DE3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240F03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0C0D4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2535196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5CEB6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C0ADC2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ve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D6BA4D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B5F91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22788B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75061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48ECD992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6DB1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848C674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Opis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F2105A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6A40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295B56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A20029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39E23F7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63841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1D030B7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Dotaz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E9B0B3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2CA32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C3776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685C00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470894B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D6793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2F659DF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 dotazu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E26B19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3362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592F43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70E69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67A07C5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FD0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CEF1E5A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6C69A3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D97A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501B91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E561A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1840FC5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89191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4390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5CD22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F711B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044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12B89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971EE11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1D239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C3CF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EB9E0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A6BA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9FC75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F5C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C45CEFD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C6E99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303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B9FB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2B1E3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33736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E480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7EDF3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27A9B8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22BE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2EC5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odchylky za OPM C spotřeba vypočtené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320E4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5A0A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DABA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8FC4B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8DBC11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ACD42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545ED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6790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DDA1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45327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E1EA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530AC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8A8A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ED955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86523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0BEE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D32A9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4EF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4C3AEBE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5DC238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F0A67F" w14:textId="77777777" w:rsidR="00775B32" w:rsidRDefault="00775B32" w:rsidP="00775B32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305345" w14:textId="77777777" w:rsidR="00775B32" w:rsidRDefault="00775B32" w:rsidP="00775B32">
            <w:pPr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73EBA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E5C69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BDEEC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75B32" w:rsidRPr="007F474B" w14:paraId="3B02CD82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1392E8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F786B5" w14:textId="77777777" w:rsidR="00775B32" w:rsidRDefault="00775B32" w:rsidP="00775B32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k pož. na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F7789E" w14:textId="77777777" w:rsidR="00775B32" w:rsidRPr="008904CD" w:rsidRDefault="00775B32" w:rsidP="00775B32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DAF4FA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F501C5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1D270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5C6F9400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92BE41" w14:textId="77777777" w:rsidR="00775B32" w:rsidRPr="0086755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999BA9A" w14:textId="77777777" w:rsidR="00775B32" w:rsidRPr="0086755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86A81" w14:textId="77777777" w:rsidR="00775B32" w:rsidRPr="00C4761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3AB86C" w14:textId="77777777" w:rsidR="00775B32" w:rsidRPr="0086755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C1CDBF" w14:textId="77777777" w:rsidR="00775B32" w:rsidRPr="0086755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FEC8F1" w14:textId="77777777" w:rsidR="00775B32" w:rsidRPr="0086755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43FDA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8DA4A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2A70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DD9B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96CB4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03A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DFA16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93C1CC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A2413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ADF79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0100D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8980E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23C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89818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AAC413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2898E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E4F2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B03DD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41992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9C650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C6F7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775B32" w:rsidRPr="007F474B" w14:paraId="112836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4E4B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3C47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B3EC0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72C59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135E7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CCE6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008CA420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CBB6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717C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dopočtu za primárního dodavatele za jednotlivá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F74C6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3B376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858E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079F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8DF2AB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8114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E91C9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F9C07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59E9B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66F39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9AF61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775B32" w:rsidRPr="007F474B" w14:paraId="6E0CD6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778D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8803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AA958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37C2B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6FDA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AD57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EBAA85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82D7E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A2276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agregovaná data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CEEDA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F882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96A59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5A995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E18E2E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D9728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BFD0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F81BF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56965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29B3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9960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775B32" w:rsidRPr="007F474B" w14:paraId="59E0F6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C572D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D266B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kmenová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B23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E14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A2949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2B58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3E2F9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6815B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1717F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FFB89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5A8D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FABFA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97494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945079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9B61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F93CC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Kmenová data OPM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9C813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70C2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3A0BD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E4D82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CF7CCA" w14:paraId="7FB9E09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41FBC2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6426A2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Požadavek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2AD0B9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601B4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C2E95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23DBF3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</w:tr>
      <w:tr w:rsidR="00775B32" w:rsidRPr="00CF7CCA" w14:paraId="67C53C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EA604B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7CE9E5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Chyba v požadavku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D25EF6D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5EFE8A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57DB16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7CA4A6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</w:tr>
      <w:tr w:rsidR="00775B32" w:rsidRPr="00CF7CCA" w14:paraId="1AB7520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C170BB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0E7FF6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4FEBE4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195668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149FB0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3ED67E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Poskytovatel služeb</w:t>
            </w:r>
          </w:p>
        </w:tc>
      </w:tr>
      <w:tr w:rsidR="00775B32" w:rsidRPr="00CF7CCA" w14:paraId="3AF65CC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D391FF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48BE0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Požadavek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C6D89A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70900B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52D8D5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5506E5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</w:tr>
      <w:tr w:rsidR="00775B32" w:rsidRPr="00CF7CCA" w14:paraId="2AAEB93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52131D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B40AB1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Potvrzení/chyba v požadavku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0AE2E5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AF46AF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3752BD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DC1C0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</w:tr>
      <w:tr w:rsidR="00775B32" w:rsidRPr="00CF7CCA" w14:paraId="0F36D94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04645A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359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8A7D5B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F7C96D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F72B5F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47AE01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EB5C0A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Poskytovatel služeb</w:t>
            </w:r>
          </w:p>
        </w:tc>
      </w:tr>
      <w:tr w:rsidR="00775B32" w:rsidRPr="007F474B" w14:paraId="011DCB3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3962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700E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39BE6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499F1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978B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480CB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A2B077E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08B512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367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175C11" w14:textId="77777777" w:rsidR="00775B32" w:rsidRPr="000B4820" w:rsidRDefault="00775B32" w:rsidP="00775B32">
            <w:pPr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Požadavek na 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33C62D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CDSREQ</w:t>
            </w:r>
          </w:p>
          <w:p w14:paraId="4846898F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180B4A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75F5A5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D73A9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D577C28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CB323C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368</w:t>
            </w:r>
          </w:p>
          <w:p w14:paraId="2152E9E3" w14:textId="77777777" w:rsidR="00775B32" w:rsidRPr="000B4820" w:rsidRDefault="00775B32" w:rsidP="00775B32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E364E3" w14:textId="77777777" w:rsidR="00775B32" w:rsidRPr="000B4820" w:rsidRDefault="00775B32" w:rsidP="00775B32">
            <w:pPr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Potvrzení/chyba v požadavku na výčet odběrného místa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A20D84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RESPONSE</w:t>
            </w:r>
          </w:p>
          <w:p w14:paraId="3DED4B82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689CD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915392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3FB034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A9C8836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42C607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369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B3B68F" w14:textId="77777777" w:rsidR="00775B32" w:rsidRPr="000B4820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6F78BF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MASTERDATA</w:t>
            </w:r>
          </w:p>
          <w:p w14:paraId="60780755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BE40CF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C94BD8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6F870B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DE1398E" w14:textId="77777777" w:rsidTr="00EC5F3B">
        <w:trPr>
          <w:trHeight w:val="48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2269F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4712C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Požadavek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90A8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06B96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702CF9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E3091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AC86CFE" w14:textId="77777777" w:rsidTr="00EC5F3B">
        <w:trPr>
          <w:trHeight w:val="53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69FA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B1E78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Potvrzení/chyba v požadavku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0BF92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619E6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07152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0C398C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7F99E0D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0A4BA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40522F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1AC9F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C24A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2C0D27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A5708C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30739EA5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2BEE8D" w14:textId="35F89E93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6B6081" w14:textId="43B55DE8" w:rsidR="00775B32" w:rsidRPr="00BD36A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>Požadavek na 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620111" w14:textId="445237FE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CFB89A" w14:textId="34A097F5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E9B419" w14:textId="5E9B1092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3AF2036" w14:textId="7B02E43A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18D86AB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2D841B" w14:textId="028041C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B31F79E" w14:textId="03913227" w:rsidR="00775B32" w:rsidRPr="00BD36A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 xml:space="preserve">Chyb. </w:t>
            </w:r>
            <w:r>
              <w:rPr>
                <w:sz w:val="20"/>
                <w:szCs w:val="20"/>
                <w:lang w:eastAsia="cs-CZ"/>
              </w:rPr>
              <w:t>z</w:t>
            </w:r>
            <w:r w:rsidRPr="003639AB">
              <w:rPr>
                <w:sz w:val="20"/>
                <w:szCs w:val="20"/>
                <w:lang w:eastAsia="cs-CZ"/>
              </w:rPr>
              <w:t>práva k požadavku na kmenová data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F5533F" w14:textId="590804E8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8772A0" w14:textId="1665F57B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453CB2" w14:textId="7554CFAA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36209B" w14:textId="357D966F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1F6C23AF" w14:textId="77777777" w:rsidTr="00A13411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97D854" w14:textId="466022C1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AB0AEE">
              <w:t>383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B53020E" w14:textId="712222A6" w:rsidR="00775B32" w:rsidRPr="003639A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82B085" w14:textId="452C29C7" w:rsidR="00775B32" w:rsidRPr="003639A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BACB91" w14:textId="459820A8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32026DB" w14:textId="7829ABAA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37F8DB5" w14:textId="71AB8267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3E7F5F28" w14:textId="77777777" w:rsidTr="00BE5736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EFDD066" w14:textId="1E441F91" w:rsidR="00775B32" w:rsidRPr="00AB0AEE" w:rsidRDefault="00775B32" w:rsidP="00775B32">
            <w:pPr>
              <w:spacing w:after="0"/>
              <w:jc w:val="center"/>
            </w:pPr>
            <w:r>
              <w:t>384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30AEC7" w14:textId="517072B6" w:rsidR="00775B32" w:rsidRPr="003639AB" w:rsidRDefault="00775B32" w:rsidP="00775B32">
            <w:pPr>
              <w:spacing w:after="0"/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ADB3FB" w14:textId="74A3BCCA" w:rsidR="00775B32" w:rsidRPr="003639A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DE53B1" w14:textId="488E8F90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E3D66ED" w14:textId="20265CA8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4A2395C" w14:textId="7ABD6E99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7B485D0" w14:textId="77777777" w:rsidTr="00BE5736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D23BB35" w14:textId="2F049648" w:rsidR="00775B32" w:rsidRDefault="00775B32" w:rsidP="00775B32">
            <w:pPr>
              <w:spacing w:after="0"/>
              <w:jc w:val="center"/>
            </w:pPr>
            <w:r>
              <w:t>385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ED1BA52" w14:textId="7E83ED56" w:rsidR="00775B32" w:rsidRPr="004E4D22" w:rsidRDefault="00775B32" w:rsidP="00775B32">
            <w:pPr>
              <w:spacing w:after="0"/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E59C00" w14:textId="22FF1F8D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9E9F63" w14:textId="306A299C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5558EAD" w14:textId="73CB0C4A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4F6A79" w14:textId="4FA3676F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99CF342" w14:textId="77777777" w:rsidTr="00DB4C99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2E213E2" w14:textId="28AAA341" w:rsidR="00775B32" w:rsidRDefault="00775B32" w:rsidP="00775B32">
            <w:pPr>
              <w:spacing w:after="0"/>
              <w:jc w:val="center"/>
            </w:pPr>
            <w:r>
              <w:t>387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6219738" w14:textId="41CB6D5C" w:rsidR="00775B32" w:rsidRPr="003639AB" w:rsidRDefault="00775B32" w:rsidP="00775B32">
            <w:pPr>
              <w:spacing w:after="0"/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3428C" w14:textId="5A46C950" w:rsidR="00775B32" w:rsidRPr="003639A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0CAA6F" w14:textId="68A5E351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1F3394B" w14:textId="3F0E91C9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AE9E257" w14:textId="2CFBB36C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F0604FA" w14:textId="77777777" w:rsidTr="00A13411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EFAC3D" w14:textId="4533E7E7" w:rsidR="00775B32" w:rsidRPr="00AB0AEE" w:rsidRDefault="00775B32" w:rsidP="00775B32">
            <w:pPr>
              <w:spacing w:after="0"/>
              <w:jc w:val="center"/>
            </w:pPr>
            <w:r>
              <w:t>386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1AF81F0" w14:textId="44A8756E" w:rsidR="00775B32" w:rsidRPr="003639AB" w:rsidRDefault="00775B32" w:rsidP="00775B32">
            <w:pPr>
              <w:spacing w:after="0"/>
              <w:rPr>
                <w:sz w:val="20"/>
                <w:szCs w:val="20"/>
              </w:rPr>
            </w:pPr>
            <w:r w:rsidRPr="00775B32">
              <w:rPr>
                <w:sz w:val="20"/>
                <w:szCs w:val="20"/>
              </w:rPr>
              <w:t>Kmenová data aktivace akumulace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518D5F6" w14:textId="568D2933" w:rsidR="00775B32" w:rsidRPr="003639A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4D52F48" w14:textId="1A9729DE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183D32C" w14:textId="16B9FA54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948F5B0" w14:textId="77C5189E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5C976DC8" w14:textId="77777777" w:rsidTr="000B2121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8029BB0" w14:textId="1E8BDBBB" w:rsidR="00775B32" w:rsidRDefault="00775B32" w:rsidP="00775B32">
            <w:pPr>
              <w:spacing w:after="0"/>
              <w:jc w:val="center"/>
            </w:pPr>
            <w:r>
              <w:t>388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1B8389" w14:textId="70EC14B4" w:rsidR="00775B32" w:rsidRPr="00775B32" w:rsidRDefault="00775B32" w:rsidP="00775B32">
            <w:pPr>
              <w:spacing w:after="0"/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91D505" w14:textId="2C8C8ED5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A5E7C7" w14:textId="27505513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B9714C" w14:textId="4FDC8F9F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63C2655" w14:textId="5B7E98CF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17C0AB68" w14:textId="77777777" w:rsidTr="00A13411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86EE4F2" w14:textId="451FC0F2" w:rsidR="00775B32" w:rsidRDefault="00775B32" w:rsidP="00775B32">
            <w:pPr>
              <w:spacing w:after="0"/>
              <w:jc w:val="center"/>
            </w:pPr>
            <w:r>
              <w:t>389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1520B9B" w14:textId="3A0D840D" w:rsidR="00775B32" w:rsidRPr="00775B32" w:rsidRDefault="00775B32" w:rsidP="00775B32">
            <w:pPr>
              <w:spacing w:after="0"/>
              <w:rPr>
                <w:sz w:val="20"/>
                <w:szCs w:val="20"/>
              </w:rPr>
            </w:pPr>
            <w:r w:rsidRPr="00775B32">
              <w:rPr>
                <w:sz w:val="20"/>
                <w:szCs w:val="20"/>
              </w:rPr>
              <w:t>Kmenová data aktivace flexibility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393FE2B" w14:textId="3BA817F8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F8A8EB0" w14:textId="3AAC6A66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190D254" w14:textId="037A94B7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BE19290" w14:textId="10A7D2CD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093259A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31430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E5F39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BF6FC1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2F0EE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C02A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DE536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1A3798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A5582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344BE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51A8E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CA602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D823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2EC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7D7EA7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7ABA1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2C49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7D082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AED9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B02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BC74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7A487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4ADF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7F404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D0CD8F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ADF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1BC18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DC75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00ADE3F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E926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653D2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E6D94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296A4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F13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E59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0F99C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101FB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9CF81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E7269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C0844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EDFA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F7A17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15DD9B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EA788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E42E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FAAE24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F7682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64830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386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08C352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764A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1587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4BC8F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6874C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53FA9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C12A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52C828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E0FA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408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51EB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A72B0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2A139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3D76B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0050E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7CB861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97B83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8269D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238433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34E6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338FE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24332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C6F78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E4AE5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006AF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13494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EF560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42E1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8D49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04056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7248B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5C8B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50DFD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96B2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802B1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27B4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D4E36B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358CF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6D397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4184E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5996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2B7A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06AE0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C0F39E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9659A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FA64F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 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FF1C0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E35EB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627A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B942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F2494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2DA41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DF22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3ED7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CE9E4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9A7BC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8B82C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C2925A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6604B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D04EA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672D6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560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E40A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24284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1E1C7E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970C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B737E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E779B3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347C0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6F4A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3A77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7F474B" w14:paraId="31C1BA9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2A577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B2BF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83004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AF1B5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B9514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707EE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PXE</w:t>
            </w:r>
          </w:p>
        </w:tc>
      </w:tr>
      <w:tr w:rsidR="00775B32" w:rsidRPr="007F474B" w14:paraId="7AF4163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1FF5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2441E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015C1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36AD0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98DB1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1A747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</w:tr>
      <w:tr w:rsidR="00775B32" w:rsidRPr="007F474B" w14:paraId="261897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05DD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C928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5D855B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D1CA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47E8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B1BF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7F474B" w14:paraId="2ADE06E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6BB8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8DAC8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203C2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FF20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555F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204AB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PXE</w:t>
            </w:r>
          </w:p>
        </w:tc>
      </w:tr>
      <w:tr w:rsidR="00775B32" w:rsidRPr="007F474B" w14:paraId="5D2568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A770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5DF9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10D5E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EB553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30E55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B039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</w:tr>
      <w:tr w:rsidR="00775B32" w:rsidRPr="006D6FDA" w14:paraId="07AFAE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1AB2F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424</w:t>
            </w:r>
          </w:p>
        </w:tc>
        <w:tc>
          <w:tcPr>
            <w:tcW w:w="3795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3E513434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4C93D2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CFAC7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82E85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BD5D4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6D6FDA" w14:paraId="3899393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D88C5A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8D493E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Dotaz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3F7C67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94740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350180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738C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6D6FDA" w14:paraId="070D8E4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353C3C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4C5A7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</w:t>
            </w:r>
            <w:r w:rsidRPr="006D6FDA">
              <w:rPr>
                <w:sz w:val="20"/>
                <w:szCs w:val="20"/>
                <w:lang w:eastAsia="cs-CZ"/>
              </w:rPr>
              <w:t>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2F7B2C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SFVOTEXCHRATE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5293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5B01D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26D73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Externí subjekt</w:t>
            </w:r>
          </w:p>
        </w:tc>
      </w:tr>
      <w:tr w:rsidR="00775B32" w:rsidRPr="006D6FDA" w14:paraId="07C4DD7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16ECF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8C9C2A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Chyba / Potrzení požadavku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4FBD17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16004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5BDC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E12D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Externí subjekt</w:t>
            </w:r>
          </w:p>
        </w:tc>
      </w:tr>
      <w:tr w:rsidR="00775B32" w:rsidRPr="007F474B" w14:paraId="4BE4FD9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716D56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7C31D0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8FF3E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8C714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E2AFF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84BA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F15FA8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285B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31A0B7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EF6C6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SFVOTDTEXPIMP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1DFEF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CBEE6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85ABA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4668D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91257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8172C4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 dotazu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1C96E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6039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55AD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E341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6F78F8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5EA359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AD4B4C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E84C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82B1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8A140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2F485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0B042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4AA215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8F09F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73DA4F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SFVOTCONFDATA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AB4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4099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116B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0EA5E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82CF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12C1EB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 dotazu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656AC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7D9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0F01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47EA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E8E51DC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E5DD7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301E9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FD045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9C3608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17BC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85E42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75DA717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72669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435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B95A8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D35C8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90FB8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D95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F52F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ED0CEC1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FF866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4908C4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E22B62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722D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EFB26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9CB4C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B6341F0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987104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49B6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3B202D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4E430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F285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6C14B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EA35069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E57A63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951EE1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CE5B5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928B3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F2C34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3B150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DBC1A0A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50D14A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79FB8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B3E06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B4D89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E6C8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B6969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B289B50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FBCC8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3A4BFA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81917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B614F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F0B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69568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3147C16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DB0515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5ED93D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C0AE22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E5384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ADB5D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4F69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CD5FD0D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E91630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4D9C5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234C7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3901F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C41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3712B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951D539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59BE41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497FC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A76641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0A9EE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80101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F51C7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E3C70D5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DDD5F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D2747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CB6CE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1D81B5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05C1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E17B1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39A57CE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173D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6F958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187BD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52A20A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1F64C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69E5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ED001B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275447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D8FB7D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34C02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B840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C52322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E1D5B2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39FEF9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DF2458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8233C4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žádosti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899FA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07F95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F65433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92C8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775B32" w:rsidRPr="007F474B" w14:paraId="17CF4B9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A96ED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0EED60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B5549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7B0118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5C033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0B2D23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775B32" w:rsidRPr="007F474B" w14:paraId="2EF3D8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92C7D4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8D4CD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88C93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959D8C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9DBE7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5F0C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775B32" w:rsidRPr="007F474B" w14:paraId="67BC7F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B3E34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401DA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ve 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67CBD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046B3A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923B4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F9F1C2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138A8A8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7B3F1B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0C32E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Dotaz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BC836A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0A733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F1F80A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57E48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4213B8F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F0B52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38DA2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dotazu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3D7D95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78F0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06C77A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F552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775B32" w:rsidRPr="007F474B" w14:paraId="0B34443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AB2A35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EE443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předání odpovědnosti za odchylku (na dotaz 455)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0789DF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411E4F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47E90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E82730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775B32" w:rsidRPr="007F474B" w14:paraId="747D054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29BB6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07854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9108C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0A8A2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35F3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48F21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5C8672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41086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B4E1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1F0AD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EFAF1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C44F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8F9CF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6A80D5B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D5E65C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F326F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2BDABB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306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CB9E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7E39E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:rsidDel="00B707B4" w14:paraId="4657ECE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93DC84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7FAAA4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224A1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04002B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8736A2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47A37E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:rsidDel="00B707B4" w14:paraId="7D4508C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28D800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34FAA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 xml:space="preserve">Stav finančního limitu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441A87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LIMITS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A8ADA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6DB6EB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0F3A86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:rsidDel="00B707B4" w14:paraId="2413DA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6DF1C3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0A647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579C81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1BC8DF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F5E74E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78271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129500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A3FCD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28215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94FBC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8ABE1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ABE4F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7C3C7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5DE0EB7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F83A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lastRenderedPageBreak/>
              <w:t>467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9B054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261338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BF53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BBA08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09B7E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A5D6F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B6FA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BC41C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3525B8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F4F24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FFD0A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F58E3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28002E5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960E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A5937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- dotaz. Nahrazuje 412 (Zúčtování rozdílů z TDD), který zobrazoval pouze verzi 2.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1608A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5D34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96BC2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BE20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139EDE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FF32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DF4C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145AC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B27A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5D4E0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87D90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19E5695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D8393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7118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07294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C7511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7F10C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B3CDA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2774AA2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0626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09D49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2E79B3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FFD31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521E5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634C5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25B9D5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B0805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98D1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E55C6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6C1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AA2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2DF26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59E237E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50C3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7865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68F41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6923A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8A46F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D2390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5DF88B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867C0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50980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E4C73E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BC5DA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62C15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A0EE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245D8C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0F407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29330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9781EA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242AF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PSK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5FB6D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61ED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0AC6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1F146B0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58CD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28D4E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7D19C8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52E26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C44D9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1F22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68DFF21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5B05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DE645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ČEPS/Claim report ČEPS – PSK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BC77E3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4FF2D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4F95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7ECF3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148E313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57C51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30973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25D1B3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242AF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PSK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EAAD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06A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F290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365D5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02348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A56E4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 - chyba/potrzení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83F70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A8969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A610E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E30C8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3F81DF1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B55892" w14:textId="77777777" w:rsidR="00775B32" w:rsidRPr="002D41E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13B247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Nastaveni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AB3471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SFVOTSETTINGS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7CD6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00072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E044E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12FAE5C5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A19F30" w14:textId="77777777" w:rsidR="00775B32" w:rsidRPr="002D41E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64B900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Aktuální stav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A19F031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SFVOTLIMITS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2074A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28C166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905ADE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57BDB0D2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4D785B" w14:textId="77777777" w:rsidR="00775B32" w:rsidRPr="002D41E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0F00F8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A00C50">
              <w:t>Chyba/potvrzení při nastavení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3A4EFA2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89BC8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12FE28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AD2051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1D043CC9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5499F" w14:textId="77777777" w:rsidR="00775B32" w:rsidRPr="002D41E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5630BA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Automatická změna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B9832D9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SFVOTLIMITCHANGE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E3A285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DEB38A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A8C47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361764C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9CBF50" w14:textId="77777777" w:rsidR="00775B32" w:rsidRPr="002D41E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664472B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A00C50">
              <w:t>Chyba/potvrzení při zaslání automatické změně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00AEDB3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4DC4E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74901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086D9A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189D8C6" w14:textId="77777777" w:rsidTr="005A772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043B2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5DC5E5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7DB8BB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24D645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CE41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81E9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1484EFB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E08EF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CB98CF8" w14:textId="77777777" w:rsidR="00775B32" w:rsidRPr="004E5B61" w:rsidRDefault="00775B32" w:rsidP="00775B32">
            <w:pPr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ČR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561DF42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EC6A9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7FD8198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57817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0DB79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25B43547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0ABF15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5188E8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ČR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BFE04EC" w14:textId="77777777" w:rsidR="00775B32" w:rsidRPr="00386E16" w:rsidRDefault="00775B32" w:rsidP="00775B32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0FA701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32869FF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B38EF5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0511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1A4EE13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CAEAD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75DA12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ČR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D3BB95B" w14:textId="77777777" w:rsidR="00775B32" w:rsidRPr="00386E16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42C994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83BED5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0DBDE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B652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87711A8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4E255F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FC7884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VYPOŘÁDÁNÍ EXPORTU/IMPORTU Z 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7A832F8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B85E31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5E02284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D051F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605B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21E1A99E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ED2663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lastRenderedPageBreak/>
              <w:t>491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6E65AF7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STAV NOUZE - V</w:t>
            </w:r>
            <w:r>
              <w:rPr>
                <w:sz w:val="20"/>
                <w:szCs w:val="20"/>
                <w:lang w:eastAsia="cs-CZ"/>
              </w:rPr>
              <w:t xml:space="preserve">YPOŘÁDÁNÍ EXPORTU/IMPORTU Z 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E3C75A6" w14:textId="77777777" w:rsidR="00775B32" w:rsidRPr="00386E16" w:rsidRDefault="00775B32" w:rsidP="00775B32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7A1276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3622F25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7B34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662D3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E16534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34D7EE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B4CB4E2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- VYPOŘÁDÁNÍ EXPORTU/IMPORTU Z DT-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8C3F966" w14:textId="77777777" w:rsidR="00775B32" w:rsidRPr="00386E16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4399D7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971BA8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0CA1D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A9405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1B6766D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848BA6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CEE517E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VYPOŘÁDÁNÍ EXPORTU/IMPORTU Z VDT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B94816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F2A7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18DCF318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6ADB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23490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441F3485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EA135B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F56925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STAV NOUZE VYPOŘÁDÁNÍ EXPORTU/IMPORTU Z VDT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CF772D" w14:textId="77777777" w:rsidR="00775B32" w:rsidRPr="00386E16" w:rsidRDefault="00775B32" w:rsidP="00775B32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1BBEC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0B73CD4A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974B4C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0A46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3FBAD1B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2EA1F6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4085DCB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VYPOŘÁDÁNÍ EXPORTU/IMPORTU Z VDT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002FF4C" w14:textId="77777777" w:rsidR="00775B32" w:rsidRPr="00386E16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8FC8C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79CD5D1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98AE8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2C5D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EEE56F2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2CB7E8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398039E" w14:textId="393C526E" w:rsidR="00775B32" w:rsidRPr="000A29D6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DOTAZ NA 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9CF910D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FC729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01C5070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AAD71A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0AF88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2472D594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8A6964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0F9F554" w14:textId="4D7FAD3E" w:rsidR="00775B32" w:rsidRPr="005F296C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453C62" w14:textId="77777777" w:rsidR="00775B32" w:rsidRPr="00386E16" w:rsidRDefault="00775B32" w:rsidP="00775B32">
            <w:r w:rsidRPr="00386E16"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2A3D2A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E79572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104723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5BB65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A244D63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7865A0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DF9119" w14:textId="0B9BBEC8" w:rsidR="00775B32" w:rsidRPr="00C75A70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 -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CE7474" w14:textId="77777777" w:rsidR="00775B32" w:rsidRPr="00386E16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56501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194B8D4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77872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87C88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9FFAAF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B9D336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CE8AF63" w14:textId="58253558" w:rsidR="00775B32" w:rsidRPr="00C75A70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DOTAZ NA 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59D2A9A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78344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537A7BE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F1482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8FEB0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0CCDC10D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D7C8C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7AFEC03" w14:textId="3D39D56A" w:rsidR="00775B32" w:rsidRPr="00C75A70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2FE112C" w14:textId="77777777" w:rsidR="00775B32" w:rsidRPr="00386E16" w:rsidRDefault="00775B32" w:rsidP="00775B32">
            <w:r w:rsidRPr="00386E16"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E595E9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DB4C5B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1CE8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2DE598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28FC3C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73D87A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344A879" w14:textId="3C1A64FA" w:rsidR="00775B32" w:rsidRPr="00C75A70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 -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BFFEFDD" w14:textId="77777777" w:rsidR="00775B32" w:rsidRPr="00386E16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A1DD2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40AF1D2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FD58A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3EB41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B7176FF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557E15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AD2C399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DOTAZ NA STA</w:t>
            </w:r>
            <w:r>
              <w:rPr>
                <w:sz w:val="20"/>
                <w:szCs w:val="20"/>
                <w:lang w:eastAsia="cs-CZ"/>
              </w:rPr>
              <w:t xml:space="preserve">V NOUZE – UHRAZENÉ ZÁVAZKY OTE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A6817F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C2D8D3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660501DF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25C58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73C4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08A0FA0C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EED561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77C9B52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– UHRAZENÉ ZÁVAZKY OTE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5F4B4A" w14:textId="77777777" w:rsidR="00775B32" w:rsidRPr="00386E16" w:rsidRDefault="00775B32" w:rsidP="00775B32">
            <w:r w:rsidRPr="00386E16">
              <w:t>SFVOTEMGSTATEINV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D8400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7F1E41AF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AC64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25FE7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0B6F06E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A562EC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DD0B2EE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– UHRAZENÉ ZÁVAZKY OTE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A6D1AF9" w14:textId="77777777" w:rsidR="00775B32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B07303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0A39088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976CA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F095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15F521DF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B18DDC9" w14:textId="37EB99D6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t>505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011640" w14:textId="64796D9F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Dotaz na vypořádání exportu/importu z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BF71DC" w14:textId="216F6686" w:rsidR="00775B32" w:rsidRPr="00386E16" w:rsidRDefault="00775B32" w:rsidP="00775B32"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FF23D" w14:textId="49BCDC86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D0EE4" w14:textId="6D64E335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B0F6B3" w14:textId="526D62FC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75B32" w:rsidRPr="007F474B" w14:paraId="1C3BF829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2F459A" w14:textId="20AE4193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t>506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DFC3C" w14:textId="58166BE2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Vypořádání exportu/importu z</w:t>
            </w:r>
            <w:r>
              <w:t> </w:t>
            </w:r>
            <w:r w:rsidRPr="007E7A63"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127B16" w14:textId="6F35A1E1" w:rsidR="00775B32" w:rsidRPr="00386E16" w:rsidRDefault="00775B32" w:rsidP="00775B32">
            <w:r>
              <w:rPr>
                <w:rFonts w:ascii="Arial" w:hAnsi="Arial" w:cs="Arial"/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08ED69" w14:textId="77901A5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18896B5" w14:textId="6E4F6121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0A751F" w14:textId="764E33FC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84E">
              <w:t>Ext. subjekt</w:t>
            </w:r>
          </w:p>
        </w:tc>
      </w:tr>
      <w:tr w:rsidR="00775B32" w:rsidRPr="007F474B" w14:paraId="05D61280" w14:textId="77777777" w:rsidTr="0019623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46D290" w14:textId="294A6220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507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C08AFD6" w14:textId="25A31C66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Potvrzení/chyba v  dotazu na vypořádání exportů/importů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4E7032" w14:textId="7D85466C" w:rsidR="00775B32" w:rsidRPr="00386E16" w:rsidRDefault="00775B32" w:rsidP="00775B32">
            <w:r>
              <w:rPr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3304A2" w14:textId="7CEBA779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585DC" w14:textId="7784D21A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2CF595" w14:textId="3D7D271B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CCA888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3275E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E2769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normální a skutečné průměrné denní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EB430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695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6ABD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0AF7A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BE8094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E436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C953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C50CF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900D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739B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1E211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</w:tr>
      <w:tr w:rsidR="00775B32" w:rsidRPr="007F474B" w14:paraId="645978A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C3B293" w14:textId="3CC6E9C2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A67882" w14:textId="56DA1AB1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A82876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8287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8287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69FB86" w14:textId="2FB6EDE2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25A27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E33DE3" w14:textId="298C1293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CA1131" w14:textId="1675545A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27BEF" w14:textId="114C5182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31CFFFD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AB55F" w14:textId="06C32DF5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1CD2EE" w14:textId="65F2A3BE" w:rsidR="00775B32" w:rsidRPr="00A8287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D4D0FF" w14:textId="4D848A90" w:rsidR="00775B32" w:rsidRPr="00225A2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62ACFD" w14:textId="2E242F68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34465" w14:textId="6F00E13E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3B267" w14:textId="47059A55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380A00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B81FF1" w14:textId="572E1BD4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E1F32" w14:textId="75859AAD" w:rsidR="00775B32" w:rsidRPr="00A8287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EF6EF2" w14:textId="740996C6" w:rsidR="00775B32" w:rsidRPr="00225A2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801315" w14:textId="7274DB9C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68C5F3" w14:textId="5FB596FF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7ED365" w14:textId="574CC749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AC5659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48D4A5" w14:textId="09FC7F14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2A293" w14:textId="6B0B2F1A" w:rsidR="00775B32" w:rsidRPr="00A8287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F392B4" w14:textId="29121B90" w:rsidR="00775B32" w:rsidRPr="00225A2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4FF129" w14:textId="27814C45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E38FC7" w14:textId="2878AC38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0FB5FC" w14:textId="59118A60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2D30CC7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4807F5" w14:textId="3F7A85EE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6604E9" w14:textId="3D083695" w:rsidR="00775B32" w:rsidRPr="00A8287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D766B6" w14:textId="25C27533" w:rsidR="00775B32" w:rsidRPr="00225A2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8C4EEE" w14:textId="53C91092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BCA8D9" w14:textId="5F64A4AD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A662FF" w14:textId="3086A15A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981C1A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0FF3FA" w14:textId="18599233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0F8DFF" w14:textId="12551753" w:rsidR="00775B32" w:rsidRPr="00A8287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894AA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894AA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C730C0" w14:textId="135DF739" w:rsidR="00775B32" w:rsidRPr="00225A2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A609AC" w14:textId="5A052D42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CDCFBE" w14:textId="5435BCC5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A79812" w14:textId="3B520790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2596D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B8E32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521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F1A6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D47C9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BD90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67811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Správce TDD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D08A6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5C11CA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BB4B5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5709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FC341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7C9F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B36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515C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Správce TDD</w:t>
            </w:r>
          </w:p>
        </w:tc>
      </w:tr>
      <w:tr w:rsidR="00775B32" w:rsidRPr="007F474B" w14:paraId="51C97877" w14:textId="77777777" w:rsidTr="001F465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516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F49750" w14:textId="77777777" w:rsidR="00775B32" w:rsidRPr="001F4658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Zpráva pro zaslání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5D9A3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F265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2B10F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5ECC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59892AD" w14:textId="77777777" w:rsidTr="001F465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1F55D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2C95BD" w14:textId="77777777" w:rsidR="00775B32" w:rsidRPr="001F4658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Potvrzení/chyba přijetí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79207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F66E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B65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E1918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</w:tr>
      <w:tr w:rsidR="00775B32" w:rsidRPr="007F474B" w14:paraId="2C2A41D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3FDE3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3E0A3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nekorigovaný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1A354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7A83B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1CDB2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112E4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A41C20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2C0D2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0242C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nekorigovaný  (561)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C9890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9A308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43747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D6FA0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9FA904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BD028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5A35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74AD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6E1F7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B94B5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CAD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DCFB8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7DF2C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D8516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Diagram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B6C4F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AFF41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3378C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C8DF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3F3A519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E2995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2837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žádost o Diagram průběhu korekčního činitele na zbytkovou bilanci DS (601)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1B322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607AB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5038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3D8D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8CFB0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1191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15A6B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A8EB9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6282B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D09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A1A8A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803A86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B4558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41189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5A4EA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88FE3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8C724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07A9A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DF7BF99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5F8D1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4CC3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0BA63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52B7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91E5C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9B4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ABCD51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7E3C8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5E3B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5C911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36AAA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E4C5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4A1B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43597E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4733D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9B7A5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B15C4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D25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F4F0B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C49FD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06B0FD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11892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C7904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agregovaná za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F60DD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7CDCA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A92D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50329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79C0DF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FB29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1ECD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688B2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EA80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7157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261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6C8BBB6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D140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B00AE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9E57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80092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EB604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85D9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0607E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A246A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E1AE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požadavku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DB42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8390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51FD5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719B5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E5139B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CF488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D49A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9FDF9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508B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FA09E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5B01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775B32" w:rsidRPr="007F474B" w14:paraId="1037693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1EDF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5F752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1D151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BE92E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16A4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844E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C17160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CD52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1560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7E580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031C2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5C76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3A5D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DF16D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B48E2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BDCA2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001FA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CBA8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FDDF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636A4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ABA728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12FD2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86BC1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EBF43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058F1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504C4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8A826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C936232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C78FB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E112A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95933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CA8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1FC19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51FE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A3ACD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2AF18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653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81A2D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4FD15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1DDC6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D3C7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24EA3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557F3B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DEE96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ADFAE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7E3C0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D13AB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C699C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7626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8A2C20A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2CD66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2AB04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normálních a skutečných klimatických púodmínek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BA1CE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F3230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93B9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39BA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E9B4A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FABA2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C4065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341CD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4300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7448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841A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46DB1F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9398C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9402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FE9F3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2EB7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40B90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06295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194461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525BF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9F659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08BDD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681AE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DDE1E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0DC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EDBAF5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50FBF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E8A3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686FB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937BE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05296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114D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F88660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E3847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5E730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korekčního koeficientu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6E745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71B69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76DDA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213F5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05E405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BF81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DC917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korečního koeficinetu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C67BC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87FF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657D2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7F229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31D25E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D7026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83F71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AC219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91D36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681B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23BC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AE1055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2EC9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7C7F5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Dotaz na hodnoty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2DA51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241D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7C767D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DA544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40C852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96754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1E181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Chybová zpráva k požadavku na 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8FB28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C1B6E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9249B5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22686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2FDCDB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5DBA9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BB88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73CB9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556B6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06B75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B586B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B70294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CA621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20E59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Požadavek na korigované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3B8E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A405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73980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C54D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50590F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B78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7426E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Potvrzení, chyba pož. na kor.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0627F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380EB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9502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A5DC6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272D32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97585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2561D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284E1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81EB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CFDCB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542DE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88523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1C961B" w14:textId="77777777" w:rsidR="00775B32" w:rsidRPr="00090B98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76717" w14:textId="77777777" w:rsidR="00775B32" w:rsidRPr="00876568" w:rsidRDefault="00775B32" w:rsidP="00775B32">
            <w:pPr>
              <w:spacing w:after="0"/>
              <w:rPr>
                <w:rFonts w:ascii="Calibri" w:hAnsi="Calibri" w:cs="Calibri"/>
                <w:color w:val="000000"/>
                <w:sz w:val="20"/>
                <w:szCs w:val="22"/>
                <w:lang w:eastAsia="cs-CZ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Request for a history of B measurements for a maximum of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FAE30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45F2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24472B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B263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D3E46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AB2A8F" w14:textId="77777777" w:rsidR="00775B32" w:rsidRPr="00090B98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8CA67B" w14:textId="77777777" w:rsidR="00775B32" w:rsidRPr="00876568" w:rsidRDefault="00775B32" w:rsidP="00775B32">
            <w:pPr>
              <w:rPr>
                <w:rFonts w:ascii="Calibri" w:hAnsi="Calibri" w:cs="Calibri"/>
                <w:color w:val="000000"/>
                <w:sz w:val="20"/>
                <w:szCs w:val="22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Error in the request for B measurement history for a maximum of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DBCA8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F54AA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E9A14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9B2D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510E4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1EEF80" w14:textId="77777777" w:rsidR="00775B32" w:rsidRPr="00090B98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6C983" w14:textId="77777777" w:rsidR="00775B32" w:rsidRPr="00876568" w:rsidRDefault="00775B32" w:rsidP="00775B32">
            <w:pPr>
              <w:rPr>
                <w:rFonts w:ascii="Calibri" w:hAnsi="Calibri" w:cs="Calibri"/>
                <w:color w:val="000000"/>
                <w:sz w:val="20"/>
                <w:szCs w:val="22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B measurement history for B measurement history for max.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FD491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E88D3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7E030A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4744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:rsidDel="004D03C3" w14:paraId="4754C591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C6DA876" w14:textId="1A7FE3C9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5E46A44" w14:textId="37525137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Posunutí uzávěrky otevření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6CDA3C6" w14:textId="6196799F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109A14" w14:textId="34C89F54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F3BF1F" w14:textId="0F9527F8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F7B12C" w14:textId="682B0F63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4317C21F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50545E" w14:textId="56FA2EF1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C15F92" w14:textId="56E7B58E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Posunutí uzávěrky ukončení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67C35D3" w14:textId="6BA9658C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29B047" w14:textId="62559A78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5C585B" w14:textId="0913E4A9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B65640" w14:textId="5B37CC8F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52A0F5D7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6E37F5E" w14:textId="06AF6763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9A01AE" w14:textId="121E07DA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Zpoždění 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F3F4375" w14:textId="72D363CC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0BB1C6" w14:textId="535D0847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AFE3B4" w14:textId="33136E53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BF4402" w14:textId="0B7C3A86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2280CC4D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1C4724D" w14:textId="37DDEE63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861E3D8" w14:textId="580F1F49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Zrušení aukce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E6E9049" w14:textId="0563C280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230E9" w14:textId="69665520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B462A" w14:textId="15DCA6FC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FAC46" w14:textId="4CFEDCC6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7BA10A58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C586ECE" w14:textId="68687FDA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FDCBEE" w14:textId="77777777" w:rsidR="00775B32" w:rsidRPr="001E1CF6" w:rsidRDefault="00775B32" w:rsidP="00775B32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Data kapacit pro IDA</w:t>
            </w:r>
          </w:p>
          <w:p w14:paraId="179FD591" w14:textId="228514FF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9D0D18C" w14:textId="538BD708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03D8B4" w14:textId="549D9CE6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D39FF" w14:textId="3D9916CB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C6C5DB" w14:textId="350C5186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57D57780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7D5C12" w14:textId="34A04B1C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41EF03" w14:textId="046E4B51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E7B2314" w14:textId="44B7FA61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FD79B4" w14:textId="7D2550CA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2B427" w14:textId="1B994B79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5F3C4" w14:textId="62F11E9F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114B7BE9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8AC068" w14:textId="5730A668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lastRenderedPageBreak/>
              <w:t>810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04116D" w14:textId="006CCC29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1D4C8D" w14:textId="50614CF7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0EA1C7" w14:textId="19311082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611FFE" w14:textId="0A52FA83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151ECD" w14:textId="2C61184E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288D8A2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07FA0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0F6AF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87FED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9706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69EC8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A380B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775B32" w:rsidRPr="007F474B" w14:paraId="050A535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F9D14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FA70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zadání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18986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9AA85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9000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3C28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1C7950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2B0C9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8EBF3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4B84F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38D09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7416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481E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1E1CF6" w14:paraId="37FFA69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06E716" w14:textId="58653B18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DC2CA1" w14:textId="18D2DCE1" w:rsidR="00775B32" w:rsidRPr="001E1CF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Zadání / Nahrazení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A8FD11" w14:textId="45C1EBC5" w:rsidR="00775B32" w:rsidRPr="001E1CF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017AA0" w14:textId="1034FD34" w:rsidR="00775B32" w:rsidRPr="001E1CF6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A12F0" w14:textId="3515E13D" w:rsidR="00775B32" w:rsidRPr="001E1CF6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52740" w14:textId="1D6238DC" w:rsidR="00775B32" w:rsidRPr="001E1CF6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WAS (IDA)</w:t>
            </w:r>
          </w:p>
        </w:tc>
      </w:tr>
      <w:tr w:rsidR="00775B32" w:rsidRPr="007F474B" w14:paraId="1FD29A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02B6D8" w14:textId="3D30D8F8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2D5483" w14:textId="6ED4E1EB" w:rsidR="00775B32" w:rsidRPr="00651B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zadání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0FE979" w14:textId="3DE2FC9E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CB686" w14:textId="4802126A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31E47" w14:textId="12893E42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5D5D57" w14:textId="362623F9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D87C3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2855E" w14:textId="01E8E4F3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432245" w14:textId="3DD4DFA5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86709B" w14:textId="313AE68A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9AC559" w14:textId="3BAB0E7B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91B569" w14:textId="53AF812D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E93AF6" w14:textId="2CA74550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59428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E35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7CB6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725D9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7C844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EA7FC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3446F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775B32" w:rsidRPr="007F474B" w14:paraId="2C7CB22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CFB53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6896D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anulace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6F79F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A7CE7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A909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EE4F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66821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B5C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A6C9A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91BFC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7778D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45D8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5A4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63B1C29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E3530C" w14:textId="1EB1D78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F5B79E" w14:textId="2E05D01F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92147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27306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78DB3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E1010" w14:textId="14B26538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18BD103F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B455BE" w14:textId="44A1DE2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4A35D0" w14:textId="24C8DDEE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anulace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FF339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6B2F8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C0C2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3C70B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FA36786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250CB7" w14:textId="49B0098E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659B6D" w14:textId="69A2022E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08815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577B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22A48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F6B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951BD6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E5935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53092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925FF4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77DE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113D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405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775B32" w:rsidRPr="007F474B" w14:paraId="148E535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DD367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7F903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dotazu na data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CC095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8EF83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D4425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316C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452DC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1F480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A38B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FD881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5B81A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8991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9522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18C8AAC2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C50FCB" w14:textId="0045E98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B9C91" w14:textId="5B9E2435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Dotaz na data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B21487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A858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1DAC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E29707" w14:textId="11F2FE7B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2C9749AB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4B8554" w14:textId="44E7181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46D1D7" w14:textId="1A2A0F63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dotazu na data nabídky na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ECF54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8A8C4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3406F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CDC2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D564867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F1FC1D" w14:textId="349F2EA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61B9F4" w14:textId="1979CCDD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27A22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857EB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5A778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A7B84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362DA7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704B5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6B1E8" w14:textId="691C171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 xml:space="preserve">Zpoždění zveřejnění </w:t>
            </w:r>
            <w:r>
              <w:rPr>
                <w:sz w:val="20"/>
                <w:szCs w:val="20"/>
                <w:lang w:eastAsia="cs-CZ"/>
              </w:rPr>
              <w:t>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E3C36A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CC5A7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B7D12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DFFFB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E0451A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62E04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435C6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Posunutí uzávěrky příjmu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3D06B5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370A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8A36D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6E24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810EAC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BE526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6C4397" w14:textId="148C04AE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(ExC_02)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69A93C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E312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013E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CE369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86FF0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0B25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ECBA8" w14:textId="5A9C4912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(ExC_03b) Zpoždění výsledků DT, možnost decouplingu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7BAC8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560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70542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8F30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901CC4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57A431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2C45E" w14:textId="38AC2AC8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(ExC_04b) Úplné rozpojení trhů – decoupling / (ExC_05b) Úplné rozpojení trhů – předčasný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741874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DAC67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FDE45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E58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B36B54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EA83B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CD1E9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64035">
              <w:rPr>
                <w:sz w:val="20"/>
                <w:szCs w:val="20"/>
                <w:lang w:eastAsia="cs-CZ"/>
              </w:rPr>
              <w:t>Zpoždění zveřejnění ATC hodnot, možnost rozpojení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1C47A1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F48FC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BB5A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B4C00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832CDE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E3924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6F724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předání dat asynchronních požadavků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7FE863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02C23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E227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247F41" w14:textId="683748EE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278EE4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132431" w14:textId="77777777" w:rsidR="00775B32" w:rsidRPr="00F65D67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lastRenderedPageBreak/>
              <w:t>922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602186" w14:textId="77777777" w:rsidR="00775B32" w:rsidRPr="00F65D6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Chyba/potvrzení při zaslání požadavku na předání výstupních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F2F497" w14:textId="77777777" w:rsidR="00775B32" w:rsidRPr="00F65D6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9DEF58" w14:textId="77777777" w:rsidR="00775B32" w:rsidRPr="00F65D67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F3B612" w14:textId="2BF5CD92" w:rsidR="00775B32" w:rsidRPr="00F65D67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F65D67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9CA5BC" w14:textId="77777777" w:rsidR="00775B32" w:rsidRPr="00F65D67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544E82E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F14AD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FEAE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Žádost o předání dat asynchronních požadavků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74460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EB89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ECF225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240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  <w:tr w:rsidR="00775B32" w:rsidRPr="007F474B" w14:paraId="735B7054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8BE1D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3A04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Chyba/potvrzení při zaslání požadavku na předání výstupních dat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081C2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2D01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C2802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E7816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F769D10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04C28F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0A8D4F8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Dotaz na výsledky DT za oblast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FF12F2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86BA7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D0875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A2914" w14:textId="77777777" w:rsidR="00775B32" w:rsidRDefault="00775B32" w:rsidP="00775B32">
            <w:pPr>
              <w:spacing w:after="0"/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7F2881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775B32" w:rsidRPr="007F474B" w14:paraId="75D7378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743C83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42554B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Potvrzení / Chyba v dotazu na výsledky DT za oblast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CEE0B5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8F5E0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168642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2984C5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15C5B5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7A3E90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BEF25A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Výsledky DT za oblast (předává primární koordinátor trhu)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6450F2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821D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A3F380" w14:textId="10A079FF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CDS-WAS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DC6F7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C122AF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2AB6BC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2997D9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B343A3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Dotaz na výsledky koordinace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369BF5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09D46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2566ED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EA7C33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775B32" w:rsidRPr="007F474B" w14:paraId="3E8B7D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533E97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94D34A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Potvrzení / Chyba v dotazu na výsledky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7AA3B4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E6F52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588F73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83E8EB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DDC8B9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64FF42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A130CA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Výsledky koordinace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D9767F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3BA0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595B5" w14:textId="7774F85C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CDS-WAS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DC6F7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D2CCD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6C3F87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E4E96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DA75A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F3BDD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0864B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0D0C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2E8A5" w14:textId="5D68E19F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0147A25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2047C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F310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B8C42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A6B4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3665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7979E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CDE65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2C89C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AE4F6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297CB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A293E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118447" w14:textId="1BA488E0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C4C7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21335" w14:paraId="093D2FE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EF3573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25EEF" w14:textId="305E12B5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DT - </w:t>
            </w:r>
            <w:r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60CEB6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E71ECB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952332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3F9A5" w14:textId="1223B35F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DT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21335" w14:paraId="584891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632EE6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0AE4B3" w14:textId="0006815D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>DT - Přijetí</w:t>
            </w:r>
            <w:proofErr w:type="gramEnd"/>
            <w:r w:rsidRPr="00AA00A0">
              <w:rPr>
                <w:sz w:val="20"/>
                <w:szCs w:val="20"/>
                <w:lang w:eastAsia="cs-CZ"/>
              </w:rPr>
              <w:t>/chyba</w:t>
            </w:r>
            <w:r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F49B3D" w14:textId="77777777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F468DE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81AA4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D2C125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21335" w14:paraId="5910389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0DDB0E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999EC5" w14:textId="0DD7F141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19CB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19CB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6CE0FB" w14:textId="77777777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FFC8EF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CC6B2A" w14:textId="7EA50D9D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380B24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21335" w14:paraId="7404545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7D57DA" w14:textId="264CA16A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007FC" w14:textId="37EE2A9B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IDA - </w:t>
            </w:r>
            <w:r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5F1474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A0920A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F52B1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E4079A" w14:textId="297A520B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21335" w14:paraId="5BEA74AC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25878B" w14:textId="71043C32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DC0D3" w14:textId="44912ADD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AA00A0">
              <w:rPr>
                <w:sz w:val="20"/>
                <w:szCs w:val="20"/>
                <w:lang w:eastAsia="cs-CZ"/>
              </w:rPr>
              <w:t>Přijetí/chyba</w:t>
            </w:r>
            <w:r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6B5CFB" w14:textId="77777777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DAEC9D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41E4C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FB2C97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21335" w14:paraId="1736FB61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D21B92" w14:textId="7EB7EAA4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786DB5" w14:textId="2882E00E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19CB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19CB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157F09" w14:textId="77777777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B764A6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CE8D5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CF384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5D4216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581B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94B2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4CACB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C4AD6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E2D1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54231E" w14:textId="1D08328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7B2938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12F8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00F9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C3E1E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BD91D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91ACC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9F31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ACB9F1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7491F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10C936" w14:textId="5E872D7F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 Zúčtování po hodinách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03E8A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1CF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45402" w14:textId="02E953C8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678E5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3D6B7FC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A39504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989BDC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A025DB" w14:textId="4C3FCFAF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D921B8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EF5D8A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48532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773EF7FE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5D432C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E6B5F2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8DEB8EA" w14:textId="470F56FA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8C518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5E0C9F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1726F9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4DE0723E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BCCDCC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2FF521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DBF405" w14:textId="32887C9A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2D0F33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ACF7E2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AE8993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212C29DC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8B83F3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958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51C96F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A97E17" w14:textId="3920FA3C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571F3B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560355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CAB91B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5BA6B2D8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4EA9B9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1FF05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D310A01" w14:textId="412CA4EA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59A221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ADADB2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ED5A1B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15CA8B92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27FE2F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F1244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7C6F3B" w14:textId="68BF8C08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C3EA93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0ACF75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C5B557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4EFA964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59260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480A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997E82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971F4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7259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8A841A" w14:textId="176C05BF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0D7668F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645B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0D228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F185B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A3384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41A8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6A48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7DC8C0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666F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C8B5E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7EE4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7E22C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99458" w14:textId="26252703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8CE2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55B592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58B1D" w14:textId="77777777" w:rsidR="00775B32" w:rsidRPr="00F14A2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E6C0CF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7FA6FB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5C6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0A6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C25C4A" w14:textId="7A56618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 (ZO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50889AD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6FD15" w14:textId="77777777" w:rsidR="00775B32" w:rsidRPr="00F14A2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D8145F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chyba / 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92898F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B3EEF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366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E118F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1BBE7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A930C1" w14:textId="77777777" w:rsidR="00775B32" w:rsidRPr="00F14A2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C01F40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7BAA7F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48B89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DFBED" w14:textId="5EE83DCD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169E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E12C32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A31E47" w14:textId="77777777" w:rsidR="00775B32" w:rsidRPr="008E1D2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D3AB9" w14:textId="77777777" w:rsidR="00775B32" w:rsidRPr="008E1D2C" w:rsidRDefault="00775B32" w:rsidP="00775B32">
            <w:pPr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Odpověď na dotaz na akceptované nabídky na 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529623" w14:textId="77777777" w:rsidR="00775B32" w:rsidRPr="008E1D2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56944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2EB3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876AA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1C5DB4F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38696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0EFDD6" w14:textId="77777777" w:rsidR="00775B32" w:rsidRDefault="00775B32" w:rsidP="00775B3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2CD050" w14:textId="77777777" w:rsidR="00775B32" w:rsidRPr="008904CD" w:rsidRDefault="00775B32" w:rsidP="00775B32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40512D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076E318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F2EEF4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04BAD0AD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7B4947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B711FE" w14:textId="77777777" w:rsidR="00775B32" w:rsidRDefault="00775B32" w:rsidP="00775B3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3A1804" w14:textId="77777777" w:rsidR="00775B32" w:rsidRPr="008904CD" w:rsidRDefault="00775B32" w:rsidP="00775B32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803A7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711254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D919AC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550F3725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E433A0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D2C23" w14:textId="77777777" w:rsidR="00775B32" w:rsidRDefault="00775B32" w:rsidP="00775B3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B2F83B" w14:textId="77777777" w:rsidR="00775B32" w:rsidRPr="008904CD" w:rsidRDefault="00775B32" w:rsidP="00775B32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9CE25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962BB1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725BB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602DE3F2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C379D5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25AFBA" w14:textId="77777777" w:rsidR="00775B32" w:rsidRDefault="00775B32" w:rsidP="00775B3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(ExC_06) Zpoždění zveřejnění výsledků DT - maximální cena detekovaná v Litvě, Finsku  nebo Švédsku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D35A1E" w14:textId="77777777" w:rsidR="00775B32" w:rsidRPr="008904CD" w:rsidRDefault="00775B32" w:rsidP="00775B32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353226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D1C24E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1816C2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1E51DA7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8EA21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D2AC5" w14:textId="1849B809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8E75F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4FAF7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0B26F1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1ED1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EAC092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36967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36420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zúčtování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F92E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3A7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2A60E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33BD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E3ED60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90A1CD" w14:textId="77777777" w:rsidR="00775B32" w:rsidRPr="008E1D2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C13F6" w14:textId="77777777" w:rsidR="00775B32" w:rsidRPr="008E1D2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Oznámení změny přenosové kapacity na DT (hromadný mail)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B679B7" w14:textId="77777777" w:rsidR="00775B32" w:rsidRPr="008E1D2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6847E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9B74B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DA280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3F82A6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A4E4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E1605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377C4">
              <w:rPr>
                <w:sz w:val="20"/>
                <w:szCs w:val="20"/>
                <w:lang w:eastAsia="cs-CZ"/>
              </w:rPr>
              <w:t>Oznámení účastníkům o vyhlášení 2. aukce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A0FB8" w14:textId="77777777" w:rsidR="00775B32" w:rsidRPr="008E1D2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79FA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89401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6C0B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E8B05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7FAC6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04BB7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99715E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EFD8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066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FDDC2" w14:textId="2A9CB7F0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728923D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7087D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17D70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agregace dvoustranných smluv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A15A6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15C4A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5631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56C32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9B93C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F1CB9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1D20D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Požadavek na kontrolu spojení server-server a na předání neodeslaných zpráv IS OTE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82045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EE545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25EDC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1F241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  <w:tr w:rsidR="00775B32" w:rsidRPr="007F474B" w14:paraId="63B5BC8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4F53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4CAAC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v rámci kontroly spojení spojení server-server a zaslání neodeslaných zpráv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40F08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577F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AFD9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31131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BB0EF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0DA3B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4D7651" w14:textId="77777777" w:rsidR="00775B32" w:rsidRPr="00623BC8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C10A6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B8A00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E0167D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BB37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CD41951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D9BF6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0CFA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23BC8">
              <w:rPr>
                <w:sz w:val="20"/>
                <w:szCs w:val="20"/>
                <w:lang w:eastAsia="cs-CZ"/>
              </w:rPr>
              <w:t>Oznámení o provedení sesouhlasení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79F4A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ACA2F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F4727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D8E4F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11017E1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31F53B" w14:textId="041D6AD3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lastRenderedPageBreak/>
              <w:t>E01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9D976" w14:textId="7797C72A" w:rsidR="00775B32" w:rsidRPr="00623BC8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22C91">
              <w:rPr>
                <w:sz w:val="20"/>
                <w:szCs w:val="20"/>
              </w:rPr>
              <w:t>Informace o poskytovatelích služeb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385576" w14:textId="14C07E09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3388A8" w14:textId="37AFE8C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0E4105" w14:textId="7281D509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E101D4" w14:textId="79D6A3B1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06A9EF87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767AC5" w14:textId="4056D2E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0AD36" w14:textId="5DE5BEFC" w:rsidR="00775B32" w:rsidRPr="00022C91" w:rsidRDefault="00775B32" w:rsidP="00775B32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Informace o změnách TKD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11BBB2" w14:textId="669837DD" w:rsidR="00775B32" w:rsidRDefault="00775B32" w:rsidP="00775B3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5A75A7" w14:textId="51DCA5EF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06748" w14:textId="18D69A3E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66DFF0" w14:textId="7BE7FCE2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17885628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CF6E4C" w14:textId="645DFBB2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C7321A" w14:textId="048DBA3A" w:rsidR="00775B32" w:rsidRPr="00022C91" w:rsidRDefault="00775B32" w:rsidP="00775B32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Registrace EAN do skupiny sdílení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9D6C7" w14:textId="4C2DFF63" w:rsidR="00775B32" w:rsidRDefault="00775B32" w:rsidP="00775B3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116723" w14:textId="1BAB5B46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E7133" w14:textId="17D94BE6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396FF1" w14:textId="06416444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75B32" w:rsidRPr="007F474B" w14:paraId="062C7219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4F54FC" w14:textId="7221E16D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C1507" w14:textId="18D20338" w:rsidR="00775B32" w:rsidRPr="00022C91" w:rsidRDefault="00775B32" w:rsidP="00775B32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Informace o kmentových datech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F59FA" w14:textId="4BD22F1E" w:rsidR="00775B32" w:rsidRDefault="00775B32" w:rsidP="00775B3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6B9AA5" w14:textId="59667F71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88914" w14:textId="4C340152" w:rsidR="00775B32" w:rsidRPr="001468DA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4F95A4" w14:textId="02237684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6E55E480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76C723" w14:textId="6C177220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C26520" w14:textId="20E62EF5" w:rsidR="00775B32" w:rsidRPr="00022C91" w:rsidRDefault="00775B32" w:rsidP="00775B3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AE6D8B" w14:textId="785B2FB7" w:rsidR="00775B32" w:rsidRDefault="00775B32" w:rsidP="00775B32">
            <w:pPr>
              <w:spacing w:after="0"/>
              <w:rPr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ISOTEREQ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AD3D12" w14:textId="6D3ED809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0CB1A3" w14:textId="1B93E35B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076261" w14:textId="610AE6C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775B32" w:rsidRPr="007F474B" w14:paraId="050EA7AA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78E03B" w14:textId="2BA80432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3EEEF5" w14:textId="3BBDF1D8" w:rsidR="00775B32" w:rsidRDefault="00775B32" w:rsidP="00775B32">
            <w:pPr>
              <w:spacing w:after="0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61F756" w14:textId="110B89BA" w:rsidR="00775B32" w:rsidRDefault="00775B32" w:rsidP="00775B32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RESPONSE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5A58EA" w14:textId="773BDD18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11C519" w14:textId="4E9DCCF1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C343D8" w14:textId="16CC10B2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0C00C91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2F8C7C" w14:textId="38C04246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2D328A" w14:textId="38A4D155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8822B" w14:textId="38FE8494" w:rsidR="00775B32" w:rsidRDefault="00775B32" w:rsidP="00775B32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ISOTEDATA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A681A4" w14:textId="4038725C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C83822" w14:textId="50881115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1E5C1A" w14:textId="0F042E6B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</w:tbl>
    <w:p w14:paraId="2FDC0681" w14:textId="77777777" w:rsidR="007F474B" w:rsidRPr="007F474B" w:rsidRDefault="007F474B" w:rsidP="007F474B"/>
    <w:p w14:paraId="26F240AE" w14:textId="77777777" w:rsidR="00330453" w:rsidRDefault="00330453" w:rsidP="00330453"/>
    <w:p w14:paraId="36A8276E" w14:textId="77777777" w:rsidR="00AA6FAE" w:rsidRDefault="00AA6FAE" w:rsidP="00AA6FAE">
      <w:pPr>
        <w:pStyle w:val="Nadpis5"/>
      </w:pPr>
      <w:r>
        <w:t xml:space="preserve">Tabulka Přehledu </w:t>
      </w:r>
      <w:r w:rsidR="00B966A8">
        <w:t xml:space="preserve">přípustných </w:t>
      </w:r>
      <w:r>
        <w:t>formátů zpráv</w:t>
      </w:r>
    </w:p>
    <w:p w14:paraId="6BFD8717" w14:textId="77777777" w:rsidR="00530719" w:rsidRDefault="00582341">
      <w:r>
        <w:t>U každého druhu zprávy je určeno, v jakém formátu může být do systému CS OTE zasílán resp. zasílán ze systému CS OTE na účastníka. Přehled přípustných formátů je uveden níže.</w:t>
      </w:r>
    </w:p>
    <w:p w14:paraId="78347F47" w14:textId="77777777" w:rsidR="00582341" w:rsidRDefault="00582341"/>
    <w:tbl>
      <w:tblPr>
        <w:tblW w:w="9180" w:type="dxa"/>
        <w:tblInd w:w="-29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2430"/>
        <w:gridCol w:w="1530"/>
        <w:gridCol w:w="630"/>
        <w:gridCol w:w="540"/>
        <w:gridCol w:w="1350"/>
        <w:gridCol w:w="900"/>
        <w:gridCol w:w="720"/>
      </w:tblGrid>
      <w:tr w:rsidR="00582341" w:rsidRPr="007F474B" w14:paraId="263A62F5" w14:textId="77777777" w:rsidTr="006C15B3">
        <w:trPr>
          <w:trHeight w:val="970"/>
        </w:trPr>
        <w:tc>
          <w:tcPr>
            <w:tcW w:w="1080" w:type="dxa"/>
            <w:shd w:val="clear" w:color="auto" w:fill="FFFF99"/>
            <w:noWrap/>
            <w:vAlign w:val="center"/>
          </w:tcPr>
          <w:p w14:paraId="1103C5CD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2430" w:type="dxa"/>
            <w:shd w:val="clear" w:color="auto" w:fill="FFFF99"/>
            <w:vAlign w:val="center"/>
          </w:tcPr>
          <w:p w14:paraId="58C7F874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530" w:type="dxa"/>
            <w:shd w:val="clear" w:color="auto" w:fill="FFFF99"/>
            <w:vAlign w:val="center"/>
          </w:tcPr>
          <w:p w14:paraId="0A934FB6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Formát</w:t>
            </w:r>
            <w:r>
              <w:rPr>
                <w:b/>
                <w:bCs/>
                <w:sz w:val="20"/>
                <w:szCs w:val="20"/>
                <w:lang w:eastAsia="cs-CZ"/>
              </w:rPr>
              <w:t xml:space="preserve"> zprávy</w:t>
            </w:r>
          </w:p>
        </w:tc>
        <w:tc>
          <w:tcPr>
            <w:tcW w:w="630" w:type="dxa"/>
            <w:shd w:val="clear" w:color="auto" w:fill="FFFF99"/>
            <w:noWrap/>
            <w:vAlign w:val="center"/>
          </w:tcPr>
          <w:p w14:paraId="5065BD3A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XML</w:t>
            </w:r>
          </w:p>
        </w:tc>
        <w:tc>
          <w:tcPr>
            <w:tcW w:w="540" w:type="dxa"/>
            <w:shd w:val="clear" w:color="auto" w:fill="FFFF99"/>
            <w:vAlign w:val="center"/>
          </w:tcPr>
          <w:p w14:paraId="6A19382E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EDI</w:t>
            </w:r>
          </w:p>
        </w:tc>
        <w:tc>
          <w:tcPr>
            <w:tcW w:w="1350" w:type="dxa"/>
            <w:shd w:val="clear" w:color="auto" w:fill="FFFF99"/>
            <w:vAlign w:val="center"/>
          </w:tcPr>
          <w:p w14:paraId="648D1BF1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TXT (pouze SMTP, nešifrované)</w:t>
            </w:r>
          </w:p>
        </w:tc>
        <w:tc>
          <w:tcPr>
            <w:tcW w:w="900" w:type="dxa"/>
            <w:shd w:val="clear" w:color="auto" w:fill="FFFF99"/>
            <w:vAlign w:val="center"/>
          </w:tcPr>
          <w:p w14:paraId="1475E796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PDF/ HTML/RTF (pouze SMTP)</w:t>
            </w:r>
          </w:p>
        </w:tc>
        <w:tc>
          <w:tcPr>
            <w:tcW w:w="720" w:type="dxa"/>
            <w:shd w:val="clear" w:color="auto" w:fill="FFFF99"/>
            <w:vAlign w:val="center"/>
          </w:tcPr>
          <w:p w14:paraId="0A4222B6" w14:textId="77777777" w:rsidR="00582341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Podpis</w:t>
            </w:r>
          </w:p>
        </w:tc>
      </w:tr>
      <w:tr w:rsidR="00582341" w:rsidRPr="007F474B" w14:paraId="2F52F72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8F30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050</w:t>
            </w:r>
          </w:p>
        </w:tc>
        <w:tc>
          <w:tcPr>
            <w:tcW w:w="2430" w:type="dxa"/>
            <w:vAlign w:val="bottom"/>
          </w:tcPr>
          <w:p w14:paraId="0E2232C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530" w:type="dxa"/>
            <w:vAlign w:val="center"/>
          </w:tcPr>
          <w:p w14:paraId="5103D72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B612C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F28C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90691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126A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835B5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C073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CDFC2D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051</w:t>
            </w:r>
          </w:p>
        </w:tc>
        <w:tc>
          <w:tcPr>
            <w:tcW w:w="2430" w:type="dxa"/>
            <w:vAlign w:val="bottom"/>
          </w:tcPr>
          <w:p w14:paraId="4F42BD1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530" w:type="dxa"/>
            <w:vAlign w:val="center"/>
          </w:tcPr>
          <w:p w14:paraId="4E5D3FB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A6370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D28C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3F5ECF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44AE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EDB8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56E45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027D2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100</w:t>
            </w:r>
          </w:p>
        </w:tc>
        <w:tc>
          <w:tcPr>
            <w:tcW w:w="2430" w:type="dxa"/>
            <w:vAlign w:val="bottom"/>
          </w:tcPr>
          <w:p w14:paraId="22D651C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(od CDS pro zasilatele zprávy)</w:t>
            </w:r>
          </w:p>
        </w:tc>
        <w:tc>
          <w:tcPr>
            <w:tcW w:w="1530" w:type="dxa"/>
            <w:vAlign w:val="center"/>
          </w:tcPr>
          <w:p w14:paraId="130C5A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0BAD5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705F8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4B19AB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D4FE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3FEC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537F3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827A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101</w:t>
            </w:r>
          </w:p>
        </w:tc>
        <w:tc>
          <w:tcPr>
            <w:tcW w:w="2430" w:type="dxa"/>
            <w:vAlign w:val="bottom"/>
          </w:tcPr>
          <w:p w14:paraId="1FA64B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 (od příjemce pro CDS)</w:t>
            </w:r>
          </w:p>
        </w:tc>
        <w:tc>
          <w:tcPr>
            <w:tcW w:w="1530" w:type="dxa"/>
            <w:vAlign w:val="center"/>
          </w:tcPr>
          <w:p w14:paraId="499BE02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BF37C2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6EFD1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793749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0EF4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D35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F08F9" w:rsidRPr="007F474B" w14:paraId="765041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144B075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2430" w:type="dxa"/>
            <w:vAlign w:val="bottom"/>
          </w:tcPr>
          <w:p w14:paraId="233250EC" w14:textId="77777777" w:rsidR="005F08F9" w:rsidRPr="007F474B" w:rsidRDefault="005F08F9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Požadavek na historickou max. měsíční spotřebu (MSMAX)</w:t>
            </w:r>
          </w:p>
        </w:tc>
        <w:tc>
          <w:tcPr>
            <w:tcW w:w="1530" w:type="dxa"/>
            <w:vAlign w:val="center"/>
          </w:tcPr>
          <w:p w14:paraId="5C572E19" w14:textId="77777777" w:rsidR="005F08F9" w:rsidRPr="007F474B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790500C" w14:textId="77777777" w:rsidR="005F08F9" w:rsidRPr="00DB56C7" w:rsidRDefault="005F08F9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65BA378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549AF488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A3D940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D24FE8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E74458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FDDBF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111</w:t>
            </w:r>
          </w:p>
        </w:tc>
        <w:tc>
          <w:tcPr>
            <w:tcW w:w="2430" w:type="dxa"/>
            <w:vAlign w:val="bottom"/>
          </w:tcPr>
          <w:p w14:paraId="790C9C9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Aktualizace číselníku OPM</w:t>
            </w:r>
          </w:p>
        </w:tc>
        <w:tc>
          <w:tcPr>
            <w:tcW w:w="1530" w:type="dxa"/>
            <w:vAlign w:val="center"/>
          </w:tcPr>
          <w:p w14:paraId="73E0FDE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978D8F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C292E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EC1D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2869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7242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393CD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D9B46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112</w:t>
            </w:r>
          </w:p>
        </w:tc>
        <w:tc>
          <w:tcPr>
            <w:tcW w:w="2430" w:type="dxa"/>
            <w:vAlign w:val="bottom"/>
          </w:tcPr>
          <w:p w14:paraId="08E1C2D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plánovaném odpojení OPM</w:t>
            </w:r>
          </w:p>
        </w:tc>
        <w:tc>
          <w:tcPr>
            <w:tcW w:w="1530" w:type="dxa"/>
            <w:vAlign w:val="center"/>
          </w:tcPr>
          <w:p w14:paraId="57FB71B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4455B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DDEDC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F6DB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04FCE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0A8B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0726B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82DCC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113</w:t>
            </w:r>
          </w:p>
        </w:tc>
        <w:tc>
          <w:tcPr>
            <w:tcW w:w="2430" w:type="dxa"/>
            <w:vAlign w:val="bottom"/>
          </w:tcPr>
          <w:p w14:paraId="501B92A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plánovaném odpojení</w:t>
            </w:r>
          </w:p>
        </w:tc>
        <w:tc>
          <w:tcPr>
            <w:tcW w:w="1530" w:type="dxa"/>
            <w:vAlign w:val="center"/>
          </w:tcPr>
          <w:p w14:paraId="4CD6532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41FA3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2980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280B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94A575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404A3A8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251669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A652D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114</w:t>
            </w:r>
          </w:p>
        </w:tc>
        <w:tc>
          <w:tcPr>
            <w:tcW w:w="2430" w:type="dxa"/>
            <w:vAlign w:val="bottom"/>
          </w:tcPr>
          <w:p w14:paraId="7694F3B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plánovaném odpojení OPM</w:t>
            </w:r>
          </w:p>
        </w:tc>
        <w:tc>
          <w:tcPr>
            <w:tcW w:w="1530" w:type="dxa"/>
            <w:vAlign w:val="center"/>
          </w:tcPr>
          <w:p w14:paraId="4B57DA4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45E95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A61E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EE2BD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B80A8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1D34D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4A4EE9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7D8A9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115</w:t>
            </w:r>
          </w:p>
        </w:tc>
        <w:tc>
          <w:tcPr>
            <w:tcW w:w="2430" w:type="dxa"/>
            <w:vAlign w:val="bottom"/>
          </w:tcPr>
          <w:p w14:paraId="1DEDA77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odpojení OPM</w:t>
            </w:r>
          </w:p>
        </w:tc>
        <w:tc>
          <w:tcPr>
            <w:tcW w:w="1530" w:type="dxa"/>
            <w:vAlign w:val="center"/>
          </w:tcPr>
          <w:p w14:paraId="413E933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8A3179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3CBB84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69EB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8D36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6123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B47A08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661E4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116</w:t>
            </w:r>
          </w:p>
        </w:tc>
        <w:tc>
          <w:tcPr>
            <w:tcW w:w="2430" w:type="dxa"/>
            <w:vAlign w:val="bottom"/>
          </w:tcPr>
          <w:p w14:paraId="3475E43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odpojení OPM</w:t>
            </w:r>
          </w:p>
        </w:tc>
        <w:tc>
          <w:tcPr>
            <w:tcW w:w="1530" w:type="dxa"/>
            <w:vAlign w:val="center"/>
          </w:tcPr>
          <w:p w14:paraId="29C00B1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770CC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D3340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4456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2BB4F8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E6B20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84D942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E68F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117</w:t>
            </w:r>
          </w:p>
        </w:tc>
        <w:tc>
          <w:tcPr>
            <w:tcW w:w="2430" w:type="dxa"/>
            <w:vAlign w:val="bottom"/>
          </w:tcPr>
          <w:p w14:paraId="791237E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odpojení OPM</w:t>
            </w:r>
          </w:p>
        </w:tc>
        <w:tc>
          <w:tcPr>
            <w:tcW w:w="1530" w:type="dxa"/>
            <w:vAlign w:val="center"/>
          </w:tcPr>
          <w:p w14:paraId="4AF6A45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30B127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CF50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4CEA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7DD0F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9E77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B8DD89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3910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118</w:t>
            </w:r>
          </w:p>
        </w:tc>
        <w:tc>
          <w:tcPr>
            <w:tcW w:w="2430" w:type="dxa"/>
            <w:vAlign w:val="bottom"/>
          </w:tcPr>
          <w:p w14:paraId="0F486AF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odpojení OPM</w:t>
            </w:r>
          </w:p>
        </w:tc>
        <w:tc>
          <w:tcPr>
            <w:tcW w:w="1530" w:type="dxa"/>
            <w:vAlign w:val="center"/>
          </w:tcPr>
          <w:p w14:paraId="683D460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1B527E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C8B8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4ED9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3EDDD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76793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0C8947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BBBD9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119</w:t>
            </w:r>
          </w:p>
        </w:tc>
        <w:tc>
          <w:tcPr>
            <w:tcW w:w="2430" w:type="dxa"/>
            <w:vAlign w:val="bottom"/>
          </w:tcPr>
          <w:p w14:paraId="10A1395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 dotazu na data odpojení OPM</w:t>
            </w:r>
          </w:p>
        </w:tc>
        <w:tc>
          <w:tcPr>
            <w:tcW w:w="1530" w:type="dxa"/>
            <w:vAlign w:val="center"/>
          </w:tcPr>
          <w:p w14:paraId="1422955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DC78A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1D6D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F9A2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DCEF8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811DFEF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689B0F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9F54FE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120</w:t>
            </w:r>
          </w:p>
        </w:tc>
        <w:tc>
          <w:tcPr>
            <w:tcW w:w="2430" w:type="dxa"/>
            <w:vAlign w:val="bottom"/>
          </w:tcPr>
          <w:p w14:paraId="63066E1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odpojení OPM</w:t>
            </w:r>
          </w:p>
        </w:tc>
        <w:tc>
          <w:tcPr>
            <w:tcW w:w="1530" w:type="dxa"/>
            <w:vAlign w:val="center"/>
          </w:tcPr>
          <w:p w14:paraId="08BA2BC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92ED0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01C2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9BE9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26AEC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F3D0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9CAC8F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B5628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2430" w:type="dxa"/>
            <w:vAlign w:val="bottom"/>
          </w:tcPr>
          <w:p w14:paraId="335CA89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530" w:type="dxa"/>
            <w:vAlign w:val="center"/>
          </w:tcPr>
          <w:p w14:paraId="04BD817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51C00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50F0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12360A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E3FDE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46AF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DEAEFC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38D4D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2430" w:type="dxa"/>
            <w:vAlign w:val="bottom"/>
          </w:tcPr>
          <w:p w14:paraId="4EF369E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530" w:type="dxa"/>
            <w:vAlign w:val="center"/>
          </w:tcPr>
          <w:p w14:paraId="6B32462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2B9A5A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14B1B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F370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38BB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7685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543FD3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FEC0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123</w:t>
            </w:r>
          </w:p>
        </w:tc>
        <w:tc>
          <w:tcPr>
            <w:tcW w:w="2430" w:type="dxa"/>
            <w:vAlign w:val="bottom"/>
          </w:tcPr>
          <w:p w14:paraId="702322B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distribuce</w:t>
            </w:r>
          </w:p>
        </w:tc>
        <w:tc>
          <w:tcPr>
            <w:tcW w:w="1530" w:type="dxa"/>
            <w:vAlign w:val="center"/>
          </w:tcPr>
          <w:p w14:paraId="0EF84F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67200C6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8866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32DE32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3F78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090C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0F8EE7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55B6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2430" w:type="dxa"/>
            <w:vAlign w:val="bottom"/>
          </w:tcPr>
          <w:p w14:paraId="4F358B0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530" w:type="dxa"/>
            <w:vAlign w:val="center"/>
          </w:tcPr>
          <w:p w14:paraId="54236CE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6E14A55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917DD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A81AD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1B82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16955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A40B51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8E120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2430" w:type="dxa"/>
            <w:vAlign w:val="bottom"/>
          </w:tcPr>
          <w:p w14:paraId="1F9A3DC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530" w:type="dxa"/>
            <w:vAlign w:val="center"/>
          </w:tcPr>
          <w:p w14:paraId="7B3FB0A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56A23C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EB93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820D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55DE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387DD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AC3DDC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F7003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126</w:t>
            </w:r>
          </w:p>
        </w:tc>
        <w:tc>
          <w:tcPr>
            <w:tcW w:w="2430" w:type="dxa"/>
            <w:vAlign w:val="bottom"/>
          </w:tcPr>
          <w:p w14:paraId="6738BA0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530" w:type="dxa"/>
            <w:vAlign w:val="center"/>
          </w:tcPr>
          <w:p w14:paraId="0645CFA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3F3CE2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CE4E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A421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AF1D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0ED9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25B95B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71F3A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127</w:t>
            </w:r>
          </w:p>
        </w:tc>
        <w:tc>
          <w:tcPr>
            <w:tcW w:w="2430" w:type="dxa"/>
            <w:vAlign w:val="bottom"/>
          </w:tcPr>
          <w:p w14:paraId="1421EC9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Elektronická faktura za distribuční služby</w:t>
            </w:r>
          </w:p>
        </w:tc>
        <w:tc>
          <w:tcPr>
            <w:tcW w:w="1530" w:type="dxa"/>
            <w:vAlign w:val="center"/>
          </w:tcPr>
          <w:p w14:paraId="747EB24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CDSINVOICE</w:t>
            </w:r>
          </w:p>
        </w:tc>
        <w:tc>
          <w:tcPr>
            <w:tcW w:w="630" w:type="dxa"/>
            <w:noWrap/>
            <w:vAlign w:val="center"/>
          </w:tcPr>
          <w:p w14:paraId="3B89271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ACFE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A8DB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2F245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5C98B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01A7AF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E8AD0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128</w:t>
            </w:r>
          </w:p>
        </w:tc>
        <w:tc>
          <w:tcPr>
            <w:tcW w:w="2430" w:type="dxa"/>
            <w:vAlign w:val="bottom"/>
          </w:tcPr>
          <w:p w14:paraId="2E5ECB7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elektronické faktury</w:t>
            </w:r>
          </w:p>
        </w:tc>
        <w:tc>
          <w:tcPr>
            <w:tcW w:w="1530" w:type="dxa"/>
            <w:vAlign w:val="center"/>
          </w:tcPr>
          <w:p w14:paraId="05AF7EE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8A4170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13F0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EB6AB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6A07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B0D6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E9CD4F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2ECA0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129</w:t>
            </w:r>
          </w:p>
        </w:tc>
        <w:tc>
          <w:tcPr>
            <w:tcW w:w="2430" w:type="dxa"/>
            <w:vAlign w:val="bottom"/>
          </w:tcPr>
          <w:p w14:paraId="0ACFE31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elektronickou fakturu</w:t>
            </w:r>
          </w:p>
        </w:tc>
        <w:tc>
          <w:tcPr>
            <w:tcW w:w="1530" w:type="dxa"/>
            <w:vAlign w:val="center"/>
          </w:tcPr>
          <w:p w14:paraId="644735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AEDBA9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1D05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D5E8D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F61F5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25BB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3A825D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A356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130</w:t>
            </w:r>
          </w:p>
        </w:tc>
        <w:tc>
          <w:tcPr>
            <w:tcW w:w="2430" w:type="dxa"/>
            <w:vAlign w:val="bottom"/>
          </w:tcPr>
          <w:p w14:paraId="1238A5F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 dotazu na elektronickou fakturu</w:t>
            </w:r>
          </w:p>
        </w:tc>
        <w:tc>
          <w:tcPr>
            <w:tcW w:w="1530" w:type="dxa"/>
            <w:vAlign w:val="center"/>
          </w:tcPr>
          <w:p w14:paraId="2243B7F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AF46FC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709C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131B7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4EA0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26E7C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5DAFA2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4C12E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131</w:t>
            </w:r>
          </w:p>
        </w:tc>
        <w:tc>
          <w:tcPr>
            <w:tcW w:w="2430" w:type="dxa"/>
            <w:vAlign w:val="bottom"/>
          </w:tcPr>
          <w:p w14:paraId="7228A72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energie</w:t>
            </w:r>
          </w:p>
        </w:tc>
        <w:tc>
          <w:tcPr>
            <w:tcW w:w="1530" w:type="dxa"/>
            <w:vAlign w:val="center"/>
          </w:tcPr>
          <w:p w14:paraId="1CA2144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0F0EB2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79ADE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1056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5D324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01CA4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F8F93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CBB66A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132</w:t>
            </w:r>
          </w:p>
        </w:tc>
        <w:tc>
          <w:tcPr>
            <w:tcW w:w="2430" w:type="dxa"/>
            <w:vAlign w:val="bottom"/>
          </w:tcPr>
          <w:p w14:paraId="3C5D451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distribuce</w:t>
            </w:r>
          </w:p>
        </w:tc>
        <w:tc>
          <w:tcPr>
            <w:tcW w:w="1530" w:type="dxa"/>
            <w:vAlign w:val="center"/>
          </w:tcPr>
          <w:p w14:paraId="6130877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DC94FE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0AED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144CF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E9FE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6DA5B9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997B3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7C82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2430" w:type="dxa"/>
            <w:vAlign w:val="bottom"/>
          </w:tcPr>
          <w:p w14:paraId="6EB690F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o poskytnutých PpS</w:t>
            </w:r>
          </w:p>
        </w:tc>
        <w:tc>
          <w:tcPr>
            <w:tcW w:w="1530" w:type="dxa"/>
            <w:vAlign w:val="center"/>
          </w:tcPr>
          <w:p w14:paraId="6CE329C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1C72C1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F30B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12E0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34EE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AD90D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6D7D25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19C0C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2430" w:type="dxa"/>
            <w:vAlign w:val="bottom"/>
          </w:tcPr>
          <w:p w14:paraId="0205888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 roční spotřeby</w:t>
            </w:r>
          </w:p>
        </w:tc>
        <w:tc>
          <w:tcPr>
            <w:tcW w:w="1530" w:type="dxa"/>
            <w:vAlign w:val="center"/>
          </w:tcPr>
          <w:p w14:paraId="2953950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68852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C3BC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1495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BC12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81CE0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10021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ACE7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2430" w:type="dxa"/>
            <w:vAlign w:val="bottom"/>
          </w:tcPr>
          <w:p w14:paraId="643878E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náhradní (dopočtené) hodnoty za OPM s typem měření B</w:t>
            </w:r>
          </w:p>
        </w:tc>
        <w:tc>
          <w:tcPr>
            <w:tcW w:w="1530" w:type="dxa"/>
            <w:vAlign w:val="center"/>
          </w:tcPr>
          <w:p w14:paraId="65820F8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999917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6D84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72A4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82E08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8FA2F9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04A0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D2331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136</w:t>
            </w:r>
          </w:p>
        </w:tc>
        <w:tc>
          <w:tcPr>
            <w:tcW w:w="2430" w:type="dxa"/>
            <w:vAlign w:val="bottom"/>
          </w:tcPr>
          <w:p w14:paraId="5A2768D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</w:t>
            </w:r>
          </w:p>
        </w:tc>
        <w:tc>
          <w:tcPr>
            <w:tcW w:w="1530" w:type="dxa"/>
            <w:vAlign w:val="center"/>
          </w:tcPr>
          <w:p w14:paraId="34EE8C8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E90D66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57E07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EC20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A863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E0140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5B0EB8C7" w14:textId="77777777" w:rsidTr="0016739D">
        <w:trPr>
          <w:trHeight w:val="510"/>
        </w:trPr>
        <w:tc>
          <w:tcPr>
            <w:tcW w:w="1080" w:type="dxa"/>
            <w:noWrap/>
            <w:vAlign w:val="center"/>
          </w:tcPr>
          <w:p w14:paraId="099F680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138</w:t>
            </w:r>
          </w:p>
        </w:tc>
        <w:tc>
          <w:tcPr>
            <w:tcW w:w="2430" w:type="dxa"/>
            <w:vAlign w:val="center"/>
          </w:tcPr>
          <w:p w14:paraId="43661DD8" w14:textId="77777777" w:rsidR="001061DF" w:rsidRPr="007F474B" w:rsidRDefault="001061D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061DF">
              <w:rPr>
                <w:sz w:val="20"/>
                <w:szCs w:val="20"/>
              </w:rPr>
              <w:t>Požadavek na pozastavení procesu změny dodavatele</w:t>
            </w:r>
          </w:p>
        </w:tc>
        <w:tc>
          <w:tcPr>
            <w:tcW w:w="1530" w:type="dxa"/>
            <w:vAlign w:val="center"/>
          </w:tcPr>
          <w:p w14:paraId="3F93D0BE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4BBEABB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28DC60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9B43EA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893736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17C5D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8D5707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D390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141</w:t>
            </w:r>
          </w:p>
        </w:tc>
        <w:tc>
          <w:tcPr>
            <w:tcW w:w="2430" w:type="dxa"/>
            <w:vAlign w:val="bottom"/>
          </w:tcPr>
          <w:p w14:paraId="754CC95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změnu dodavatele od nového obchodníka-dodavatele</w:t>
            </w:r>
          </w:p>
        </w:tc>
        <w:tc>
          <w:tcPr>
            <w:tcW w:w="1530" w:type="dxa"/>
            <w:vAlign w:val="center"/>
          </w:tcPr>
          <w:p w14:paraId="1DD4941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F4180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F657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827B6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C4F8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7D6D4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233FB5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4775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2430" w:type="dxa"/>
            <w:vAlign w:val="bottom"/>
          </w:tcPr>
          <w:p w14:paraId="036E7A95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40615B0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1EDFE8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4A32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800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ABCF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3AB4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AA19CA2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5F3D31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143</w:t>
            </w:r>
          </w:p>
        </w:tc>
        <w:tc>
          <w:tcPr>
            <w:tcW w:w="2430" w:type="dxa"/>
            <w:vAlign w:val="bottom"/>
          </w:tcPr>
          <w:p w14:paraId="49A6F510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25144A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676C78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D160C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7AB1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EDA60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066D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FE5DD4C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5502D41C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144</w:t>
            </w:r>
          </w:p>
        </w:tc>
        <w:tc>
          <w:tcPr>
            <w:tcW w:w="2430" w:type="dxa"/>
            <w:vAlign w:val="center"/>
          </w:tcPr>
          <w:p w14:paraId="6890072B" w14:textId="77777777" w:rsidR="001061DF" w:rsidRPr="007F474B" w:rsidRDefault="001061D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061DF">
              <w:rPr>
                <w:sz w:val="20"/>
                <w:szCs w:val="20"/>
              </w:rPr>
              <w:t>Potvrzení přijetí/odmítnutí zprávy s požadavkem na pozastavení procesu změny dodavatele</w:t>
            </w:r>
          </w:p>
        </w:tc>
        <w:tc>
          <w:tcPr>
            <w:tcW w:w="1530" w:type="dxa"/>
            <w:vAlign w:val="center"/>
          </w:tcPr>
          <w:p w14:paraId="786FE405" w14:textId="77777777" w:rsidR="001061DF" w:rsidRPr="007F474B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78B872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CBEBC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22308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AD6E96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78306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09A2A94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0678C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145</w:t>
            </w:r>
          </w:p>
        </w:tc>
        <w:tc>
          <w:tcPr>
            <w:tcW w:w="2430" w:type="dxa"/>
            <w:vAlign w:val="bottom"/>
          </w:tcPr>
          <w:p w14:paraId="5F83B1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návrhu na změnu dodavatele</w:t>
            </w:r>
          </w:p>
        </w:tc>
        <w:tc>
          <w:tcPr>
            <w:tcW w:w="1530" w:type="dxa"/>
            <w:vAlign w:val="center"/>
          </w:tcPr>
          <w:p w14:paraId="5A2E1B6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5DEC41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14A51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0EC9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767A5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E51BBB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7E19B8D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56028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146</w:t>
            </w:r>
          </w:p>
        </w:tc>
        <w:tc>
          <w:tcPr>
            <w:tcW w:w="2430" w:type="dxa"/>
            <w:vAlign w:val="bottom"/>
          </w:tcPr>
          <w:p w14:paraId="550C69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Schválení změny dodavatele a zaslání mimořádného odečtu popř. odmítnutí s uvedením důvodů</w:t>
            </w:r>
          </w:p>
        </w:tc>
        <w:tc>
          <w:tcPr>
            <w:tcW w:w="1530" w:type="dxa"/>
            <w:vAlign w:val="center"/>
          </w:tcPr>
          <w:p w14:paraId="5838045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80BDB0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DE1EF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957B7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528E4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CDA90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2E9D82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51940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147</w:t>
            </w:r>
          </w:p>
        </w:tc>
        <w:tc>
          <w:tcPr>
            <w:tcW w:w="2430" w:type="dxa"/>
            <w:vAlign w:val="bottom"/>
          </w:tcPr>
          <w:p w14:paraId="24CE09E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stavu změny dodavatele</w:t>
            </w:r>
          </w:p>
        </w:tc>
        <w:tc>
          <w:tcPr>
            <w:tcW w:w="1530" w:type="dxa"/>
            <w:vAlign w:val="center"/>
          </w:tcPr>
          <w:p w14:paraId="0F5EFB5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9DC642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FB5D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4E14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27CF0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176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CEE2195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20168E1D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148</w:t>
            </w:r>
          </w:p>
        </w:tc>
        <w:tc>
          <w:tcPr>
            <w:tcW w:w="2430" w:type="dxa"/>
            <w:noWrap/>
            <w:vAlign w:val="center"/>
          </w:tcPr>
          <w:p w14:paraId="1C56B39F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zprávy s požadavkem na pozastavení procesu změny dodavatele </w:t>
            </w:r>
          </w:p>
        </w:tc>
        <w:tc>
          <w:tcPr>
            <w:tcW w:w="1530" w:type="dxa"/>
            <w:vAlign w:val="center"/>
          </w:tcPr>
          <w:p w14:paraId="4535A05F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5562C89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5F75D4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DC37BDD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F7390CD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5F86AED6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2F27807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668B22CC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2430" w:type="dxa"/>
            <w:noWrap/>
            <w:vAlign w:val="center"/>
          </w:tcPr>
          <w:p w14:paraId="02C2EBDE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souhlasu zákazníka se změnou dodavatele </w:t>
            </w:r>
          </w:p>
        </w:tc>
        <w:tc>
          <w:tcPr>
            <w:tcW w:w="1530" w:type="dxa"/>
            <w:vAlign w:val="center"/>
          </w:tcPr>
          <w:p w14:paraId="0ADF4B84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360AC59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C08EF1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387C1E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DFE74CE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25D40C8E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X</w:t>
            </w:r>
          </w:p>
        </w:tc>
      </w:tr>
      <w:tr w:rsidR="001061DF" w:rsidRPr="007F474B" w14:paraId="543CA0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AF39995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157</w:t>
            </w:r>
          </w:p>
        </w:tc>
        <w:tc>
          <w:tcPr>
            <w:tcW w:w="2430" w:type="dxa"/>
            <w:noWrap/>
            <w:vAlign w:val="bottom"/>
          </w:tcPr>
          <w:p w14:paraId="2E57B854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přijetí/odmítnutí zprávy s potvrzením souhlasu zákazníka se změnou dodavatele </w:t>
            </w:r>
          </w:p>
        </w:tc>
        <w:tc>
          <w:tcPr>
            <w:tcW w:w="1530" w:type="dxa"/>
            <w:vAlign w:val="center"/>
          </w:tcPr>
          <w:p w14:paraId="76474820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7A6FD1F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C494DBA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337ACA4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E6E1C5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29704CBC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1061DF" w:rsidRPr="007F474B" w14:paraId="40B4EA8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4D46E02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2430" w:type="dxa"/>
            <w:noWrap/>
            <w:vAlign w:val="bottom"/>
          </w:tcPr>
          <w:p w14:paraId="548D1C6A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potvrzení souhlasu zákazníka se změnou dodavatele </w:t>
            </w:r>
          </w:p>
        </w:tc>
        <w:tc>
          <w:tcPr>
            <w:tcW w:w="1530" w:type="dxa"/>
            <w:vAlign w:val="center"/>
          </w:tcPr>
          <w:p w14:paraId="4487F89B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F5933F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C2A720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654956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FBB5D6D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01FC221A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77BFC0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79627E4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151</w:t>
            </w:r>
          </w:p>
        </w:tc>
        <w:tc>
          <w:tcPr>
            <w:tcW w:w="2430" w:type="dxa"/>
            <w:noWrap/>
            <w:vAlign w:val="bottom"/>
          </w:tcPr>
          <w:p w14:paraId="5685476B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přiřazených pozorovatelích </w:t>
            </w:r>
          </w:p>
        </w:tc>
        <w:tc>
          <w:tcPr>
            <w:tcW w:w="1530" w:type="dxa"/>
            <w:vAlign w:val="center"/>
          </w:tcPr>
          <w:p w14:paraId="5211BBCC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D5E58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77512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148B646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8583A8" w14:textId="77777777" w:rsidR="00582341" w:rsidRDefault="00582341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461890E8" w14:textId="77777777" w:rsidR="00582341" w:rsidRDefault="00582341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582341" w:rsidRPr="007F474B" w14:paraId="224B923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A8194E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152</w:t>
            </w:r>
          </w:p>
        </w:tc>
        <w:tc>
          <w:tcPr>
            <w:tcW w:w="2430" w:type="dxa"/>
            <w:noWrap/>
            <w:vAlign w:val="bottom"/>
          </w:tcPr>
          <w:p w14:paraId="483955E0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přiřazených provozovatelích </w:t>
            </w:r>
          </w:p>
        </w:tc>
        <w:tc>
          <w:tcPr>
            <w:tcW w:w="1530" w:type="dxa"/>
            <w:vAlign w:val="center"/>
          </w:tcPr>
          <w:p w14:paraId="5AA05FEB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8CA9A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054C8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95160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79EAA6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2BA452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5A050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360DB2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153</w:t>
            </w:r>
          </w:p>
        </w:tc>
        <w:tc>
          <w:tcPr>
            <w:tcW w:w="2430" w:type="dxa"/>
            <w:noWrap/>
            <w:vAlign w:val="bottom"/>
          </w:tcPr>
          <w:p w14:paraId="5CB82FD7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Data o přiřazených pozorovatelích</w:t>
            </w:r>
          </w:p>
        </w:tc>
        <w:tc>
          <w:tcPr>
            <w:tcW w:w="1530" w:type="dxa"/>
            <w:vAlign w:val="center"/>
          </w:tcPr>
          <w:p w14:paraId="21104491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823330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68C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9D39E5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1C2DBFC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7E2B9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0DA3B7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280F0D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154</w:t>
            </w:r>
          </w:p>
        </w:tc>
        <w:tc>
          <w:tcPr>
            <w:tcW w:w="2430" w:type="dxa"/>
            <w:noWrap/>
            <w:vAlign w:val="bottom"/>
          </w:tcPr>
          <w:p w14:paraId="27A2FF74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332EDF35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835CB7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CBA4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829B8B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960AF9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12FC66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071C29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F29632F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155</w:t>
            </w:r>
          </w:p>
        </w:tc>
        <w:tc>
          <w:tcPr>
            <w:tcW w:w="2430" w:type="dxa"/>
            <w:noWrap/>
            <w:vAlign w:val="bottom"/>
          </w:tcPr>
          <w:p w14:paraId="61CED910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576A3698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BD41C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906F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1106B8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73B763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321C3A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1F65BC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7434625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156</w:t>
            </w:r>
          </w:p>
        </w:tc>
        <w:tc>
          <w:tcPr>
            <w:tcW w:w="2430" w:type="dxa"/>
            <w:noWrap/>
            <w:vAlign w:val="bottom"/>
          </w:tcPr>
          <w:p w14:paraId="5AE6B5C2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5FD7C148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31EDB9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DB3A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5C2F59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91507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C7A0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5F6F755D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EBD70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32BF0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2430" w:type="dxa"/>
            <w:noWrap/>
            <w:vAlign w:val="bottom"/>
          </w:tcPr>
          <w:p w14:paraId="77A9FD7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530" w:type="dxa"/>
            <w:vAlign w:val="center"/>
          </w:tcPr>
          <w:p w14:paraId="4F6D6F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45402A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F618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113F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9BF5A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0D9F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89337A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4A07F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161</w:t>
            </w:r>
          </w:p>
        </w:tc>
        <w:tc>
          <w:tcPr>
            <w:tcW w:w="2430" w:type="dxa"/>
            <w:vAlign w:val="bottom"/>
          </w:tcPr>
          <w:p w14:paraId="6C35B26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530" w:type="dxa"/>
            <w:vAlign w:val="center"/>
          </w:tcPr>
          <w:p w14:paraId="63097C6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DF709D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411EF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4E14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8697E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228F6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2204C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2C9EF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162</w:t>
            </w:r>
          </w:p>
        </w:tc>
        <w:tc>
          <w:tcPr>
            <w:tcW w:w="2430" w:type="dxa"/>
            <w:vAlign w:val="bottom"/>
          </w:tcPr>
          <w:p w14:paraId="0806728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530" w:type="dxa"/>
            <w:vAlign w:val="center"/>
          </w:tcPr>
          <w:p w14:paraId="7A6367B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28E17A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2DD1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8D2F28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AE32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8CD96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6891C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2F7C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2430" w:type="dxa"/>
            <w:vAlign w:val="bottom"/>
          </w:tcPr>
          <w:p w14:paraId="14C69DDA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80324">
              <w:rPr>
                <w:sz w:val="20"/>
                <w:szCs w:val="20"/>
                <w:lang w:eastAsia="cs-CZ"/>
              </w:rPr>
              <w:t>Požadavek na zaslání plánovaných dat</w:t>
            </w:r>
          </w:p>
        </w:tc>
        <w:tc>
          <w:tcPr>
            <w:tcW w:w="1530" w:type="dxa"/>
            <w:vAlign w:val="center"/>
          </w:tcPr>
          <w:p w14:paraId="22A265A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B2266A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C8C3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0F2C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2A6F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F747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7B963D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1041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165</w:t>
            </w:r>
          </w:p>
        </w:tc>
        <w:tc>
          <w:tcPr>
            <w:tcW w:w="2430" w:type="dxa"/>
            <w:vAlign w:val="bottom"/>
          </w:tcPr>
          <w:p w14:paraId="5BB7DD3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Založení / aktualizace reklamace</w:t>
            </w:r>
          </w:p>
        </w:tc>
        <w:tc>
          <w:tcPr>
            <w:tcW w:w="1530" w:type="dxa"/>
            <w:vAlign w:val="center"/>
          </w:tcPr>
          <w:p w14:paraId="37AF294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5CE700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AC154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B93E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49048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31CE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E8B265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E3726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166</w:t>
            </w:r>
          </w:p>
        </w:tc>
        <w:tc>
          <w:tcPr>
            <w:tcW w:w="2430" w:type="dxa"/>
            <w:vAlign w:val="bottom"/>
          </w:tcPr>
          <w:p w14:paraId="44BEE50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reklamace</w:t>
            </w:r>
          </w:p>
        </w:tc>
        <w:tc>
          <w:tcPr>
            <w:tcW w:w="1530" w:type="dxa"/>
            <w:vAlign w:val="center"/>
          </w:tcPr>
          <w:p w14:paraId="6A6629D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60228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1A68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320D7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EE74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F1E9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0A1181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B4A73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167</w:t>
            </w:r>
          </w:p>
        </w:tc>
        <w:tc>
          <w:tcPr>
            <w:tcW w:w="2430" w:type="dxa"/>
            <w:vAlign w:val="bottom"/>
          </w:tcPr>
          <w:p w14:paraId="423FDEE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</w:t>
            </w:r>
          </w:p>
        </w:tc>
        <w:tc>
          <w:tcPr>
            <w:tcW w:w="1530" w:type="dxa"/>
            <w:vAlign w:val="center"/>
          </w:tcPr>
          <w:p w14:paraId="27575FB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DFEFB5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FD23F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5A12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D90FC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3EF74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61459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F26E8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168</w:t>
            </w:r>
          </w:p>
        </w:tc>
        <w:tc>
          <w:tcPr>
            <w:tcW w:w="2430" w:type="dxa"/>
            <w:vAlign w:val="bottom"/>
          </w:tcPr>
          <w:p w14:paraId="42B8198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reklamace</w:t>
            </w:r>
          </w:p>
        </w:tc>
        <w:tc>
          <w:tcPr>
            <w:tcW w:w="1530" w:type="dxa"/>
            <w:vAlign w:val="center"/>
          </w:tcPr>
          <w:p w14:paraId="2BB7EED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A527AA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93957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DDBD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0B17F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472C0F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326FE9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BB813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169</w:t>
            </w:r>
          </w:p>
        </w:tc>
        <w:tc>
          <w:tcPr>
            <w:tcW w:w="2430" w:type="dxa"/>
            <w:vAlign w:val="bottom"/>
          </w:tcPr>
          <w:p w14:paraId="3FD272D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při dotazu na data reklamace</w:t>
            </w:r>
          </w:p>
        </w:tc>
        <w:tc>
          <w:tcPr>
            <w:tcW w:w="1530" w:type="dxa"/>
            <w:vAlign w:val="center"/>
          </w:tcPr>
          <w:p w14:paraId="078D916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1005B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B739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12D6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7AF24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51E3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E3D1F2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A0128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170</w:t>
            </w:r>
          </w:p>
        </w:tc>
        <w:tc>
          <w:tcPr>
            <w:tcW w:w="2430" w:type="dxa"/>
            <w:vAlign w:val="bottom"/>
          </w:tcPr>
          <w:p w14:paraId="0979452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 (po zaslání dotazu)</w:t>
            </w:r>
          </w:p>
        </w:tc>
        <w:tc>
          <w:tcPr>
            <w:tcW w:w="1530" w:type="dxa"/>
            <w:vAlign w:val="center"/>
          </w:tcPr>
          <w:p w14:paraId="0C5DC0C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03BA730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2DCC0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C6FF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2543F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51F564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D33A55" w14:paraId="7284BBF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9E2158F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171</w:t>
            </w:r>
          </w:p>
        </w:tc>
        <w:tc>
          <w:tcPr>
            <w:tcW w:w="2430" w:type="dxa"/>
            <w:vAlign w:val="bottom"/>
          </w:tcPr>
          <w:p w14:paraId="4161CD84" w14:textId="77777777" w:rsidR="00582341" w:rsidRPr="00D33A5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(vývěska)</w:t>
            </w:r>
          </w:p>
        </w:tc>
        <w:tc>
          <w:tcPr>
            <w:tcW w:w="1530" w:type="dxa"/>
            <w:vAlign w:val="center"/>
          </w:tcPr>
          <w:p w14:paraId="60160E21" w14:textId="77777777" w:rsidR="00582341" w:rsidRPr="00D33A5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4928E54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0F08DBD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7A674C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DD9AE1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F7ABC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C19A56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92BDD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172</w:t>
            </w:r>
          </w:p>
        </w:tc>
        <w:tc>
          <w:tcPr>
            <w:tcW w:w="2430" w:type="dxa"/>
            <w:vAlign w:val="bottom"/>
          </w:tcPr>
          <w:p w14:paraId="52CC494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vývěsky (zpráv OTE)</w:t>
            </w:r>
          </w:p>
        </w:tc>
        <w:tc>
          <w:tcPr>
            <w:tcW w:w="1530" w:type="dxa"/>
            <w:vAlign w:val="center"/>
          </w:tcPr>
          <w:p w14:paraId="02236DC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436337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6253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D236C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479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750A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517DAD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EEB7A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173</w:t>
            </w:r>
          </w:p>
        </w:tc>
        <w:tc>
          <w:tcPr>
            <w:tcW w:w="2430" w:type="dxa"/>
            <w:vAlign w:val="bottom"/>
          </w:tcPr>
          <w:p w14:paraId="6AD1B84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 / chyba v dotazu na zprávy OTE</w:t>
            </w:r>
          </w:p>
        </w:tc>
        <w:tc>
          <w:tcPr>
            <w:tcW w:w="1530" w:type="dxa"/>
            <w:vAlign w:val="center"/>
          </w:tcPr>
          <w:p w14:paraId="0A98288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A58AD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70985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4136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7CE3E1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3098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D33A55" w14:paraId="1B068EC1" w14:textId="77777777" w:rsidTr="006C15B3">
        <w:trPr>
          <w:trHeight w:val="351"/>
        </w:trPr>
        <w:tc>
          <w:tcPr>
            <w:tcW w:w="1080" w:type="dxa"/>
            <w:noWrap/>
            <w:vAlign w:val="center"/>
          </w:tcPr>
          <w:p w14:paraId="064F2C8B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174</w:t>
            </w:r>
          </w:p>
        </w:tc>
        <w:tc>
          <w:tcPr>
            <w:tcW w:w="2430" w:type="dxa"/>
            <w:vAlign w:val="bottom"/>
          </w:tcPr>
          <w:p w14:paraId="266C8A0B" w14:textId="77777777" w:rsidR="00582341" w:rsidRPr="00D33A5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(na dotaz)</w:t>
            </w:r>
          </w:p>
        </w:tc>
        <w:tc>
          <w:tcPr>
            <w:tcW w:w="1530" w:type="dxa"/>
            <w:vAlign w:val="center"/>
          </w:tcPr>
          <w:p w14:paraId="2CF88EA8" w14:textId="77777777" w:rsidR="00582341" w:rsidRPr="00D33A5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685818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C6B7E3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8960E0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55629F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940814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582E77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59F516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175</w:t>
            </w:r>
          </w:p>
        </w:tc>
        <w:tc>
          <w:tcPr>
            <w:tcW w:w="2430" w:type="dxa"/>
            <w:noWrap/>
            <w:vAlign w:val="bottom"/>
          </w:tcPr>
          <w:p w14:paraId="2C02238D" w14:textId="77777777" w:rsidR="00582341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D5C4E">
              <w:rPr>
                <w:sz w:val="20"/>
                <w:szCs w:val="20"/>
                <w:lang w:eastAsia="cs-CZ"/>
              </w:rPr>
              <w:t>Varování o vypršení platnosti periodických dotazů</w:t>
            </w:r>
          </w:p>
        </w:tc>
        <w:tc>
          <w:tcPr>
            <w:tcW w:w="1530" w:type="dxa"/>
            <w:vAlign w:val="center"/>
          </w:tcPr>
          <w:p w14:paraId="691A90DE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347A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56EDDF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F06C17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E6F6D4B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C0C64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C1B1C2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9F65BA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2430" w:type="dxa"/>
            <w:noWrap/>
            <w:vAlign w:val="bottom"/>
          </w:tcPr>
          <w:p w14:paraId="2B2701F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Výsledky posouzení žádosti o změnu dodavatele </w:t>
            </w:r>
          </w:p>
        </w:tc>
        <w:tc>
          <w:tcPr>
            <w:tcW w:w="1530" w:type="dxa"/>
            <w:vAlign w:val="center"/>
          </w:tcPr>
          <w:p w14:paraId="1282401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9E1550D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888B0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54A1A9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6EB735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B4B1F0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F462E3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713E77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179</w:t>
            </w:r>
          </w:p>
        </w:tc>
        <w:tc>
          <w:tcPr>
            <w:tcW w:w="2430" w:type="dxa"/>
            <w:noWrap/>
            <w:vAlign w:val="bottom"/>
          </w:tcPr>
          <w:p w14:paraId="31A2F41B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530" w:type="dxa"/>
            <w:vAlign w:val="center"/>
          </w:tcPr>
          <w:p w14:paraId="537B74AB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2379B30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495CD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7AE31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465E9E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CB1DE1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1E3D10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2678F8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2430" w:type="dxa"/>
            <w:noWrap/>
            <w:vAlign w:val="bottom"/>
          </w:tcPr>
          <w:p w14:paraId="79FB0E6D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2F65759E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25DF85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0D794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1F15CF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87A1C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57394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94A6C0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7A7BDC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2430" w:type="dxa"/>
            <w:noWrap/>
            <w:vAlign w:val="bottom"/>
          </w:tcPr>
          <w:p w14:paraId="6927762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29EC4BE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2883F4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5B19D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BFAD35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089F3EA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5F2CE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0F0D3DB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71F987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2430" w:type="dxa"/>
            <w:noWrap/>
            <w:vAlign w:val="bottom"/>
          </w:tcPr>
          <w:p w14:paraId="32290F7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6C42C980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9393713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02AC3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896A649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675F73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69AE34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74D4437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06183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2430" w:type="dxa"/>
            <w:noWrap/>
            <w:vAlign w:val="bottom"/>
          </w:tcPr>
          <w:p w14:paraId="26DB8AF6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Žádost o prodloužení/zkrácení dodávky na OPM</w:t>
            </w:r>
          </w:p>
        </w:tc>
        <w:tc>
          <w:tcPr>
            <w:tcW w:w="1530" w:type="dxa"/>
            <w:vAlign w:val="center"/>
          </w:tcPr>
          <w:p w14:paraId="4F6ED3D0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9C0A13C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F6705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41530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1B636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C125D0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91E838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2C770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2430" w:type="dxa"/>
            <w:noWrap/>
            <w:vAlign w:val="bottom"/>
          </w:tcPr>
          <w:p w14:paraId="5ADF493E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žádosti o prodloužení/zkrácení dodávky</w:t>
            </w:r>
          </w:p>
        </w:tc>
        <w:tc>
          <w:tcPr>
            <w:tcW w:w="1530" w:type="dxa"/>
            <w:vAlign w:val="center"/>
          </w:tcPr>
          <w:p w14:paraId="4309B979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71D2AA6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FA1E6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6C8E0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90DEF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DC63CF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76D8E5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2A8FF8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2430" w:type="dxa"/>
            <w:noWrap/>
            <w:vAlign w:val="bottom"/>
          </w:tcPr>
          <w:p w14:paraId="585EBE72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prodloužení/zkrácení dodávky</w:t>
            </w:r>
          </w:p>
        </w:tc>
        <w:tc>
          <w:tcPr>
            <w:tcW w:w="1530" w:type="dxa"/>
            <w:vAlign w:val="center"/>
          </w:tcPr>
          <w:p w14:paraId="45BCF97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DBA890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82843C8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BD594D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A17AC5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3CAAB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283469E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0FA560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2430" w:type="dxa"/>
            <w:noWrap/>
            <w:vAlign w:val="bottom"/>
          </w:tcPr>
          <w:p w14:paraId="7EC2394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7C1B6B18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2E87AEB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C0654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FB5CA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1EE55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851E11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69D8278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DCF67C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2430" w:type="dxa"/>
            <w:noWrap/>
            <w:vAlign w:val="bottom"/>
          </w:tcPr>
          <w:p w14:paraId="18CD4B96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16D96A9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DA3BE8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38F718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6C15F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93215C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739998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5236D8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471083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2430" w:type="dxa"/>
            <w:noWrap/>
            <w:vAlign w:val="bottom"/>
          </w:tcPr>
          <w:p w14:paraId="1F54D2DD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142A3A8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315445C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1EC510B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1EDE1B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FA328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2473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7D2BF34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B2D1493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2430" w:type="dxa"/>
            <w:noWrap/>
            <w:vAlign w:val="bottom"/>
          </w:tcPr>
          <w:p w14:paraId="0B7B516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14EDA10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B473227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5BED3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A92CB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F25C73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59700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62CB9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A215EE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lastRenderedPageBreak/>
              <w:t>190</w:t>
            </w:r>
          </w:p>
        </w:tc>
        <w:tc>
          <w:tcPr>
            <w:tcW w:w="2430" w:type="dxa"/>
            <w:noWrap/>
            <w:vAlign w:val="bottom"/>
          </w:tcPr>
          <w:p w14:paraId="0D42E26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59F3F6A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F4B880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AEDA2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F2C61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A5DFE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8B9DAD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647C9FD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E3EA3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2430" w:type="dxa"/>
            <w:noWrap/>
            <w:vAlign w:val="bottom"/>
          </w:tcPr>
          <w:p w14:paraId="4E9E2FE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259F9F2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7AA9CBF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4C40F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36483F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22784D4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11F9AA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87E06" w:rsidRPr="007F474B" w14:paraId="7FA6168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C0D6E66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192</w:t>
            </w:r>
          </w:p>
        </w:tc>
        <w:tc>
          <w:tcPr>
            <w:tcW w:w="2430" w:type="dxa"/>
            <w:noWrap/>
            <w:vAlign w:val="bottom"/>
          </w:tcPr>
          <w:p w14:paraId="4A5110BA" w14:textId="77777777" w:rsidR="00687E06" w:rsidRDefault="00687E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87E06">
              <w:rPr>
                <w:sz w:val="20"/>
                <w:szCs w:val="20"/>
                <w:lang w:eastAsia="cs-CZ"/>
              </w:rPr>
              <w:t>Žádost o hromadnou změnu dodavatele/SZ</w:t>
            </w:r>
          </w:p>
        </w:tc>
        <w:tc>
          <w:tcPr>
            <w:tcW w:w="1530" w:type="dxa"/>
            <w:vAlign w:val="center"/>
          </w:tcPr>
          <w:p w14:paraId="22FB88F6" w14:textId="77777777" w:rsidR="00687E06" w:rsidRDefault="00687E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6C21398" w14:textId="77777777" w:rsidR="00687E06" w:rsidRPr="00DB56C7" w:rsidRDefault="00687E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7679F8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321170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5D3B05A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5217583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87E06" w:rsidRPr="007F474B" w14:paraId="1EFBBB7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1BA2CA1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193</w:t>
            </w:r>
          </w:p>
        </w:tc>
        <w:tc>
          <w:tcPr>
            <w:tcW w:w="2430" w:type="dxa"/>
            <w:noWrap/>
            <w:vAlign w:val="bottom"/>
          </w:tcPr>
          <w:p w14:paraId="7E4EE757" w14:textId="77777777" w:rsidR="00687E06" w:rsidRDefault="00687E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87E06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530" w:type="dxa"/>
            <w:vAlign w:val="center"/>
          </w:tcPr>
          <w:p w14:paraId="340DE00E" w14:textId="77777777" w:rsidR="00687E06" w:rsidRDefault="00687E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3593ED9" w14:textId="77777777" w:rsidR="00687E06" w:rsidRPr="00DB56C7" w:rsidRDefault="00687E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CCC26D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4BC743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1280BE4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5CE64B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F08F9" w:rsidRPr="007F474B" w14:paraId="110F0F6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A549389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210</w:t>
            </w:r>
          </w:p>
        </w:tc>
        <w:tc>
          <w:tcPr>
            <w:tcW w:w="2430" w:type="dxa"/>
            <w:noWrap/>
            <w:vAlign w:val="bottom"/>
          </w:tcPr>
          <w:p w14:paraId="59ACC28A" w14:textId="77777777" w:rsidR="005F08F9" w:rsidRPr="00687E06" w:rsidRDefault="005F08F9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Chyba v požadavku na historickou max. měsíční spotřebu (MSMAX)</w:t>
            </w:r>
          </w:p>
        </w:tc>
        <w:tc>
          <w:tcPr>
            <w:tcW w:w="1530" w:type="dxa"/>
            <w:vAlign w:val="center"/>
          </w:tcPr>
          <w:p w14:paraId="53B004D1" w14:textId="77777777" w:rsidR="005F08F9" w:rsidRPr="00933675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B5BA37" w14:textId="77777777" w:rsidR="005F08F9" w:rsidRPr="00DB56C7" w:rsidRDefault="005F08F9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B5A639" w14:textId="77777777" w:rsidR="005F08F9" w:rsidRPr="00BF4E75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B6B52B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511201" w14:textId="77777777" w:rsidR="005F08F9" w:rsidRPr="00BF4E75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82C92F7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F08F9" w:rsidRPr="007F474B" w14:paraId="036F03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9CFD8EA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2430" w:type="dxa"/>
            <w:noWrap/>
            <w:vAlign w:val="bottom"/>
          </w:tcPr>
          <w:p w14:paraId="05C13658" w14:textId="77777777" w:rsidR="005F08F9" w:rsidRPr="005F08F9" w:rsidRDefault="005F08F9" w:rsidP="005F08F9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530" w:type="dxa"/>
            <w:vAlign w:val="center"/>
          </w:tcPr>
          <w:p w14:paraId="604E7D52" w14:textId="77777777" w:rsidR="005F08F9" w:rsidRPr="007F474B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E2AAB33" w14:textId="77777777" w:rsidR="005F08F9" w:rsidRDefault="005F08F9" w:rsidP="005F08F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F69966" w14:textId="77777777" w:rsidR="005F08F9" w:rsidRPr="007F474B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06797AC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132957A" w14:textId="77777777" w:rsidR="005F08F9" w:rsidRPr="00BF4E75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9D23B1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D2724F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4F4DE7D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212</w:t>
            </w:r>
          </w:p>
        </w:tc>
        <w:tc>
          <w:tcPr>
            <w:tcW w:w="2430" w:type="dxa"/>
            <w:noWrap/>
            <w:vAlign w:val="bottom"/>
          </w:tcPr>
          <w:p w14:paraId="51083A63" w14:textId="77777777" w:rsidR="00582341" w:rsidRPr="00BF4E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Potvrzení aktualizace číselní</w:t>
            </w:r>
            <w:r w:rsidRPr="00BF4E75">
              <w:rPr>
                <w:sz w:val="20"/>
                <w:szCs w:val="20"/>
                <w:lang w:eastAsia="cs-CZ"/>
              </w:rPr>
              <w:t>ku OPM</w:t>
            </w:r>
          </w:p>
        </w:tc>
        <w:tc>
          <w:tcPr>
            <w:tcW w:w="1530" w:type="dxa"/>
            <w:vAlign w:val="center"/>
          </w:tcPr>
          <w:p w14:paraId="43B4C95F" w14:textId="77777777" w:rsidR="00582341" w:rsidRPr="00BF4E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99E207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4F949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03991B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F156226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2630E44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AE86CC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1C1DE8A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215</w:t>
            </w:r>
          </w:p>
        </w:tc>
        <w:tc>
          <w:tcPr>
            <w:tcW w:w="2430" w:type="dxa"/>
            <w:noWrap/>
            <w:vAlign w:val="bottom"/>
          </w:tcPr>
          <w:p w14:paraId="7583208F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Potvrzení/chyba při aktualizaci OPM</w:t>
            </w:r>
          </w:p>
        </w:tc>
        <w:tc>
          <w:tcPr>
            <w:tcW w:w="1530" w:type="dxa"/>
            <w:vAlign w:val="center"/>
          </w:tcPr>
          <w:p w14:paraId="4284F247" w14:textId="77777777" w:rsidR="00582341" w:rsidRPr="00BF4E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14F700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89750A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5BD8D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999F3F0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301D80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1599A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A1C7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222</w:t>
            </w:r>
          </w:p>
        </w:tc>
        <w:tc>
          <w:tcPr>
            <w:tcW w:w="2430" w:type="dxa"/>
            <w:vAlign w:val="bottom"/>
          </w:tcPr>
          <w:p w14:paraId="066B2189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průběhových skutečných dat</w:t>
            </w:r>
          </w:p>
        </w:tc>
        <w:tc>
          <w:tcPr>
            <w:tcW w:w="1530" w:type="dxa"/>
            <w:vAlign w:val="center"/>
          </w:tcPr>
          <w:p w14:paraId="56F243A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71AF6D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7C4D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4BBDC3B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A0913D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4B4E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6BF4EA3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CB3DFCE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224</w:t>
            </w:r>
          </w:p>
        </w:tc>
        <w:tc>
          <w:tcPr>
            <w:tcW w:w="2430" w:type="dxa"/>
            <w:vAlign w:val="bottom"/>
          </w:tcPr>
          <w:p w14:paraId="6B9D904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neprůběhových skutečných dat</w:t>
            </w:r>
          </w:p>
        </w:tc>
        <w:tc>
          <w:tcPr>
            <w:tcW w:w="1530" w:type="dxa"/>
            <w:vAlign w:val="center"/>
          </w:tcPr>
          <w:p w14:paraId="16B55867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60D221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E1887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3C712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CEBD8B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4A358B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00A94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DCB10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226</w:t>
            </w:r>
          </w:p>
        </w:tc>
        <w:tc>
          <w:tcPr>
            <w:tcW w:w="2430" w:type="dxa"/>
            <w:vAlign w:val="bottom"/>
          </w:tcPr>
          <w:p w14:paraId="624CD4FB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VO</w:t>
            </w:r>
          </w:p>
        </w:tc>
        <w:tc>
          <w:tcPr>
            <w:tcW w:w="1530" w:type="dxa"/>
            <w:vAlign w:val="center"/>
          </w:tcPr>
          <w:p w14:paraId="38938A3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F2AEC9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CC38A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74A0EB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85F0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6B2F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F5F9CC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100F8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228</w:t>
            </w:r>
          </w:p>
        </w:tc>
        <w:tc>
          <w:tcPr>
            <w:tcW w:w="2430" w:type="dxa"/>
            <w:vAlign w:val="bottom"/>
          </w:tcPr>
          <w:p w14:paraId="4D4593B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PpS</w:t>
            </w:r>
          </w:p>
        </w:tc>
        <w:tc>
          <w:tcPr>
            <w:tcW w:w="1530" w:type="dxa"/>
            <w:vAlign w:val="center"/>
          </w:tcPr>
          <w:p w14:paraId="014135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DAA099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3F55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C7A9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CD5E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C089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98CCD9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0E16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229</w:t>
            </w:r>
          </w:p>
        </w:tc>
        <w:tc>
          <w:tcPr>
            <w:tcW w:w="2430" w:type="dxa"/>
            <w:vAlign w:val="bottom"/>
          </w:tcPr>
          <w:p w14:paraId="1193128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MO</w:t>
            </w:r>
          </w:p>
        </w:tc>
        <w:tc>
          <w:tcPr>
            <w:tcW w:w="1530" w:type="dxa"/>
            <w:vAlign w:val="center"/>
          </w:tcPr>
          <w:p w14:paraId="523AFC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FCF3D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2405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F123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FFA3D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0A3B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0C7E91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B711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231</w:t>
            </w:r>
          </w:p>
        </w:tc>
        <w:tc>
          <w:tcPr>
            <w:tcW w:w="2430" w:type="dxa"/>
            <w:vAlign w:val="bottom"/>
          </w:tcPr>
          <w:p w14:paraId="5F2F4B6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pořadavku na data pro fakturaci</w:t>
            </w:r>
          </w:p>
        </w:tc>
        <w:tc>
          <w:tcPr>
            <w:tcW w:w="1530" w:type="dxa"/>
            <w:vAlign w:val="center"/>
          </w:tcPr>
          <w:p w14:paraId="346BC7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5CD2A8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E590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D70AF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BCCA2C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8DD8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7D4C49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04708C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2430" w:type="dxa"/>
            <w:vAlign w:val="bottom"/>
          </w:tcPr>
          <w:p w14:paraId="60279A5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530" w:type="dxa"/>
            <w:vAlign w:val="center"/>
          </w:tcPr>
          <w:p w14:paraId="6A581D3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164E61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DC2C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79A14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D06B6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909C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E2D277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85DBD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233</w:t>
            </w:r>
          </w:p>
        </w:tc>
        <w:tc>
          <w:tcPr>
            <w:tcW w:w="2430" w:type="dxa"/>
            <w:vAlign w:val="bottom"/>
          </w:tcPr>
          <w:p w14:paraId="424FE04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pro fakturaci distribuce VO</w:t>
            </w:r>
          </w:p>
        </w:tc>
        <w:tc>
          <w:tcPr>
            <w:tcW w:w="1530" w:type="dxa"/>
            <w:vAlign w:val="center"/>
          </w:tcPr>
          <w:p w14:paraId="0D5B28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D261A7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9D32B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3EF5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B4F64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DD0C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9869C1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5087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234</w:t>
            </w:r>
          </w:p>
        </w:tc>
        <w:tc>
          <w:tcPr>
            <w:tcW w:w="2430" w:type="dxa"/>
            <w:vAlign w:val="bottom"/>
          </w:tcPr>
          <w:p w14:paraId="7D638B3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fakturtaci distribuce</w:t>
            </w:r>
          </w:p>
        </w:tc>
        <w:tc>
          <w:tcPr>
            <w:tcW w:w="1530" w:type="dxa"/>
            <w:vAlign w:val="center"/>
          </w:tcPr>
          <w:p w14:paraId="6EE0623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3124E2D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1E827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007F99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A2213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477C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1C21B0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C1DF9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235</w:t>
            </w:r>
          </w:p>
        </w:tc>
        <w:tc>
          <w:tcPr>
            <w:tcW w:w="2430" w:type="dxa"/>
            <w:vAlign w:val="bottom"/>
          </w:tcPr>
          <w:p w14:paraId="65085ED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o poskytnutých PpS</w:t>
            </w:r>
          </w:p>
        </w:tc>
        <w:tc>
          <w:tcPr>
            <w:tcW w:w="1530" w:type="dxa"/>
            <w:vAlign w:val="center"/>
          </w:tcPr>
          <w:p w14:paraId="0D2B551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26C3E4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9E0B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2642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DC69B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5422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790F0DE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941538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2430" w:type="dxa"/>
            <w:vAlign w:val="bottom"/>
          </w:tcPr>
          <w:p w14:paraId="61FEBCDE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530" w:type="dxa"/>
            <w:vAlign w:val="center"/>
          </w:tcPr>
          <w:p w14:paraId="04A071FC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1A41822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2ACF15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574C52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17AAA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FA795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0B09F5C" w14:textId="77777777" w:rsidTr="006C15B3">
        <w:trPr>
          <w:trHeight w:val="593"/>
        </w:trPr>
        <w:tc>
          <w:tcPr>
            <w:tcW w:w="1080" w:type="dxa"/>
            <w:noWrap/>
            <w:vAlign w:val="center"/>
          </w:tcPr>
          <w:p w14:paraId="519508F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237</w:t>
            </w:r>
          </w:p>
        </w:tc>
        <w:tc>
          <w:tcPr>
            <w:tcW w:w="2430" w:type="dxa"/>
            <w:vAlign w:val="bottom"/>
          </w:tcPr>
          <w:p w14:paraId="5D85F8D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pro požadavek 134 (Odhad roční spotřeby)</w:t>
            </w:r>
          </w:p>
        </w:tc>
        <w:tc>
          <w:tcPr>
            <w:tcW w:w="1530" w:type="dxa"/>
            <w:vAlign w:val="center"/>
          </w:tcPr>
          <w:p w14:paraId="77A76B4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CA63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6072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E0AA9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A0B22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4817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AD0045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2DE4D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2430" w:type="dxa"/>
            <w:vAlign w:val="bottom"/>
          </w:tcPr>
          <w:p w14:paraId="0545D53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530" w:type="dxa"/>
            <w:vAlign w:val="center"/>
          </w:tcPr>
          <w:p w14:paraId="631126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411EF3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11C32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788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5DC1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C9A197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2348CC3D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80931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4389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239</w:t>
            </w:r>
          </w:p>
        </w:tc>
        <w:tc>
          <w:tcPr>
            <w:tcW w:w="2430" w:type="dxa"/>
            <w:vAlign w:val="bottom"/>
          </w:tcPr>
          <w:p w14:paraId="0EED6C7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 – Příjem/odmítnutí požadavku</w:t>
            </w:r>
          </w:p>
        </w:tc>
        <w:tc>
          <w:tcPr>
            <w:tcW w:w="1530" w:type="dxa"/>
            <w:vAlign w:val="center"/>
          </w:tcPr>
          <w:p w14:paraId="4567330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1C670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AA7F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D8A5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85618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FBB2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6CB15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3B47A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240</w:t>
            </w:r>
          </w:p>
        </w:tc>
        <w:tc>
          <w:tcPr>
            <w:tcW w:w="2430" w:type="dxa"/>
            <w:vAlign w:val="bottom"/>
          </w:tcPr>
          <w:p w14:paraId="2DBB88A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530" w:type="dxa"/>
            <w:vAlign w:val="center"/>
          </w:tcPr>
          <w:p w14:paraId="0E7694D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7639911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80F3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0B74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8B13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84DF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D5B05E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7DC07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241</w:t>
            </w:r>
          </w:p>
        </w:tc>
        <w:tc>
          <w:tcPr>
            <w:tcW w:w="2430" w:type="dxa"/>
            <w:vAlign w:val="bottom"/>
          </w:tcPr>
          <w:p w14:paraId="7F05BE99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zaslání požadavku na změnu dodavatele</w:t>
            </w:r>
          </w:p>
        </w:tc>
        <w:tc>
          <w:tcPr>
            <w:tcW w:w="1530" w:type="dxa"/>
            <w:vAlign w:val="center"/>
          </w:tcPr>
          <w:p w14:paraId="1A6E02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6FFDB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647EB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5DFF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B174D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16C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2378DDB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7FEF96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lastRenderedPageBreak/>
              <w:t>243</w:t>
            </w:r>
          </w:p>
        </w:tc>
        <w:tc>
          <w:tcPr>
            <w:tcW w:w="2430" w:type="dxa"/>
            <w:vAlign w:val="bottom"/>
          </w:tcPr>
          <w:p w14:paraId="0BB41B34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při zaslání sjednaného diagramu (pouze pro data do 31.12.2009)</w:t>
            </w:r>
          </w:p>
        </w:tc>
        <w:tc>
          <w:tcPr>
            <w:tcW w:w="1530" w:type="dxa"/>
            <w:vAlign w:val="center"/>
          </w:tcPr>
          <w:p w14:paraId="17844161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CCF58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F3832D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4FC0DF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B1AF67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A2CBF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208B9B3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DE747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244</w:t>
            </w:r>
          </w:p>
        </w:tc>
        <w:tc>
          <w:tcPr>
            <w:tcW w:w="2430" w:type="dxa"/>
            <w:vAlign w:val="bottom"/>
          </w:tcPr>
          <w:p w14:paraId="6727FCC2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 přijetí zaslaného sjednaného diagramu (pouze pro data do 31.12.2009)</w:t>
            </w:r>
          </w:p>
        </w:tc>
        <w:tc>
          <w:tcPr>
            <w:tcW w:w="1530" w:type="dxa"/>
            <w:vAlign w:val="center"/>
          </w:tcPr>
          <w:p w14:paraId="04188967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C5BEF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04208B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F614B69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296EFF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806AB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B0EBF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6CF8E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245</w:t>
            </w:r>
          </w:p>
        </w:tc>
        <w:tc>
          <w:tcPr>
            <w:tcW w:w="2430" w:type="dxa"/>
            <w:vAlign w:val="bottom"/>
          </w:tcPr>
          <w:p w14:paraId="039A19A5" w14:textId="77777777" w:rsidR="00582341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Zpráva o aktivaci dodavatele poslední instance na pozici primárního dodavatele (DPI aktivní)</w:t>
            </w:r>
          </w:p>
          <w:p w14:paraId="49D6865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</w:p>
        </w:tc>
        <w:tc>
          <w:tcPr>
            <w:tcW w:w="1530" w:type="dxa"/>
            <w:vAlign w:val="center"/>
          </w:tcPr>
          <w:p w14:paraId="45EB8DD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8AC743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F2AA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7994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38DD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8ABCBA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2770530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EDC3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FCA13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246</w:t>
            </w:r>
          </w:p>
        </w:tc>
        <w:tc>
          <w:tcPr>
            <w:tcW w:w="2430" w:type="dxa"/>
            <w:vAlign w:val="bottom"/>
          </w:tcPr>
          <w:p w14:paraId="26606E0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Zpráva o návrhu změny dodavatele ke schválení </w:t>
            </w:r>
          </w:p>
        </w:tc>
        <w:tc>
          <w:tcPr>
            <w:tcW w:w="1530" w:type="dxa"/>
            <w:vAlign w:val="center"/>
          </w:tcPr>
          <w:p w14:paraId="5C6A725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AB04A7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269F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AFFF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E5D1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AEBF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16631A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F69D1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247</w:t>
            </w:r>
          </w:p>
        </w:tc>
        <w:tc>
          <w:tcPr>
            <w:tcW w:w="2430" w:type="dxa"/>
            <w:vAlign w:val="bottom"/>
          </w:tcPr>
          <w:p w14:paraId="598FC553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schválení/zamítnutí změny dodavatele</w:t>
            </w:r>
          </w:p>
        </w:tc>
        <w:tc>
          <w:tcPr>
            <w:tcW w:w="1530" w:type="dxa"/>
            <w:vAlign w:val="center"/>
          </w:tcPr>
          <w:p w14:paraId="7B91E42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6E9C4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177A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D52B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8EAED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9BDC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E2D9EE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8C8F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248</w:t>
            </w:r>
          </w:p>
        </w:tc>
        <w:tc>
          <w:tcPr>
            <w:tcW w:w="2430" w:type="dxa"/>
            <w:vAlign w:val="bottom"/>
          </w:tcPr>
          <w:p w14:paraId="4361003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o změně dodavatele / Výpis stavu změny dodavatele</w:t>
            </w:r>
          </w:p>
        </w:tc>
        <w:tc>
          <w:tcPr>
            <w:tcW w:w="1530" w:type="dxa"/>
            <w:vAlign w:val="center"/>
          </w:tcPr>
          <w:p w14:paraId="7B530A9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BCA01F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B978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5693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61D6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6DA3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5B0D59" w14:paraId="1114EC8C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737044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249</w:t>
            </w:r>
          </w:p>
        </w:tc>
        <w:tc>
          <w:tcPr>
            <w:tcW w:w="2430" w:type="dxa"/>
            <w:vAlign w:val="bottom"/>
          </w:tcPr>
          <w:p w14:paraId="44ACD0EB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Upozornění obchodníkovi, že se stává primárním dodavatelem na OPM</w:t>
            </w:r>
          </w:p>
        </w:tc>
        <w:tc>
          <w:tcPr>
            <w:tcW w:w="1530" w:type="dxa"/>
            <w:vAlign w:val="center"/>
          </w:tcPr>
          <w:p w14:paraId="34D7A422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FC0813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2B2003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77C990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7C752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A80D58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5B0D59" w14:paraId="1C04A6E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AC368D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250</w:t>
            </w:r>
          </w:p>
        </w:tc>
        <w:tc>
          <w:tcPr>
            <w:tcW w:w="2430" w:type="dxa"/>
            <w:vAlign w:val="bottom"/>
          </w:tcPr>
          <w:p w14:paraId="6599B980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Výpis stavu změny dodavatele</w:t>
            </w:r>
          </w:p>
        </w:tc>
        <w:tc>
          <w:tcPr>
            <w:tcW w:w="1530" w:type="dxa"/>
            <w:vAlign w:val="center"/>
          </w:tcPr>
          <w:p w14:paraId="556E4295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1FD3B3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D5E587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D3547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5D5EA3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04462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EB42D5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982D5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251</w:t>
            </w:r>
          </w:p>
        </w:tc>
        <w:tc>
          <w:tcPr>
            <w:tcW w:w="2430" w:type="dxa"/>
            <w:vAlign w:val="bottom"/>
          </w:tcPr>
          <w:p w14:paraId="2B49BF24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v požadavku na zaslání diagramů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473694E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FA5C8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6BD34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39079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8A1AA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D10F5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42AED6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3B72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2430" w:type="dxa"/>
            <w:vAlign w:val="bottom"/>
          </w:tcPr>
          <w:p w14:paraId="00969045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2B295B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6CAB965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B418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2F37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6DBC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E03A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F5B667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E355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253</w:t>
            </w:r>
          </w:p>
        </w:tc>
        <w:tc>
          <w:tcPr>
            <w:tcW w:w="2430" w:type="dxa"/>
            <w:vAlign w:val="bottom"/>
          </w:tcPr>
          <w:p w14:paraId="55642B1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požadavku na výpis deníku změny dodavatele</w:t>
            </w:r>
          </w:p>
        </w:tc>
        <w:tc>
          <w:tcPr>
            <w:tcW w:w="1530" w:type="dxa"/>
            <w:vAlign w:val="center"/>
          </w:tcPr>
          <w:p w14:paraId="7ED5912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2D8A4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81EF0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FF4F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EA736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F544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9F3681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076F90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254</w:t>
            </w:r>
          </w:p>
        </w:tc>
        <w:tc>
          <w:tcPr>
            <w:tcW w:w="2430" w:type="dxa"/>
            <w:vAlign w:val="bottom"/>
          </w:tcPr>
          <w:p w14:paraId="1F3BC5D4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subjektu zúčtování k OPM</w:t>
            </w:r>
          </w:p>
        </w:tc>
        <w:tc>
          <w:tcPr>
            <w:tcW w:w="1530" w:type="dxa"/>
            <w:vAlign w:val="bottom"/>
          </w:tcPr>
          <w:p w14:paraId="5321127B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6CEE8E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CAA9A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BDC736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43B4D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7DA36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6DA51C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9ECE59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255</w:t>
            </w:r>
          </w:p>
        </w:tc>
        <w:tc>
          <w:tcPr>
            <w:tcW w:w="2430" w:type="dxa"/>
            <w:vAlign w:val="bottom"/>
          </w:tcPr>
          <w:p w14:paraId="1030A448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zádosti o přiřazení subjektu zúčtování k</w:t>
            </w:r>
            <w:r>
              <w:rPr>
                <w:sz w:val="20"/>
                <w:szCs w:val="20"/>
                <w:lang w:eastAsia="cs-CZ"/>
              </w:rPr>
              <w:t> </w:t>
            </w:r>
            <w:r w:rsidRPr="0051400D">
              <w:rPr>
                <w:sz w:val="20"/>
                <w:szCs w:val="20"/>
                <w:lang w:eastAsia="cs-CZ"/>
              </w:rPr>
              <w:t>OPM</w:t>
            </w:r>
          </w:p>
        </w:tc>
        <w:tc>
          <w:tcPr>
            <w:tcW w:w="1530" w:type="dxa"/>
            <w:vAlign w:val="bottom"/>
          </w:tcPr>
          <w:p w14:paraId="351B0A24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60D27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276A20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31CF7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DF1C10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E881D5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F049BC7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007FD12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256</w:t>
            </w:r>
          </w:p>
        </w:tc>
        <w:tc>
          <w:tcPr>
            <w:tcW w:w="2430" w:type="dxa"/>
            <w:vAlign w:val="bottom"/>
          </w:tcPr>
          <w:p w14:paraId="42869B4E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subjketu zúčtování k OPM</w:t>
            </w:r>
          </w:p>
        </w:tc>
        <w:tc>
          <w:tcPr>
            <w:tcW w:w="1530" w:type="dxa"/>
            <w:vAlign w:val="bottom"/>
          </w:tcPr>
          <w:p w14:paraId="4100E1A5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9DD41D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34D4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DB851A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321B72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7C4F8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526087C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ED90D0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257</w:t>
            </w:r>
          </w:p>
        </w:tc>
        <w:tc>
          <w:tcPr>
            <w:tcW w:w="2430" w:type="dxa"/>
            <w:vAlign w:val="bottom"/>
          </w:tcPr>
          <w:p w14:paraId="17D61A44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pozorovatele na OPM</w:t>
            </w:r>
          </w:p>
        </w:tc>
        <w:tc>
          <w:tcPr>
            <w:tcW w:w="1530" w:type="dxa"/>
            <w:vAlign w:val="bottom"/>
          </w:tcPr>
          <w:p w14:paraId="0BBA7042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A71476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CC1EF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FCBE110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85F0A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C6E790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77179B9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4F20826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258</w:t>
            </w:r>
          </w:p>
        </w:tc>
        <w:tc>
          <w:tcPr>
            <w:tcW w:w="2430" w:type="dxa"/>
            <w:vAlign w:val="bottom"/>
          </w:tcPr>
          <w:p w14:paraId="2D382900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žádosti o přiřazení pozorovatele na OPM</w:t>
            </w:r>
          </w:p>
        </w:tc>
        <w:tc>
          <w:tcPr>
            <w:tcW w:w="1530" w:type="dxa"/>
            <w:vAlign w:val="bottom"/>
          </w:tcPr>
          <w:p w14:paraId="5E89AE94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FB4BD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D995C6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7AF1C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A9B0E2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97ACF5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E61D08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575799B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259</w:t>
            </w:r>
          </w:p>
        </w:tc>
        <w:tc>
          <w:tcPr>
            <w:tcW w:w="2430" w:type="dxa"/>
            <w:vAlign w:val="bottom"/>
          </w:tcPr>
          <w:p w14:paraId="56B16796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pozorovatele na OPM</w:t>
            </w:r>
          </w:p>
        </w:tc>
        <w:tc>
          <w:tcPr>
            <w:tcW w:w="1530" w:type="dxa"/>
            <w:vAlign w:val="bottom"/>
          </w:tcPr>
          <w:p w14:paraId="6EDFB85C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7B09D9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9A0F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5F1D4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DF2E2A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EE849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428A05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98A8B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263</w:t>
            </w:r>
          </w:p>
        </w:tc>
        <w:tc>
          <w:tcPr>
            <w:tcW w:w="2430" w:type="dxa"/>
            <w:vAlign w:val="bottom"/>
          </w:tcPr>
          <w:p w14:paraId="631415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8657C2">
              <w:rPr>
                <w:sz w:val="20"/>
                <w:szCs w:val="20"/>
                <w:lang w:eastAsia="cs-CZ"/>
              </w:rPr>
              <w:t>Potvrzení přijetí/Chyba při zaslání plánovaných</w:t>
            </w:r>
            <w:r>
              <w:rPr>
                <w:sz w:val="20"/>
                <w:szCs w:val="20"/>
                <w:lang w:eastAsia="cs-CZ"/>
              </w:rPr>
              <w:t xml:space="preserve"> dat</w:t>
            </w:r>
          </w:p>
        </w:tc>
        <w:tc>
          <w:tcPr>
            <w:tcW w:w="1530" w:type="dxa"/>
            <w:vAlign w:val="center"/>
          </w:tcPr>
          <w:p w14:paraId="14969DE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13403E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877B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9DC1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20F5D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88C63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DFCA6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59D0A1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265</w:t>
            </w:r>
          </w:p>
        </w:tc>
        <w:tc>
          <w:tcPr>
            <w:tcW w:w="2430" w:type="dxa"/>
            <w:vAlign w:val="bottom"/>
          </w:tcPr>
          <w:p w14:paraId="549818CC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Chyba v požadavku na zaslání plánovaných dat</w:t>
            </w:r>
          </w:p>
        </w:tc>
        <w:tc>
          <w:tcPr>
            <w:tcW w:w="1530" w:type="dxa"/>
            <w:vAlign w:val="bottom"/>
          </w:tcPr>
          <w:p w14:paraId="69FC3627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BB6738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7AB1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E8E89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430DB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6E131C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ED81DE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26491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2430" w:type="dxa"/>
            <w:vAlign w:val="bottom"/>
          </w:tcPr>
          <w:p w14:paraId="673C6C07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530" w:type="dxa"/>
            <w:vAlign w:val="center"/>
          </w:tcPr>
          <w:p w14:paraId="140930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FA3B95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70933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F6EB1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A55B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A778F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CEAD871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64000B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271</w:t>
            </w:r>
          </w:p>
        </w:tc>
        <w:tc>
          <w:tcPr>
            <w:tcW w:w="2430" w:type="dxa"/>
            <w:vAlign w:val="bottom"/>
          </w:tcPr>
          <w:p w14:paraId="70B3B26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530" w:type="dxa"/>
            <w:vAlign w:val="center"/>
          </w:tcPr>
          <w:p w14:paraId="38D10A3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681BB5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FBFC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0DC2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1EE30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D434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48704C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7E21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2430" w:type="dxa"/>
            <w:vAlign w:val="bottom"/>
          </w:tcPr>
          <w:p w14:paraId="19C6937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530" w:type="dxa"/>
            <w:vAlign w:val="center"/>
          </w:tcPr>
          <w:p w14:paraId="7214086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59459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43E2E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64B5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827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3B20A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705413C3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76B18AAA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ACEC6D2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274</w:t>
            </w:r>
          </w:p>
        </w:tc>
        <w:tc>
          <w:tcPr>
            <w:tcW w:w="2430" w:type="dxa"/>
            <w:vAlign w:val="bottom"/>
          </w:tcPr>
          <w:p w14:paraId="59AE242E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při změně subjektu zúčtování na OPM</w:t>
            </w:r>
          </w:p>
        </w:tc>
        <w:tc>
          <w:tcPr>
            <w:tcW w:w="1530" w:type="dxa"/>
            <w:vAlign w:val="center"/>
          </w:tcPr>
          <w:p w14:paraId="08AED3E7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603FA9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1B0689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AA2400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34137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9DB21EE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201B3A1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421887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275</w:t>
            </w:r>
          </w:p>
        </w:tc>
        <w:tc>
          <w:tcPr>
            <w:tcW w:w="2430" w:type="dxa"/>
            <w:vAlign w:val="bottom"/>
          </w:tcPr>
          <w:p w14:paraId="657D9FBD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 potvrzení/zamítnutí převzetí odpovědnosti za odchylku při změně subjektu zúčtování na OPM</w:t>
            </w:r>
          </w:p>
        </w:tc>
        <w:tc>
          <w:tcPr>
            <w:tcW w:w="1530" w:type="dxa"/>
            <w:vAlign w:val="center"/>
          </w:tcPr>
          <w:p w14:paraId="1F65F35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5346C94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3630CC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FAE371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7F43E0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FC02B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10835FB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654C5F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276</w:t>
            </w:r>
          </w:p>
        </w:tc>
        <w:tc>
          <w:tcPr>
            <w:tcW w:w="2430" w:type="dxa"/>
            <w:vAlign w:val="bottom"/>
          </w:tcPr>
          <w:p w14:paraId="4D3C2B9E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při změně subjektu zúčtování na OPM</w:t>
            </w:r>
          </w:p>
        </w:tc>
        <w:tc>
          <w:tcPr>
            <w:tcW w:w="1530" w:type="dxa"/>
            <w:vAlign w:val="center"/>
          </w:tcPr>
          <w:p w14:paraId="1862196D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67639F3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99E07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45101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6883567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7581F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7D752700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030B8FB7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277</w:t>
            </w:r>
          </w:p>
        </w:tc>
        <w:tc>
          <w:tcPr>
            <w:tcW w:w="2430" w:type="dxa"/>
            <w:vAlign w:val="center"/>
          </w:tcPr>
          <w:p w14:paraId="6D95156D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</w:t>
            </w:r>
          </w:p>
        </w:tc>
        <w:tc>
          <w:tcPr>
            <w:tcW w:w="1530" w:type="dxa"/>
            <w:vAlign w:val="center"/>
          </w:tcPr>
          <w:p w14:paraId="0B63EE6A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13BE0DA3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1DD15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F61B53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B833C0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A3DD7E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1EA5187A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1266315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278</w:t>
            </w:r>
          </w:p>
        </w:tc>
        <w:tc>
          <w:tcPr>
            <w:tcW w:w="2430" w:type="dxa"/>
            <w:vAlign w:val="center"/>
          </w:tcPr>
          <w:p w14:paraId="757FF108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měsíční výkaz LDS</w:t>
            </w:r>
          </w:p>
        </w:tc>
        <w:tc>
          <w:tcPr>
            <w:tcW w:w="1530" w:type="dxa"/>
            <w:vAlign w:val="center"/>
          </w:tcPr>
          <w:p w14:paraId="484EA79B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C80CE23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70CC9D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6669D8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F74FE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C0E88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4D1F391E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3EA8B1D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279</w:t>
            </w:r>
          </w:p>
        </w:tc>
        <w:tc>
          <w:tcPr>
            <w:tcW w:w="2430" w:type="dxa"/>
            <w:vAlign w:val="center"/>
          </w:tcPr>
          <w:p w14:paraId="68BBAE24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530" w:type="dxa"/>
            <w:vAlign w:val="center"/>
          </w:tcPr>
          <w:p w14:paraId="031492E4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4753F950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904CA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9D9844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8B54B8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E1F2D72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6266DC61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41DF116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280</w:t>
            </w:r>
          </w:p>
        </w:tc>
        <w:tc>
          <w:tcPr>
            <w:tcW w:w="2430" w:type="dxa"/>
            <w:vAlign w:val="center"/>
          </w:tcPr>
          <w:p w14:paraId="25ABB6FF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Dotaz na měsíční výkaz LDS</w:t>
            </w:r>
          </w:p>
        </w:tc>
        <w:tc>
          <w:tcPr>
            <w:tcW w:w="1530" w:type="dxa"/>
            <w:vAlign w:val="center"/>
          </w:tcPr>
          <w:p w14:paraId="479823E9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2A6823A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8DECA1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FB476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EEB74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F9BA2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32141429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1F216542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281</w:t>
            </w:r>
          </w:p>
        </w:tc>
        <w:tc>
          <w:tcPr>
            <w:tcW w:w="2430" w:type="dxa"/>
            <w:vAlign w:val="center"/>
          </w:tcPr>
          <w:p w14:paraId="5F365DA8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dotaz na měsíční výkaz LDS</w:t>
            </w:r>
          </w:p>
        </w:tc>
        <w:tc>
          <w:tcPr>
            <w:tcW w:w="1530" w:type="dxa"/>
            <w:vAlign w:val="center"/>
          </w:tcPr>
          <w:p w14:paraId="43B3D737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5542302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CFEF3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1A36D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B62EE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32C74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3CD29AFE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47563E2A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282</w:t>
            </w:r>
          </w:p>
        </w:tc>
        <w:tc>
          <w:tcPr>
            <w:tcW w:w="2430" w:type="dxa"/>
            <w:vAlign w:val="center"/>
          </w:tcPr>
          <w:p w14:paraId="529B9FDB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530" w:type="dxa"/>
            <w:vAlign w:val="center"/>
          </w:tcPr>
          <w:p w14:paraId="37508327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26C44CE8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C71CA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8A3DBC3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32832E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9DF768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4BACE21C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7690D178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283</w:t>
            </w:r>
          </w:p>
        </w:tc>
        <w:tc>
          <w:tcPr>
            <w:tcW w:w="2430" w:type="dxa"/>
            <w:vAlign w:val="bottom"/>
          </w:tcPr>
          <w:p w14:paraId="2CC0E893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530" w:type="dxa"/>
            <w:vAlign w:val="center"/>
          </w:tcPr>
          <w:p w14:paraId="7FA70C2A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468AB360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103720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1FAAE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EB54E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F25E41C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12C682BA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426B2C9B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284</w:t>
            </w:r>
          </w:p>
        </w:tc>
        <w:tc>
          <w:tcPr>
            <w:tcW w:w="2430" w:type="dxa"/>
            <w:vAlign w:val="bottom"/>
          </w:tcPr>
          <w:p w14:paraId="249B0762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ve výkazu pro zúčtování ceny za systémové služby</w:t>
            </w:r>
          </w:p>
        </w:tc>
        <w:tc>
          <w:tcPr>
            <w:tcW w:w="1530" w:type="dxa"/>
            <w:vAlign w:val="center"/>
          </w:tcPr>
          <w:p w14:paraId="6A77029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2ABE380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743949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A959A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E01C0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9F13C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515E7029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6491CD58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285</w:t>
            </w:r>
          </w:p>
        </w:tc>
        <w:tc>
          <w:tcPr>
            <w:tcW w:w="2430" w:type="dxa"/>
            <w:vAlign w:val="bottom"/>
          </w:tcPr>
          <w:p w14:paraId="487F9684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Opis výkazu pro zúčtování ceny za systémové služby</w:t>
            </w:r>
          </w:p>
        </w:tc>
        <w:tc>
          <w:tcPr>
            <w:tcW w:w="1530" w:type="dxa"/>
            <w:vAlign w:val="center"/>
          </w:tcPr>
          <w:p w14:paraId="61BE0ED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534CDDA5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6DFE6F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ACA4B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838CF0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6B6715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42D84567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2F01C570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lastRenderedPageBreak/>
              <w:t>286</w:t>
            </w:r>
          </w:p>
        </w:tc>
        <w:tc>
          <w:tcPr>
            <w:tcW w:w="2430" w:type="dxa"/>
            <w:vAlign w:val="bottom"/>
          </w:tcPr>
          <w:p w14:paraId="72002CC8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Dotaz na výkaz pro zúčtování ceny za systémové služby</w:t>
            </w:r>
          </w:p>
        </w:tc>
        <w:tc>
          <w:tcPr>
            <w:tcW w:w="1530" w:type="dxa"/>
            <w:vAlign w:val="center"/>
          </w:tcPr>
          <w:p w14:paraId="0BC2DF5C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DFF72B6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BE082FD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F0DF9B4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31476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8D328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19400698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7DEB4A85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287</w:t>
            </w:r>
          </w:p>
        </w:tc>
        <w:tc>
          <w:tcPr>
            <w:tcW w:w="2430" w:type="dxa"/>
            <w:vAlign w:val="bottom"/>
          </w:tcPr>
          <w:p w14:paraId="4696C2CF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 dotazu na výkaz pro zúčtování ceny za systémové služby</w:t>
            </w:r>
          </w:p>
        </w:tc>
        <w:tc>
          <w:tcPr>
            <w:tcW w:w="1530" w:type="dxa"/>
            <w:vAlign w:val="center"/>
          </w:tcPr>
          <w:p w14:paraId="20BC47A8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215C44E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18E11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8019D3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6BB820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D8382DB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1DC2CC75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4849B26F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288</w:t>
            </w:r>
          </w:p>
        </w:tc>
        <w:tc>
          <w:tcPr>
            <w:tcW w:w="2430" w:type="dxa"/>
            <w:vAlign w:val="bottom"/>
          </w:tcPr>
          <w:p w14:paraId="4E4F3586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530" w:type="dxa"/>
            <w:vAlign w:val="center"/>
          </w:tcPr>
          <w:p w14:paraId="4FC5306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5ADF516F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4403FD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059D3A3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18B5B6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FFC202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3BA2866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552A68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2430" w:type="dxa"/>
            <w:vAlign w:val="bottom"/>
          </w:tcPr>
          <w:p w14:paraId="56FC2D2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235CC3A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8CB988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A6E3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73C1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D732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A7CE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BF72FBA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27ACA3C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302</w:t>
            </w:r>
          </w:p>
        </w:tc>
        <w:tc>
          <w:tcPr>
            <w:tcW w:w="2430" w:type="dxa"/>
            <w:vAlign w:val="bottom"/>
          </w:tcPr>
          <w:p w14:paraId="2513D12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044B801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F7CB6C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7E0A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6982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CF79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85B1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63D38A8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44EEBD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303</w:t>
            </w:r>
          </w:p>
        </w:tc>
        <w:tc>
          <w:tcPr>
            <w:tcW w:w="2430" w:type="dxa"/>
            <w:vAlign w:val="bottom"/>
          </w:tcPr>
          <w:p w14:paraId="15DD241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5FBD988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790A87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9CA7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D340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52EF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AD39A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A88B180" w14:textId="77777777" w:rsidR="00582341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  <w:p w14:paraId="290E5770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4CE7C8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5B35E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2430" w:type="dxa"/>
            <w:vAlign w:val="bottom"/>
          </w:tcPr>
          <w:p w14:paraId="1D2EA3F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odchylky za OPM C spotřeba vypočtené</w:t>
            </w:r>
          </w:p>
        </w:tc>
        <w:tc>
          <w:tcPr>
            <w:tcW w:w="1530" w:type="dxa"/>
            <w:vAlign w:val="center"/>
          </w:tcPr>
          <w:p w14:paraId="21558A0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99E2BE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0812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A9F0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77FA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D1058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4AB885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308D7C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312</w:t>
            </w:r>
          </w:p>
        </w:tc>
        <w:tc>
          <w:tcPr>
            <w:tcW w:w="2430" w:type="dxa"/>
            <w:vAlign w:val="bottom"/>
          </w:tcPr>
          <w:p w14:paraId="3EF5B78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odchylky za OPM C spotřeba vypočtené v rámci Clearingu</w:t>
            </w:r>
          </w:p>
        </w:tc>
        <w:tc>
          <w:tcPr>
            <w:tcW w:w="1530" w:type="dxa"/>
            <w:vAlign w:val="center"/>
          </w:tcPr>
          <w:p w14:paraId="738E30A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0ED27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03A4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C549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694D8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3343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E63142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9B72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2430" w:type="dxa"/>
            <w:vAlign w:val="bottom"/>
          </w:tcPr>
          <w:p w14:paraId="4D87C8A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530" w:type="dxa"/>
            <w:vAlign w:val="center"/>
          </w:tcPr>
          <w:p w14:paraId="6D2A42B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94DD38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B897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91DD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FA10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5E94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3911E9" w:rsidRPr="007F474B" w14:paraId="73F2FDC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0852E4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314</w:t>
            </w:r>
          </w:p>
        </w:tc>
        <w:tc>
          <w:tcPr>
            <w:tcW w:w="2430" w:type="dxa"/>
            <w:vAlign w:val="bottom"/>
          </w:tcPr>
          <w:p w14:paraId="4C60B5F1" w14:textId="77777777" w:rsidR="003911E9" w:rsidRPr="007F474B" w:rsidRDefault="009B607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530" w:type="dxa"/>
            <w:vAlign w:val="center"/>
          </w:tcPr>
          <w:p w14:paraId="3530B279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83B9038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0187A08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0E358A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A289E30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4973F9" w14:textId="77777777" w:rsidR="003911E9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911E9" w:rsidRPr="007F474B" w14:paraId="045A2E7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FFCCAF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315</w:t>
            </w:r>
          </w:p>
        </w:tc>
        <w:tc>
          <w:tcPr>
            <w:tcW w:w="2430" w:type="dxa"/>
            <w:vAlign w:val="bottom"/>
          </w:tcPr>
          <w:p w14:paraId="2F5C315D" w14:textId="77777777" w:rsidR="003911E9" w:rsidRPr="007F474B" w:rsidRDefault="009B6076" w:rsidP="00BA2069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Chybová zpráva k pož. na ORS pro výpočet odchylek a clearingu</w:t>
            </w:r>
            <w:r>
              <w:rPr>
                <w:sz w:val="20"/>
                <w:szCs w:val="20"/>
              </w:rPr>
              <w:t xml:space="preserve">a </w:t>
            </w:r>
          </w:p>
        </w:tc>
        <w:tc>
          <w:tcPr>
            <w:tcW w:w="1530" w:type="dxa"/>
            <w:vAlign w:val="center"/>
          </w:tcPr>
          <w:p w14:paraId="7EDE83D0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973CA42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A231E05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04369B4" w14:textId="77777777" w:rsidR="003911E9" w:rsidRPr="007F474B" w:rsidRDefault="009B607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53AE798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D39DD1" w14:textId="77777777" w:rsidR="003911E9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911E9" w:rsidRPr="007F474B" w14:paraId="1EDEB01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B59FBE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2430" w:type="dxa"/>
            <w:vAlign w:val="bottom"/>
          </w:tcPr>
          <w:p w14:paraId="5CBDEFF3" w14:textId="77777777" w:rsidR="003911E9" w:rsidRPr="007F474B" w:rsidRDefault="009B607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Hodnoty ORS pro výpočet odchylek a clearingu</w:t>
            </w:r>
          </w:p>
        </w:tc>
        <w:tc>
          <w:tcPr>
            <w:tcW w:w="1530" w:type="dxa"/>
            <w:vAlign w:val="center"/>
          </w:tcPr>
          <w:p w14:paraId="7DAB1264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6ED93B8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48CA65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894249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C0A9D7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04053E0" w14:textId="77777777" w:rsidR="003911E9" w:rsidRDefault="009B607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433563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17060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2430" w:type="dxa"/>
            <w:vAlign w:val="bottom"/>
          </w:tcPr>
          <w:p w14:paraId="6E4FFF6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skutečné hodnoty - neintervalové</w:t>
            </w:r>
          </w:p>
        </w:tc>
        <w:tc>
          <w:tcPr>
            <w:tcW w:w="1530" w:type="dxa"/>
            <w:vAlign w:val="center"/>
          </w:tcPr>
          <w:p w14:paraId="0E070F9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FED7AE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490DD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8CE7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C8BF9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ED21B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A4AE490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07ED1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322</w:t>
            </w:r>
          </w:p>
        </w:tc>
        <w:tc>
          <w:tcPr>
            <w:tcW w:w="2430" w:type="dxa"/>
            <w:vAlign w:val="bottom"/>
          </w:tcPr>
          <w:p w14:paraId="1C462EB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skutečné hodnoty - neintervalové</w:t>
            </w:r>
          </w:p>
        </w:tc>
        <w:tc>
          <w:tcPr>
            <w:tcW w:w="1530" w:type="dxa"/>
            <w:vAlign w:val="center"/>
          </w:tcPr>
          <w:p w14:paraId="4B7A8F4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7D84F2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6098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C850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3BE85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20D9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AD64AB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62F3CA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2430" w:type="dxa"/>
            <w:vAlign w:val="bottom"/>
          </w:tcPr>
          <w:p w14:paraId="4D37CD4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530" w:type="dxa"/>
            <w:vAlign w:val="center"/>
          </w:tcPr>
          <w:p w14:paraId="70CB167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A2A1F9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0997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0CA2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CECCD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946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82AC7F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FDC8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2430" w:type="dxa"/>
            <w:vAlign w:val="bottom"/>
          </w:tcPr>
          <w:p w14:paraId="77F6CF7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dopočet za primárního dodavatele na OPM</w:t>
            </w:r>
          </w:p>
        </w:tc>
        <w:tc>
          <w:tcPr>
            <w:tcW w:w="1530" w:type="dxa"/>
            <w:vAlign w:val="center"/>
          </w:tcPr>
          <w:p w14:paraId="528271E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159A5F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164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2CAA5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33471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FEEF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0BE6991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C4582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332</w:t>
            </w:r>
          </w:p>
        </w:tc>
        <w:tc>
          <w:tcPr>
            <w:tcW w:w="2430" w:type="dxa"/>
            <w:vAlign w:val="bottom"/>
          </w:tcPr>
          <w:p w14:paraId="31993A3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dopočtu za primárního dodavatele za jednotlivá OPM</w:t>
            </w:r>
          </w:p>
        </w:tc>
        <w:tc>
          <w:tcPr>
            <w:tcW w:w="1530" w:type="dxa"/>
            <w:vAlign w:val="center"/>
          </w:tcPr>
          <w:p w14:paraId="5E5AAE9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7E7A3B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7FFE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57BF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24D07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1AD7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16306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3E48F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333</w:t>
            </w:r>
          </w:p>
        </w:tc>
        <w:tc>
          <w:tcPr>
            <w:tcW w:w="2430" w:type="dxa"/>
            <w:vAlign w:val="bottom"/>
          </w:tcPr>
          <w:p w14:paraId="225B777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530" w:type="dxa"/>
            <w:vAlign w:val="center"/>
          </w:tcPr>
          <w:p w14:paraId="2A01C92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18E78E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C0A4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77D01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76A6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E018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3AE78D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14C47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2430" w:type="dxa"/>
            <w:vAlign w:val="bottom"/>
          </w:tcPr>
          <w:p w14:paraId="665BD55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agregované hodnoty za dodavatele/odběratele</w:t>
            </w:r>
          </w:p>
        </w:tc>
        <w:tc>
          <w:tcPr>
            <w:tcW w:w="1530" w:type="dxa"/>
            <w:vAlign w:val="center"/>
          </w:tcPr>
          <w:p w14:paraId="6C13664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F47C60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83D2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F3FC1A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BF4678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3378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98B1B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75E89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342</w:t>
            </w:r>
          </w:p>
        </w:tc>
        <w:tc>
          <w:tcPr>
            <w:tcW w:w="2430" w:type="dxa"/>
            <w:vAlign w:val="bottom"/>
          </w:tcPr>
          <w:p w14:paraId="40C253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agregovaná data za dodavatele</w:t>
            </w:r>
          </w:p>
        </w:tc>
        <w:tc>
          <w:tcPr>
            <w:tcW w:w="1530" w:type="dxa"/>
            <w:vAlign w:val="center"/>
          </w:tcPr>
          <w:p w14:paraId="79FAE3A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FCB4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ADC71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BBAB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4BAA74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B004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B9DAC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AE622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2430" w:type="dxa"/>
            <w:vAlign w:val="bottom"/>
          </w:tcPr>
          <w:p w14:paraId="49CE24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530" w:type="dxa"/>
            <w:vAlign w:val="center"/>
          </w:tcPr>
          <w:p w14:paraId="046810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7514B7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C81F0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5BBF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CFE3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04B31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1D0202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09C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351</w:t>
            </w:r>
          </w:p>
        </w:tc>
        <w:tc>
          <w:tcPr>
            <w:tcW w:w="2430" w:type="dxa"/>
            <w:vAlign w:val="bottom"/>
          </w:tcPr>
          <w:p w14:paraId="79E5D49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kmenová data OPM</w:t>
            </w:r>
          </w:p>
        </w:tc>
        <w:tc>
          <w:tcPr>
            <w:tcW w:w="1530" w:type="dxa"/>
            <w:vAlign w:val="center"/>
          </w:tcPr>
          <w:p w14:paraId="011A2B4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3FA3AA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1A8CA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7027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0A043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47D5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6A341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86F59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352</w:t>
            </w:r>
          </w:p>
        </w:tc>
        <w:tc>
          <w:tcPr>
            <w:tcW w:w="2430" w:type="dxa"/>
            <w:vAlign w:val="bottom"/>
          </w:tcPr>
          <w:p w14:paraId="42D0417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OPM</w:t>
            </w:r>
          </w:p>
        </w:tc>
        <w:tc>
          <w:tcPr>
            <w:tcW w:w="1530" w:type="dxa"/>
            <w:vAlign w:val="center"/>
          </w:tcPr>
          <w:p w14:paraId="4A6BBF6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9BB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2D2C3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206BB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74E8FC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EF0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BBC84E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15D18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353</w:t>
            </w:r>
          </w:p>
        </w:tc>
        <w:tc>
          <w:tcPr>
            <w:tcW w:w="2430" w:type="dxa"/>
            <w:vAlign w:val="bottom"/>
          </w:tcPr>
          <w:p w14:paraId="1B76E93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Kmenová data OPM – opis dat</w:t>
            </w:r>
          </w:p>
        </w:tc>
        <w:tc>
          <w:tcPr>
            <w:tcW w:w="1530" w:type="dxa"/>
            <w:vAlign w:val="center"/>
          </w:tcPr>
          <w:p w14:paraId="3BDDF14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C7DBB6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8C63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AC749A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A60DA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0A8ED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CF7CCA" w14:paraId="38DA387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A424EC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354</w:t>
            </w:r>
          </w:p>
        </w:tc>
        <w:tc>
          <w:tcPr>
            <w:tcW w:w="2430" w:type="dxa"/>
            <w:vAlign w:val="bottom"/>
          </w:tcPr>
          <w:p w14:paraId="5CD60EF9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Požadavek na zjednodušený výpis OPM</w:t>
            </w:r>
          </w:p>
        </w:tc>
        <w:tc>
          <w:tcPr>
            <w:tcW w:w="1530" w:type="dxa"/>
            <w:vAlign w:val="center"/>
          </w:tcPr>
          <w:p w14:paraId="1B095414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FEB53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1E157AF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ED929E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1E7A2A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414AAA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CF7CCA" w14:paraId="753D384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6B43B57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355</w:t>
            </w:r>
          </w:p>
        </w:tc>
        <w:tc>
          <w:tcPr>
            <w:tcW w:w="2430" w:type="dxa"/>
            <w:vAlign w:val="bottom"/>
          </w:tcPr>
          <w:p w14:paraId="6B554ED8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Chyba v požadavku na zjednodušený výpis OPM</w:t>
            </w:r>
          </w:p>
        </w:tc>
        <w:tc>
          <w:tcPr>
            <w:tcW w:w="1530" w:type="dxa"/>
            <w:vAlign w:val="center"/>
          </w:tcPr>
          <w:p w14:paraId="42BEB74B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630" w:type="dxa"/>
            <w:noWrap/>
            <w:vAlign w:val="center"/>
          </w:tcPr>
          <w:p w14:paraId="298A97C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ED9DD6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CCEDD6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2CD1570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BC5CB4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CF7CCA" w14:paraId="5590A1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A43822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356</w:t>
            </w:r>
          </w:p>
        </w:tc>
        <w:tc>
          <w:tcPr>
            <w:tcW w:w="2430" w:type="dxa"/>
            <w:vAlign w:val="bottom"/>
          </w:tcPr>
          <w:p w14:paraId="5F0A4971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Zjednodušený výpis OPM</w:t>
            </w:r>
          </w:p>
        </w:tc>
        <w:tc>
          <w:tcPr>
            <w:tcW w:w="1530" w:type="dxa"/>
            <w:vAlign w:val="center"/>
          </w:tcPr>
          <w:p w14:paraId="28B04CC5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E7DD77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CBED488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FEC2E04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2AE034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C1957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E55ACC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887AB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362</w:t>
            </w:r>
          </w:p>
        </w:tc>
        <w:tc>
          <w:tcPr>
            <w:tcW w:w="2430" w:type="dxa"/>
            <w:vAlign w:val="bottom"/>
          </w:tcPr>
          <w:p w14:paraId="77BD13B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530" w:type="dxa"/>
            <w:vAlign w:val="center"/>
          </w:tcPr>
          <w:p w14:paraId="2BAB121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E149A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D280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96A9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E7BE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780B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00BDEC28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67D3715D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367</w:t>
            </w:r>
          </w:p>
        </w:tc>
        <w:tc>
          <w:tcPr>
            <w:tcW w:w="2430" w:type="dxa"/>
            <w:vAlign w:val="center"/>
          </w:tcPr>
          <w:p w14:paraId="35B0F9D7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Požadavek na výčet odběrných míst ve společenství</w:t>
            </w:r>
          </w:p>
        </w:tc>
        <w:tc>
          <w:tcPr>
            <w:tcW w:w="1530" w:type="dxa"/>
            <w:vAlign w:val="center"/>
          </w:tcPr>
          <w:p w14:paraId="616D8D03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2C7991C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49AC06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B594EC0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2EFD3B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B5A66A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3D44E24F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11195E20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368</w:t>
            </w:r>
          </w:p>
        </w:tc>
        <w:tc>
          <w:tcPr>
            <w:tcW w:w="2430" w:type="dxa"/>
            <w:vAlign w:val="center"/>
          </w:tcPr>
          <w:p w14:paraId="153CAFD2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Potvrzení/chyba v požadavku na výčet odběrného místa ve společenství</w:t>
            </w:r>
          </w:p>
        </w:tc>
        <w:tc>
          <w:tcPr>
            <w:tcW w:w="1530" w:type="dxa"/>
            <w:vAlign w:val="center"/>
          </w:tcPr>
          <w:p w14:paraId="5431C120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CAC2CE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A01048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B9D83E1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D933E5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A8940F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0310A143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16AAC90B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369</w:t>
            </w:r>
          </w:p>
        </w:tc>
        <w:tc>
          <w:tcPr>
            <w:tcW w:w="2430" w:type="dxa"/>
            <w:vAlign w:val="center"/>
          </w:tcPr>
          <w:p w14:paraId="30EF6464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Výčet odběrných míst ve společenství</w:t>
            </w:r>
          </w:p>
        </w:tc>
        <w:tc>
          <w:tcPr>
            <w:tcW w:w="1530" w:type="dxa"/>
            <w:vAlign w:val="center"/>
          </w:tcPr>
          <w:p w14:paraId="6AEB2F69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B86BC3D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F05BFB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0594A2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B23ECA2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39DE43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B6895" w:rsidRPr="007F474B" w14:paraId="2D01153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00730A0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371</w:t>
            </w:r>
          </w:p>
        </w:tc>
        <w:tc>
          <w:tcPr>
            <w:tcW w:w="2430" w:type="dxa"/>
            <w:vAlign w:val="bottom"/>
          </w:tcPr>
          <w:p w14:paraId="1EE14731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Request for service restricted list of PDT</w:t>
            </w:r>
          </w:p>
        </w:tc>
        <w:tc>
          <w:tcPr>
            <w:tcW w:w="1530" w:type="dxa"/>
            <w:vAlign w:val="center"/>
          </w:tcPr>
          <w:p w14:paraId="4374DDD8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56F8666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83FC93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7D879E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C887AC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09B211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B6895" w:rsidRPr="007F474B" w14:paraId="0DDBF3A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D969234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372</w:t>
            </w:r>
          </w:p>
        </w:tc>
        <w:tc>
          <w:tcPr>
            <w:tcW w:w="2430" w:type="dxa"/>
            <w:vAlign w:val="bottom"/>
          </w:tcPr>
          <w:p w14:paraId="34739E79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Error message for sending service restricted list of PDT</w:t>
            </w:r>
          </w:p>
        </w:tc>
        <w:tc>
          <w:tcPr>
            <w:tcW w:w="1530" w:type="dxa"/>
            <w:vAlign w:val="center"/>
          </w:tcPr>
          <w:p w14:paraId="529349AB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77E0A6C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962C141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C9CA35F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034354D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ED90E2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B6895" w:rsidRPr="007F474B" w14:paraId="5523D50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A1E7D45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373</w:t>
            </w:r>
          </w:p>
        </w:tc>
        <w:tc>
          <w:tcPr>
            <w:tcW w:w="2430" w:type="dxa"/>
            <w:vAlign w:val="bottom"/>
          </w:tcPr>
          <w:p w14:paraId="0EB89DBB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Service restricted list of PDT</w:t>
            </w:r>
          </w:p>
        </w:tc>
        <w:tc>
          <w:tcPr>
            <w:tcW w:w="1530" w:type="dxa"/>
            <w:vAlign w:val="center"/>
          </w:tcPr>
          <w:p w14:paraId="5B87C45B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284C475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717779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E0134ED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F583C04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035013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301490" w:rsidRPr="007F474B" w14:paraId="460177A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4794BF7" w14:textId="32F24A05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381</w:t>
            </w:r>
          </w:p>
        </w:tc>
        <w:tc>
          <w:tcPr>
            <w:tcW w:w="2430" w:type="dxa"/>
            <w:vAlign w:val="bottom"/>
          </w:tcPr>
          <w:p w14:paraId="5C6407D0" w14:textId="4F170933" w:rsidR="00301490" w:rsidRPr="00BD36AD" w:rsidRDefault="0030149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  <w:lang w:eastAsia="cs-CZ"/>
              </w:rPr>
              <w:t>Požadavek na kmenová data sk. sdílení OPM</w:t>
            </w:r>
          </w:p>
        </w:tc>
        <w:tc>
          <w:tcPr>
            <w:tcW w:w="1530" w:type="dxa"/>
            <w:vAlign w:val="center"/>
          </w:tcPr>
          <w:p w14:paraId="048CA28A" w14:textId="27180638" w:rsidR="00301490" w:rsidRPr="00BD36AD" w:rsidRDefault="0030149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24431CC" w14:textId="5FB35687" w:rsidR="00301490" w:rsidRDefault="00301490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371249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4C556AF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9B3B16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3687B9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01490" w:rsidRPr="007F474B" w14:paraId="1BC240F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4722F3C" w14:textId="18C57232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382</w:t>
            </w:r>
          </w:p>
        </w:tc>
        <w:tc>
          <w:tcPr>
            <w:tcW w:w="2430" w:type="dxa"/>
            <w:vAlign w:val="bottom"/>
          </w:tcPr>
          <w:p w14:paraId="7B8AC265" w14:textId="20172B36" w:rsidR="00301490" w:rsidRPr="00301490" w:rsidRDefault="0030149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  <w:lang w:eastAsia="cs-CZ"/>
              </w:rPr>
              <w:t>Chyb. zpráva k požadavku na kmenová data sdílení OPM</w:t>
            </w:r>
          </w:p>
        </w:tc>
        <w:tc>
          <w:tcPr>
            <w:tcW w:w="1530" w:type="dxa"/>
            <w:vAlign w:val="center"/>
          </w:tcPr>
          <w:p w14:paraId="1550A656" w14:textId="23EBDF85" w:rsidR="00301490" w:rsidRDefault="0030149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209FEA4" w14:textId="2AEABC65" w:rsidR="00301490" w:rsidRDefault="00301490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7ACBC4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E81783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DAD95A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D12697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39767A9" w14:textId="77777777" w:rsidTr="00022DAC">
        <w:trPr>
          <w:trHeight w:val="255"/>
        </w:trPr>
        <w:tc>
          <w:tcPr>
            <w:tcW w:w="1080" w:type="dxa"/>
            <w:noWrap/>
          </w:tcPr>
          <w:p w14:paraId="4A8DFA39" w14:textId="618C827A" w:rsidR="006E5304" w:rsidRPr="00301490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lastRenderedPageBreak/>
              <w:t>383</w:t>
            </w:r>
          </w:p>
        </w:tc>
        <w:tc>
          <w:tcPr>
            <w:tcW w:w="2430" w:type="dxa"/>
          </w:tcPr>
          <w:p w14:paraId="43C53ECA" w14:textId="358191D5" w:rsidR="006E5304" w:rsidRPr="00BD36AD" w:rsidRDefault="00301490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t>Kmenová data sk. sdílení OPM</w:t>
            </w:r>
          </w:p>
        </w:tc>
        <w:tc>
          <w:tcPr>
            <w:tcW w:w="1530" w:type="dxa"/>
          </w:tcPr>
          <w:p w14:paraId="01069C4F" w14:textId="67A5EC73" w:rsidR="006E5304" w:rsidRPr="00301490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t>MASTERDATA</w:t>
            </w:r>
          </w:p>
        </w:tc>
        <w:tc>
          <w:tcPr>
            <w:tcW w:w="630" w:type="dxa"/>
            <w:noWrap/>
          </w:tcPr>
          <w:p w14:paraId="75A73CC4" w14:textId="7C23686D" w:rsidR="006E5304" w:rsidRPr="00301490" w:rsidRDefault="00301490" w:rsidP="006E5304">
            <w:pPr>
              <w:jc w:val="center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D322A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DE4C11F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BD1B068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696012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BB053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AB025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400</w:t>
            </w:r>
          </w:p>
        </w:tc>
        <w:tc>
          <w:tcPr>
            <w:tcW w:w="2430" w:type="dxa"/>
            <w:vAlign w:val="bottom"/>
          </w:tcPr>
          <w:p w14:paraId="3290873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požadavek na data</w:t>
            </w:r>
          </w:p>
        </w:tc>
        <w:tc>
          <w:tcPr>
            <w:tcW w:w="1530" w:type="dxa"/>
            <w:vAlign w:val="center"/>
          </w:tcPr>
          <w:p w14:paraId="6DA154AD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613A540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B763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6ED5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FD5A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F8141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AF4CFB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DC52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401</w:t>
            </w:r>
          </w:p>
        </w:tc>
        <w:tc>
          <w:tcPr>
            <w:tcW w:w="2430" w:type="dxa"/>
            <w:vAlign w:val="bottom"/>
          </w:tcPr>
          <w:p w14:paraId="7F6C0D6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výstupní data</w:t>
            </w:r>
          </w:p>
        </w:tc>
        <w:tc>
          <w:tcPr>
            <w:tcW w:w="1530" w:type="dxa"/>
            <w:vAlign w:val="center"/>
          </w:tcPr>
          <w:p w14:paraId="6F4A319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630" w:type="dxa"/>
            <w:noWrap/>
            <w:vAlign w:val="center"/>
          </w:tcPr>
          <w:p w14:paraId="0C5CF7F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A1D3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2905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D1C4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3661A4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4844E2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D147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402</w:t>
            </w:r>
          </w:p>
        </w:tc>
        <w:tc>
          <w:tcPr>
            <w:tcW w:w="2430" w:type="dxa"/>
            <w:vAlign w:val="bottom"/>
          </w:tcPr>
          <w:p w14:paraId="03A506F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- chyba/potvrzení</w:t>
            </w:r>
          </w:p>
        </w:tc>
        <w:tc>
          <w:tcPr>
            <w:tcW w:w="1530" w:type="dxa"/>
            <w:vAlign w:val="center"/>
          </w:tcPr>
          <w:p w14:paraId="6D099F7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537F26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5BF0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82CF5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DB31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7048C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4C578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B834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403</w:t>
            </w:r>
          </w:p>
        </w:tc>
        <w:tc>
          <w:tcPr>
            <w:tcW w:w="2430" w:type="dxa"/>
            <w:vAlign w:val="bottom"/>
          </w:tcPr>
          <w:p w14:paraId="3FD5DEE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– požadavek na data</w:t>
            </w:r>
          </w:p>
        </w:tc>
        <w:tc>
          <w:tcPr>
            <w:tcW w:w="1530" w:type="dxa"/>
            <w:vAlign w:val="center"/>
          </w:tcPr>
          <w:p w14:paraId="0AD4E33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241E722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0E17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ABB2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7D99C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64DB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2CC30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5C7EF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404</w:t>
            </w:r>
          </w:p>
        </w:tc>
        <w:tc>
          <w:tcPr>
            <w:tcW w:w="2430" w:type="dxa"/>
            <w:vAlign w:val="bottom"/>
          </w:tcPr>
          <w:p w14:paraId="1237325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OTE– výstupní data</w:t>
            </w:r>
          </w:p>
        </w:tc>
        <w:tc>
          <w:tcPr>
            <w:tcW w:w="1530" w:type="dxa"/>
            <w:vAlign w:val="center"/>
          </w:tcPr>
          <w:p w14:paraId="6A92B57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630" w:type="dxa"/>
            <w:noWrap/>
            <w:vAlign w:val="center"/>
          </w:tcPr>
          <w:p w14:paraId="1948F7E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F5BA9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8BC0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E6F7B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5E44B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FE8237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A4372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405</w:t>
            </w:r>
          </w:p>
        </w:tc>
        <w:tc>
          <w:tcPr>
            <w:tcW w:w="2430" w:type="dxa"/>
            <w:vAlign w:val="bottom"/>
          </w:tcPr>
          <w:p w14:paraId="487A929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- chyba/potvrzení</w:t>
            </w:r>
          </w:p>
        </w:tc>
        <w:tc>
          <w:tcPr>
            <w:tcW w:w="1530" w:type="dxa"/>
            <w:vAlign w:val="center"/>
          </w:tcPr>
          <w:p w14:paraId="21579E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979AB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A850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2F0E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5B61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A60A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68FB3F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A5875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406</w:t>
            </w:r>
          </w:p>
        </w:tc>
        <w:tc>
          <w:tcPr>
            <w:tcW w:w="2430" w:type="dxa"/>
            <w:vAlign w:val="bottom"/>
          </w:tcPr>
          <w:p w14:paraId="1445D8C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požadavek na data</w:t>
            </w:r>
          </w:p>
        </w:tc>
        <w:tc>
          <w:tcPr>
            <w:tcW w:w="1530" w:type="dxa"/>
            <w:vAlign w:val="center"/>
          </w:tcPr>
          <w:p w14:paraId="569AA276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55763F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4A3693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08B6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3FE4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3104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A475EC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1F87E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407</w:t>
            </w:r>
          </w:p>
        </w:tc>
        <w:tc>
          <w:tcPr>
            <w:tcW w:w="2430" w:type="dxa"/>
            <w:vAlign w:val="bottom"/>
          </w:tcPr>
          <w:p w14:paraId="151B9CF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výstupní data</w:t>
            </w:r>
          </w:p>
        </w:tc>
        <w:tc>
          <w:tcPr>
            <w:tcW w:w="1530" w:type="dxa"/>
            <w:vAlign w:val="center"/>
          </w:tcPr>
          <w:p w14:paraId="5F60D2D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630" w:type="dxa"/>
            <w:noWrap/>
            <w:vAlign w:val="center"/>
          </w:tcPr>
          <w:p w14:paraId="2084932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0D7F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D4DCE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22B77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8A418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FA4169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0C04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408</w:t>
            </w:r>
          </w:p>
        </w:tc>
        <w:tc>
          <w:tcPr>
            <w:tcW w:w="2430" w:type="dxa"/>
            <w:vAlign w:val="bottom"/>
          </w:tcPr>
          <w:p w14:paraId="1B261C5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- chyba/potvrzení</w:t>
            </w:r>
          </w:p>
        </w:tc>
        <w:tc>
          <w:tcPr>
            <w:tcW w:w="1530" w:type="dxa"/>
            <w:vAlign w:val="center"/>
          </w:tcPr>
          <w:p w14:paraId="201A157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B54FB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C0EEA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8FA9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5516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44E2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7F4B6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0413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409</w:t>
            </w:r>
          </w:p>
        </w:tc>
        <w:tc>
          <w:tcPr>
            <w:tcW w:w="2430" w:type="dxa"/>
            <w:vAlign w:val="bottom"/>
          </w:tcPr>
          <w:p w14:paraId="686CCB2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– požadavek na data</w:t>
            </w:r>
          </w:p>
        </w:tc>
        <w:tc>
          <w:tcPr>
            <w:tcW w:w="1530" w:type="dxa"/>
            <w:vAlign w:val="center"/>
          </w:tcPr>
          <w:p w14:paraId="30BA4CB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61EE9F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B038E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795E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52E10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3FF7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E838DF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218F9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410</w:t>
            </w:r>
          </w:p>
        </w:tc>
        <w:tc>
          <w:tcPr>
            <w:tcW w:w="2430" w:type="dxa"/>
            <w:vAlign w:val="bottom"/>
          </w:tcPr>
          <w:p w14:paraId="231B537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výstupní data</w:t>
            </w:r>
          </w:p>
        </w:tc>
        <w:tc>
          <w:tcPr>
            <w:tcW w:w="1530" w:type="dxa"/>
            <w:vAlign w:val="center"/>
          </w:tcPr>
          <w:p w14:paraId="6A5CDCB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630" w:type="dxa"/>
            <w:noWrap/>
            <w:vAlign w:val="center"/>
          </w:tcPr>
          <w:p w14:paraId="078BF0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9A56E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03D72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618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204693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0EAF6E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EA4A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411</w:t>
            </w:r>
          </w:p>
        </w:tc>
        <w:tc>
          <w:tcPr>
            <w:tcW w:w="2430" w:type="dxa"/>
            <w:vAlign w:val="bottom"/>
          </w:tcPr>
          <w:p w14:paraId="6244369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chyba/potvrzení</w:t>
            </w:r>
          </w:p>
        </w:tc>
        <w:tc>
          <w:tcPr>
            <w:tcW w:w="1530" w:type="dxa"/>
            <w:vAlign w:val="center"/>
          </w:tcPr>
          <w:p w14:paraId="6DEE5D4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7E19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CAFDA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511B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FA851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5B9EE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5CFD5A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10EDB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413</w:t>
            </w:r>
          </w:p>
        </w:tc>
        <w:tc>
          <w:tcPr>
            <w:tcW w:w="2430" w:type="dxa"/>
            <w:vAlign w:val="bottom"/>
          </w:tcPr>
          <w:p w14:paraId="320B7B2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– výstupní data</w:t>
            </w:r>
          </w:p>
        </w:tc>
        <w:tc>
          <w:tcPr>
            <w:tcW w:w="1530" w:type="dxa"/>
            <w:vAlign w:val="center"/>
          </w:tcPr>
          <w:p w14:paraId="7D7FBF8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28E3DD9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B90B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F459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220D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F5DA00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5CD31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1441D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414</w:t>
            </w:r>
          </w:p>
        </w:tc>
        <w:tc>
          <w:tcPr>
            <w:tcW w:w="2430" w:type="dxa"/>
            <w:vAlign w:val="bottom"/>
          </w:tcPr>
          <w:p w14:paraId="0D22A8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 TDD - chyba/potvrzení</w:t>
            </w:r>
          </w:p>
        </w:tc>
        <w:tc>
          <w:tcPr>
            <w:tcW w:w="1530" w:type="dxa"/>
            <w:vAlign w:val="center"/>
          </w:tcPr>
          <w:p w14:paraId="05A6C2D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8E70F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91E9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AD93A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05C3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E1DBC4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D2538D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DEEB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416</w:t>
            </w:r>
          </w:p>
        </w:tc>
        <w:tc>
          <w:tcPr>
            <w:tcW w:w="2430" w:type="dxa"/>
            <w:vAlign w:val="bottom"/>
          </w:tcPr>
          <w:p w14:paraId="41EC482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– výstupní data</w:t>
            </w:r>
          </w:p>
        </w:tc>
        <w:tc>
          <w:tcPr>
            <w:tcW w:w="1530" w:type="dxa"/>
            <w:vAlign w:val="center"/>
          </w:tcPr>
          <w:p w14:paraId="209A139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51EE13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242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5AC2E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75DF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A0F04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1B6DE3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80290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417</w:t>
            </w:r>
          </w:p>
        </w:tc>
        <w:tc>
          <w:tcPr>
            <w:tcW w:w="2430" w:type="dxa"/>
            <w:vAlign w:val="bottom"/>
          </w:tcPr>
          <w:p w14:paraId="357837A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- chyba/potvrzení</w:t>
            </w:r>
          </w:p>
        </w:tc>
        <w:tc>
          <w:tcPr>
            <w:tcW w:w="1530" w:type="dxa"/>
            <w:vAlign w:val="center"/>
          </w:tcPr>
          <w:p w14:paraId="5FFC891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625103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6ED44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DFB1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46D3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2E06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7A9BF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F7812A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418</w:t>
            </w:r>
          </w:p>
        </w:tc>
        <w:tc>
          <w:tcPr>
            <w:tcW w:w="2430" w:type="dxa"/>
            <w:vAlign w:val="bottom"/>
          </w:tcPr>
          <w:p w14:paraId="6C6FE09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PXE-OTE</w:t>
            </w:r>
          </w:p>
        </w:tc>
        <w:tc>
          <w:tcPr>
            <w:tcW w:w="1530" w:type="dxa"/>
            <w:vAlign w:val="center"/>
          </w:tcPr>
          <w:p w14:paraId="1B06DD2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15E660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7DCE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E67CC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F2E9F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A163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C3EF714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6BF7A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419</w:t>
            </w:r>
          </w:p>
        </w:tc>
        <w:tc>
          <w:tcPr>
            <w:tcW w:w="2430" w:type="dxa"/>
            <w:vAlign w:val="bottom"/>
          </w:tcPr>
          <w:p w14:paraId="7ADAADB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PXE-OTE</w:t>
            </w:r>
          </w:p>
        </w:tc>
        <w:tc>
          <w:tcPr>
            <w:tcW w:w="1530" w:type="dxa"/>
            <w:vAlign w:val="center"/>
          </w:tcPr>
          <w:p w14:paraId="3247D98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630" w:type="dxa"/>
            <w:noWrap/>
            <w:vAlign w:val="center"/>
          </w:tcPr>
          <w:p w14:paraId="09707D1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7B908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6570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8976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897A2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0F5BF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6999F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420</w:t>
            </w:r>
          </w:p>
        </w:tc>
        <w:tc>
          <w:tcPr>
            <w:tcW w:w="2430" w:type="dxa"/>
            <w:vAlign w:val="bottom"/>
          </w:tcPr>
          <w:p w14:paraId="5E774E9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PXE-OTE</w:t>
            </w:r>
          </w:p>
        </w:tc>
        <w:tc>
          <w:tcPr>
            <w:tcW w:w="1530" w:type="dxa"/>
            <w:vAlign w:val="center"/>
          </w:tcPr>
          <w:p w14:paraId="220F291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AA8F5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E7E9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1FA0E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0505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AE47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BDE099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ECF4B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421</w:t>
            </w:r>
          </w:p>
        </w:tc>
        <w:tc>
          <w:tcPr>
            <w:tcW w:w="2430" w:type="dxa"/>
            <w:vAlign w:val="bottom"/>
          </w:tcPr>
          <w:p w14:paraId="41876DC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OTE-PXE</w:t>
            </w:r>
          </w:p>
        </w:tc>
        <w:tc>
          <w:tcPr>
            <w:tcW w:w="1530" w:type="dxa"/>
            <w:vAlign w:val="center"/>
          </w:tcPr>
          <w:p w14:paraId="038C6C9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3D2E1D1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1EE5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55574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6D9D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A3C719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38CAF6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022C2F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422</w:t>
            </w:r>
          </w:p>
        </w:tc>
        <w:tc>
          <w:tcPr>
            <w:tcW w:w="2430" w:type="dxa"/>
            <w:vAlign w:val="bottom"/>
          </w:tcPr>
          <w:p w14:paraId="109F5BB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OTE-PXE</w:t>
            </w:r>
          </w:p>
        </w:tc>
        <w:tc>
          <w:tcPr>
            <w:tcW w:w="1530" w:type="dxa"/>
            <w:vAlign w:val="center"/>
          </w:tcPr>
          <w:p w14:paraId="4C8E8C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630" w:type="dxa"/>
            <w:noWrap/>
            <w:vAlign w:val="center"/>
          </w:tcPr>
          <w:p w14:paraId="13B83CE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04C1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7E7C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69AA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2B84D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06D936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31A9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423</w:t>
            </w:r>
          </w:p>
        </w:tc>
        <w:tc>
          <w:tcPr>
            <w:tcW w:w="2430" w:type="dxa"/>
            <w:vAlign w:val="bottom"/>
          </w:tcPr>
          <w:p w14:paraId="1738F99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OTE-PXE</w:t>
            </w:r>
          </w:p>
        </w:tc>
        <w:tc>
          <w:tcPr>
            <w:tcW w:w="1530" w:type="dxa"/>
            <w:vAlign w:val="center"/>
          </w:tcPr>
          <w:p w14:paraId="7FCBF10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DEB0F0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AB9B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7F9D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D2C1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5C491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63D8E43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BCED9F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424</w:t>
            </w:r>
          </w:p>
        </w:tc>
        <w:tc>
          <w:tcPr>
            <w:tcW w:w="2430" w:type="dxa"/>
            <w:vAlign w:val="bottom"/>
          </w:tcPr>
          <w:p w14:paraId="78F4DBBA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530" w:type="dxa"/>
            <w:vAlign w:val="center"/>
          </w:tcPr>
          <w:p w14:paraId="649E6F25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1AD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1BC5C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7FA67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1229D4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F818B6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744F3D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2B90E78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425</w:t>
            </w:r>
          </w:p>
        </w:tc>
        <w:tc>
          <w:tcPr>
            <w:tcW w:w="2430" w:type="dxa"/>
            <w:vAlign w:val="bottom"/>
          </w:tcPr>
          <w:p w14:paraId="606CD34E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Dotaz na vypořádací kurz OTE</w:t>
            </w:r>
          </w:p>
        </w:tc>
        <w:tc>
          <w:tcPr>
            <w:tcW w:w="1530" w:type="dxa"/>
            <w:vAlign w:val="center"/>
          </w:tcPr>
          <w:p w14:paraId="49F33CA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36A293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BCAB7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0B4880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2E946E5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A51845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28D15E6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EEE7256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426</w:t>
            </w:r>
          </w:p>
        </w:tc>
        <w:tc>
          <w:tcPr>
            <w:tcW w:w="2430" w:type="dxa"/>
            <w:vAlign w:val="bottom"/>
          </w:tcPr>
          <w:p w14:paraId="3CA500DE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</w:t>
            </w:r>
            <w:r w:rsidRPr="006D6FDA">
              <w:rPr>
                <w:sz w:val="20"/>
                <w:szCs w:val="20"/>
                <w:lang w:eastAsia="cs-CZ"/>
              </w:rPr>
              <w:t>ypořádací kurz OTE</w:t>
            </w:r>
          </w:p>
        </w:tc>
        <w:tc>
          <w:tcPr>
            <w:tcW w:w="1530" w:type="dxa"/>
            <w:vAlign w:val="center"/>
          </w:tcPr>
          <w:p w14:paraId="211F2442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SFVOTEXCHRATE</w:t>
            </w:r>
          </w:p>
        </w:tc>
        <w:tc>
          <w:tcPr>
            <w:tcW w:w="630" w:type="dxa"/>
            <w:noWrap/>
            <w:vAlign w:val="center"/>
          </w:tcPr>
          <w:p w14:paraId="42BEC92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C369F9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6959BA8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481452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E471A87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6D6FDA" w14:paraId="14F3C00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320239D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lastRenderedPageBreak/>
              <w:t>427</w:t>
            </w:r>
          </w:p>
        </w:tc>
        <w:tc>
          <w:tcPr>
            <w:tcW w:w="2430" w:type="dxa"/>
            <w:vAlign w:val="bottom"/>
          </w:tcPr>
          <w:p w14:paraId="0302F15D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Chyba / Potrzení požadavku na vypořádací kurz OTE</w:t>
            </w:r>
          </w:p>
        </w:tc>
        <w:tc>
          <w:tcPr>
            <w:tcW w:w="1530" w:type="dxa"/>
            <w:vAlign w:val="center"/>
          </w:tcPr>
          <w:p w14:paraId="22F24086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630" w:type="dxa"/>
            <w:noWrap/>
            <w:vAlign w:val="center"/>
          </w:tcPr>
          <w:p w14:paraId="42A226F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BCF50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9118CC0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1516ED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C16778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2895A5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61A5B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430</w:t>
            </w:r>
          </w:p>
        </w:tc>
        <w:tc>
          <w:tcPr>
            <w:tcW w:w="2430" w:type="dxa"/>
            <w:vAlign w:val="bottom"/>
          </w:tcPr>
          <w:p w14:paraId="1C24F140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 dotazu na report započtených pohledávek a závazků</w:t>
            </w:r>
          </w:p>
        </w:tc>
        <w:tc>
          <w:tcPr>
            <w:tcW w:w="1530" w:type="dxa"/>
            <w:vAlign w:val="bottom"/>
          </w:tcPr>
          <w:p w14:paraId="5047D5B4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EDE2F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DA14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5F4C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4164C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67B09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4D420E4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501B77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431</w:t>
            </w:r>
          </w:p>
        </w:tc>
        <w:tc>
          <w:tcPr>
            <w:tcW w:w="2430" w:type="dxa"/>
            <w:vAlign w:val="bottom"/>
          </w:tcPr>
          <w:p w14:paraId="0DE8A9AD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konfirmace denních plateb OTE</w:t>
            </w:r>
          </w:p>
        </w:tc>
        <w:tc>
          <w:tcPr>
            <w:tcW w:w="1530" w:type="dxa"/>
            <w:vAlign w:val="bottom"/>
          </w:tcPr>
          <w:p w14:paraId="31C209F8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C054AC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13A743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049A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B615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5B54E2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E5F7F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8FEACE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432</w:t>
            </w:r>
          </w:p>
        </w:tc>
        <w:tc>
          <w:tcPr>
            <w:tcW w:w="2430" w:type="dxa"/>
            <w:vAlign w:val="bottom"/>
          </w:tcPr>
          <w:p w14:paraId="0D3C3792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konfirmace denních plateb OTE</w:t>
            </w:r>
          </w:p>
        </w:tc>
        <w:tc>
          <w:tcPr>
            <w:tcW w:w="1530" w:type="dxa"/>
            <w:vAlign w:val="bottom"/>
          </w:tcPr>
          <w:p w14:paraId="5A2C961B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SFVOTCONFDATA</w:t>
            </w:r>
          </w:p>
        </w:tc>
        <w:tc>
          <w:tcPr>
            <w:tcW w:w="630" w:type="dxa"/>
            <w:noWrap/>
            <w:vAlign w:val="center"/>
          </w:tcPr>
          <w:p w14:paraId="7B87813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7615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32BB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407D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73272BDD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40CAA9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ECB7091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4667674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433</w:t>
            </w:r>
          </w:p>
        </w:tc>
        <w:tc>
          <w:tcPr>
            <w:tcW w:w="2430" w:type="dxa"/>
            <w:vAlign w:val="bottom"/>
          </w:tcPr>
          <w:p w14:paraId="07F2A5E8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 dotazu na report konfirmace denních plateb OTE</w:t>
            </w:r>
          </w:p>
        </w:tc>
        <w:tc>
          <w:tcPr>
            <w:tcW w:w="1530" w:type="dxa"/>
            <w:vAlign w:val="bottom"/>
          </w:tcPr>
          <w:p w14:paraId="02D359D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12AA5E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2AB6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B996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3BDB7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34A5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602005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DAA326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450</w:t>
            </w:r>
          </w:p>
        </w:tc>
        <w:tc>
          <w:tcPr>
            <w:tcW w:w="2430" w:type="dxa"/>
            <w:vAlign w:val="bottom"/>
          </w:tcPr>
          <w:p w14:paraId="055BACED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registraci předání odpovědnosti za odchylku</w:t>
            </w:r>
          </w:p>
        </w:tc>
        <w:tc>
          <w:tcPr>
            <w:tcW w:w="1530" w:type="dxa"/>
            <w:vAlign w:val="bottom"/>
          </w:tcPr>
          <w:p w14:paraId="2905B2F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AAFE11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5BC32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5B13D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81553C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3B10D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2EB112E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5D4DE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451</w:t>
            </w:r>
          </w:p>
        </w:tc>
        <w:tc>
          <w:tcPr>
            <w:tcW w:w="2430" w:type="dxa"/>
            <w:vAlign w:val="bottom"/>
          </w:tcPr>
          <w:p w14:paraId="02588D7F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žádosti o registraci předání odpovědnosti za odchylku</w:t>
            </w:r>
          </w:p>
        </w:tc>
        <w:tc>
          <w:tcPr>
            <w:tcW w:w="1530" w:type="dxa"/>
            <w:vAlign w:val="bottom"/>
          </w:tcPr>
          <w:p w14:paraId="1A38E7B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41E9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F876F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F8401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BF76E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41D090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F0B8EA7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EFF0EF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452</w:t>
            </w:r>
          </w:p>
        </w:tc>
        <w:tc>
          <w:tcPr>
            <w:tcW w:w="2430" w:type="dxa"/>
            <w:vAlign w:val="bottom"/>
          </w:tcPr>
          <w:p w14:paraId="49EEF4B9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registraci předání odpovědnosti za odchylku</w:t>
            </w:r>
          </w:p>
        </w:tc>
        <w:tc>
          <w:tcPr>
            <w:tcW w:w="1530" w:type="dxa"/>
            <w:vAlign w:val="bottom"/>
          </w:tcPr>
          <w:p w14:paraId="6F2F3DF0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2680D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CCAF62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71413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E0644E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74BF1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02D34BB2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3C17430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96C9633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453</w:t>
            </w:r>
          </w:p>
        </w:tc>
        <w:tc>
          <w:tcPr>
            <w:tcW w:w="2430" w:type="dxa"/>
            <w:vAlign w:val="bottom"/>
          </w:tcPr>
          <w:p w14:paraId="55CB2B45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Schválení / odmítnutí předání odpovědnosti za odchylku</w:t>
            </w:r>
          </w:p>
        </w:tc>
        <w:tc>
          <w:tcPr>
            <w:tcW w:w="1530" w:type="dxa"/>
            <w:vAlign w:val="bottom"/>
          </w:tcPr>
          <w:p w14:paraId="6E47E2EF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6D9E81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AA224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F11EA3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23112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AC3C86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4D9AB93F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B302459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F93282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454</w:t>
            </w:r>
          </w:p>
        </w:tc>
        <w:tc>
          <w:tcPr>
            <w:tcW w:w="2430" w:type="dxa"/>
            <w:vAlign w:val="bottom"/>
          </w:tcPr>
          <w:p w14:paraId="7B7874BF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ve schválení / odmítnutí předání odpovědnosti za odchylku</w:t>
            </w:r>
          </w:p>
        </w:tc>
        <w:tc>
          <w:tcPr>
            <w:tcW w:w="1530" w:type="dxa"/>
            <w:vAlign w:val="bottom"/>
          </w:tcPr>
          <w:p w14:paraId="5723CB15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32BCA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7CD65F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C38C3B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8B92F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34FE5C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E5BF51E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50EF1E4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455</w:t>
            </w:r>
          </w:p>
        </w:tc>
        <w:tc>
          <w:tcPr>
            <w:tcW w:w="2430" w:type="dxa"/>
            <w:vAlign w:val="bottom"/>
          </w:tcPr>
          <w:p w14:paraId="00689F19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Dotaz na předání odpovědnosti za odchylku</w:t>
            </w:r>
          </w:p>
        </w:tc>
        <w:tc>
          <w:tcPr>
            <w:tcW w:w="1530" w:type="dxa"/>
            <w:vAlign w:val="bottom"/>
          </w:tcPr>
          <w:p w14:paraId="48AC42BF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38969D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AF08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DE0A3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33C0D65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DAB4E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77C9C3C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8D72D8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456</w:t>
            </w:r>
          </w:p>
        </w:tc>
        <w:tc>
          <w:tcPr>
            <w:tcW w:w="2430" w:type="dxa"/>
            <w:vAlign w:val="bottom"/>
          </w:tcPr>
          <w:p w14:paraId="71FA85A2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dotazu na předání odpovědnosti za odchylku</w:t>
            </w:r>
          </w:p>
        </w:tc>
        <w:tc>
          <w:tcPr>
            <w:tcW w:w="1530" w:type="dxa"/>
            <w:vAlign w:val="bottom"/>
          </w:tcPr>
          <w:p w14:paraId="32E57FC7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963CCB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B2212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AF0C1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6ED0D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4F0B9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31F87A0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128297B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457</w:t>
            </w:r>
          </w:p>
        </w:tc>
        <w:tc>
          <w:tcPr>
            <w:tcW w:w="2430" w:type="dxa"/>
            <w:vAlign w:val="bottom"/>
          </w:tcPr>
          <w:p w14:paraId="3703333A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předání odpovědnosti za odchylku (na dotaz 455)</w:t>
            </w:r>
          </w:p>
        </w:tc>
        <w:tc>
          <w:tcPr>
            <w:tcW w:w="1530" w:type="dxa"/>
            <w:vAlign w:val="bottom"/>
          </w:tcPr>
          <w:p w14:paraId="10D1198E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0CE1C2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19D2A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FB391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EE7C8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2D4E3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CDBAC3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BA2DC9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460</w:t>
            </w:r>
          </w:p>
        </w:tc>
        <w:tc>
          <w:tcPr>
            <w:tcW w:w="2430" w:type="dxa"/>
            <w:vAlign w:val="bottom"/>
          </w:tcPr>
          <w:p w14:paraId="11F47F8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dotaz</w:t>
            </w:r>
          </w:p>
        </w:tc>
        <w:tc>
          <w:tcPr>
            <w:tcW w:w="1530" w:type="dxa"/>
            <w:vAlign w:val="center"/>
          </w:tcPr>
          <w:p w14:paraId="6BCDBB4E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E9787E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46CB8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FB66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9E79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9A51321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134FC8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26B4C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461</w:t>
            </w:r>
          </w:p>
        </w:tc>
        <w:tc>
          <w:tcPr>
            <w:tcW w:w="2430" w:type="dxa"/>
            <w:vAlign w:val="bottom"/>
          </w:tcPr>
          <w:p w14:paraId="195212F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</w:t>
            </w:r>
          </w:p>
        </w:tc>
        <w:tc>
          <w:tcPr>
            <w:tcW w:w="1530" w:type="dxa"/>
            <w:vAlign w:val="center"/>
          </w:tcPr>
          <w:p w14:paraId="7CADC7F8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630" w:type="dxa"/>
            <w:noWrap/>
            <w:vAlign w:val="center"/>
          </w:tcPr>
          <w:p w14:paraId="31DD712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B9D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E201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62AA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446072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CDAB74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C7F440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462</w:t>
            </w:r>
          </w:p>
        </w:tc>
        <w:tc>
          <w:tcPr>
            <w:tcW w:w="2430" w:type="dxa"/>
            <w:vAlign w:val="bottom"/>
          </w:tcPr>
          <w:p w14:paraId="79F1F9B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chyba/potvrzení</w:t>
            </w:r>
          </w:p>
        </w:tc>
        <w:tc>
          <w:tcPr>
            <w:tcW w:w="1530" w:type="dxa"/>
            <w:vAlign w:val="center"/>
          </w:tcPr>
          <w:p w14:paraId="5306B43B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33D1CE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A8B22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C71F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174A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97A67D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:rsidDel="00B707B4" w14:paraId="68731B6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B5997E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463</w:t>
            </w:r>
          </w:p>
        </w:tc>
        <w:tc>
          <w:tcPr>
            <w:tcW w:w="2430" w:type="dxa"/>
            <w:vAlign w:val="bottom"/>
          </w:tcPr>
          <w:p w14:paraId="7ACE4CBB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dotaz</w:t>
            </w:r>
          </w:p>
        </w:tc>
        <w:tc>
          <w:tcPr>
            <w:tcW w:w="1530" w:type="dxa"/>
            <w:vAlign w:val="center"/>
          </w:tcPr>
          <w:p w14:paraId="5762A761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EBC216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5A8593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C3165E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3DF64F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1EE63B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:rsidDel="00B707B4" w14:paraId="4CF2FAA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EE500D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464</w:t>
            </w:r>
          </w:p>
        </w:tc>
        <w:tc>
          <w:tcPr>
            <w:tcW w:w="2430" w:type="dxa"/>
            <w:vAlign w:val="bottom"/>
          </w:tcPr>
          <w:p w14:paraId="2B81C735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 xml:space="preserve">Stav finančního limitu </w:t>
            </w:r>
          </w:p>
        </w:tc>
        <w:tc>
          <w:tcPr>
            <w:tcW w:w="1530" w:type="dxa"/>
            <w:vAlign w:val="center"/>
          </w:tcPr>
          <w:p w14:paraId="2CC416D8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LIMITS</w:t>
            </w:r>
          </w:p>
        </w:tc>
        <w:tc>
          <w:tcPr>
            <w:tcW w:w="630" w:type="dxa"/>
            <w:noWrap/>
            <w:vAlign w:val="center"/>
          </w:tcPr>
          <w:p w14:paraId="79AD271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C1C0A1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078C2C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9949DA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B3272F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:rsidDel="00B707B4" w14:paraId="02F732E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085FA69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465</w:t>
            </w:r>
          </w:p>
        </w:tc>
        <w:tc>
          <w:tcPr>
            <w:tcW w:w="2430" w:type="dxa"/>
            <w:vAlign w:val="bottom"/>
          </w:tcPr>
          <w:p w14:paraId="4EE454A7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chyba/potvrzení</w:t>
            </w:r>
          </w:p>
        </w:tc>
        <w:tc>
          <w:tcPr>
            <w:tcW w:w="1530" w:type="dxa"/>
            <w:vAlign w:val="center"/>
          </w:tcPr>
          <w:p w14:paraId="28906196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5FC85F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AB4F36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0A8A3B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65DB70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A04801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77917D7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69321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466</w:t>
            </w:r>
          </w:p>
        </w:tc>
        <w:tc>
          <w:tcPr>
            <w:tcW w:w="2430" w:type="dxa"/>
            <w:vAlign w:val="bottom"/>
          </w:tcPr>
          <w:p w14:paraId="3EB2A812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dotaz</w:t>
            </w:r>
          </w:p>
        </w:tc>
        <w:tc>
          <w:tcPr>
            <w:tcW w:w="1530" w:type="dxa"/>
            <w:vAlign w:val="center"/>
          </w:tcPr>
          <w:p w14:paraId="66E6889D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3513D337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9AB93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BFB9A9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4263F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A01867F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732FDF4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3873B7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467</w:t>
            </w:r>
          </w:p>
        </w:tc>
        <w:tc>
          <w:tcPr>
            <w:tcW w:w="2430" w:type="dxa"/>
            <w:vAlign w:val="bottom"/>
          </w:tcPr>
          <w:p w14:paraId="15FFFF3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</w:t>
            </w:r>
          </w:p>
        </w:tc>
        <w:tc>
          <w:tcPr>
            <w:tcW w:w="1530" w:type="dxa"/>
            <w:vAlign w:val="center"/>
          </w:tcPr>
          <w:p w14:paraId="18EFD946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630" w:type="dxa"/>
            <w:noWrap/>
            <w:vAlign w:val="center"/>
          </w:tcPr>
          <w:p w14:paraId="446F0D8C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6799C2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882A8E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958DE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71289D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10A1271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E95BB9B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468</w:t>
            </w:r>
          </w:p>
        </w:tc>
        <w:tc>
          <w:tcPr>
            <w:tcW w:w="2430" w:type="dxa"/>
            <w:vAlign w:val="bottom"/>
          </w:tcPr>
          <w:p w14:paraId="214AD2E5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chyba/potvrzení</w:t>
            </w:r>
          </w:p>
        </w:tc>
        <w:tc>
          <w:tcPr>
            <w:tcW w:w="1530" w:type="dxa"/>
            <w:vAlign w:val="center"/>
          </w:tcPr>
          <w:p w14:paraId="4E896DC3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44B22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7238C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F86116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B1776F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3FD37D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F3F81D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66996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469</w:t>
            </w:r>
          </w:p>
        </w:tc>
        <w:tc>
          <w:tcPr>
            <w:tcW w:w="2430" w:type="dxa"/>
            <w:vAlign w:val="bottom"/>
          </w:tcPr>
          <w:p w14:paraId="281775F5" w14:textId="77777777" w:rsidR="00497A47" w:rsidRPr="007F474B" w:rsidRDefault="00CB3A88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 xml:space="preserve">Definitivní zúčtování rozdílů z TDD - dotaz. Nahrazuje 412 (Zúčtování </w:t>
            </w:r>
            <w:r w:rsidRPr="00CB3A88">
              <w:rPr>
                <w:sz w:val="20"/>
                <w:szCs w:val="20"/>
                <w:lang w:eastAsia="cs-CZ"/>
              </w:rPr>
              <w:lastRenderedPageBreak/>
              <w:t>rozdílů z TDD), který zobrazoval pouze verzi 2.</w:t>
            </w:r>
          </w:p>
        </w:tc>
        <w:tc>
          <w:tcPr>
            <w:tcW w:w="1530" w:type="dxa"/>
            <w:vAlign w:val="center"/>
          </w:tcPr>
          <w:p w14:paraId="27150FAC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lastRenderedPageBreak/>
              <w:t>SFVOTREQ</w:t>
            </w:r>
          </w:p>
        </w:tc>
        <w:tc>
          <w:tcPr>
            <w:tcW w:w="630" w:type="dxa"/>
            <w:noWrap/>
            <w:vAlign w:val="center"/>
          </w:tcPr>
          <w:p w14:paraId="6E0700E3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BA08A4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EA3EF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7D625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3285B0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D78837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65B55C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470</w:t>
            </w:r>
          </w:p>
        </w:tc>
        <w:tc>
          <w:tcPr>
            <w:tcW w:w="2430" w:type="dxa"/>
            <w:vAlign w:val="bottom"/>
          </w:tcPr>
          <w:p w14:paraId="62EB3521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</w:t>
            </w:r>
          </w:p>
        </w:tc>
        <w:tc>
          <w:tcPr>
            <w:tcW w:w="1530" w:type="dxa"/>
            <w:vAlign w:val="center"/>
          </w:tcPr>
          <w:p w14:paraId="7462215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73A68F4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7D2795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086F36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43376C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5F8B87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42FACDE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58931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471</w:t>
            </w:r>
          </w:p>
        </w:tc>
        <w:tc>
          <w:tcPr>
            <w:tcW w:w="2430" w:type="dxa"/>
            <w:vAlign w:val="bottom"/>
          </w:tcPr>
          <w:p w14:paraId="580FED43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- chyba/potvrzení</w:t>
            </w:r>
          </w:p>
        </w:tc>
        <w:tc>
          <w:tcPr>
            <w:tcW w:w="1530" w:type="dxa"/>
            <w:vAlign w:val="center"/>
          </w:tcPr>
          <w:p w14:paraId="760E129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4ECBA66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B798B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6AB77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0E1ECA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BFDFD6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2B1C0C2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ABA543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472</w:t>
            </w:r>
          </w:p>
        </w:tc>
        <w:tc>
          <w:tcPr>
            <w:tcW w:w="2430" w:type="dxa"/>
            <w:vAlign w:val="bottom"/>
          </w:tcPr>
          <w:p w14:paraId="493C8888" w14:textId="77777777" w:rsidR="00497A47" w:rsidRPr="007F474B" w:rsidRDefault="00CB3A88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530" w:type="dxa"/>
            <w:vAlign w:val="center"/>
          </w:tcPr>
          <w:p w14:paraId="324EB41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0603C77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6FC4DB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3F2174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F3382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5BE2847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11F248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0AFE4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473</w:t>
            </w:r>
          </w:p>
        </w:tc>
        <w:tc>
          <w:tcPr>
            <w:tcW w:w="2430" w:type="dxa"/>
            <w:vAlign w:val="bottom"/>
          </w:tcPr>
          <w:p w14:paraId="36C98F8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</w:t>
            </w:r>
          </w:p>
        </w:tc>
        <w:tc>
          <w:tcPr>
            <w:tcW w:w="1530" w:type="dxa"/>
            <w:vAlign w:val="center"/>
          </w:tcPr>
          <w:p w14:paraId="6D952967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0E62471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4CE0F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F60423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DA39F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0ED77F1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25888E5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C92FE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474</w:t>
            </w:r>
          </w:p>
        </w:tc>
        <w:tc>
          <w:tcPr>
            <w:tcW w:w="2430" w:type="dxa"/>
            <w:vAlign w:val="bottom"/>
          </w:tcPr>
          <w:p w14:paraId="1B406B9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 - chyba/potvrzení</w:t>
            </w:r>
          </w:p>
        </w:tc>
        <w:tc>
          <w:tcPr>
            <w:tcW w:w="1530" w:type="dxa"/>
            <w:vAlign w:val="center"/>
          </w:tcPr>
          <w:p w14:paraId="116D6D8C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E104739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189301C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076E9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32957F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1F72EB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06B9EB5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2C8AE5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475</w:t>
            </w:r>
          </w:p>
        </w:tc>
        <w:tc>
          <w:tcPr>
            <w:tcW w:w="2430" w:type="dxa"/>
            <w:vAlign w:val="bottom"/>
          </w:tcPr>
          <w:p w14:paraId="67D41AB0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dotaz</w:t>
            </w:r>
          </w:p>
        </w:tc>
        <w:tc>
          <w:tcPr>
            <w:tcW w:w="1530" w:type="dxa"/>
            <w:vAlign w:val="center"/>
          </w:tcPr>
          <w:p w14:paraId="4F10B3CC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ECE6C21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1711B7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0F909D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02BCFE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D35D95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3A225E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586CDD0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476</w:t>
            </w:r>
          </w:p>
        </w:tc>
        <w:tc>
          <w:tcPr>
            <w:tcW w:w="2430" w:type="dxa"/>
            <w:vAlign w:val="bottom"/>
          </w:tcPr>
          <w:p w14:paraId="3F92708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</w:t>
            </w:r>
          </w:p>
        </w:tc>
        <w:tc>
          <w:tcPr>
            <w:tcW w:w="1530" w:type="dxa"/>
            <w:vAlign w:val="center"/>
          </w:tcPr>
          <w:p w14:paraId="6FF43F03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SFVOTPSK</w:t>
            </w:r>
          </w:p>
        </w:tc>
        <w:tc>
          <w:tcPr>
            <w:tcW w:w="630" w:type="dxa"/>
            <w:noWrap/>
            <w:vAlign w:val="center"/>
          </w:tcPr>
          <w:p w14:paraId="082250FA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89361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ED4E8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BEA44AC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5933BB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242AF" w:rsidRPr="007F474B" w14:paraId="53596C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3801A9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477</w:t>
            </w:r>
          </w:p>
        </w:tc>
        <w:tc>
          <w:tcPr>
            <w:tcW w:w="2430" w:type="dxa"/>
            <w:vAlign w:val="bottom"/>
          </w:tcPr>
          <w:p w14:paraId="74897104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chyba/potvrzení</w:t>
            </w:r>
          </w:p>
        </w:tc>
        <w:tc>
          <w:tcPr>
            <w:tcW w:w="1530" w:type="dxa"/>
            <w:vAlign w:val="center"/>
          </w:tcPr>
          <w:p w14:paraId="57C195F2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8A2498B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EC312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426DFA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25F5A9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225667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6B87384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8990F5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478</w:t>
            </w:r>
          </w:p>
        </w:tc>
        <w:tc>
          <w:tcPr>
            <w:tcW w:w="2430" w:type="dxa"/>
            <w:vAlign w:val="bottom"/>
          </w:tcPr>
          <w:p w14:paraId="12EE272B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ČEPS/Claim report ČEPS – PSK - dotaz</w:t>
            </w:r>
          </w:p>
        </w:tc>
        <w:tc>
          <w:tcPr>
            <w:tcW w:w="1530" w:type="dxa"/>
            <w:vAlign w:val="center"/>
          </w:tcPr>
          <w:p w14:paraId="556156B1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2479560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3A4BE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A7DE5EE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EACA95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6A77EB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47AAAA6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86E7B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479</w:t>
            </w:r>
          </w:p>
        </w:tc>
        <w:tc>
          <w:tcPr>
            <w:tcW w:w="2430" w:type="dxa"/>
            <w:vAlign w:val="bottom"/>
          </w:tcPr>
          <w:p w14:paraId="7B733A5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</w:t>
            </w:r>
          </w:p>
        </w:tc>
        <w:tc>
          <w:tcPr>
            <w:tcW w:w="1530" w:type="dxa"/>
            <w:vAlign w:val="center"/>
          </w:tcPr>
          <w:p w14:paraId="0E9292B9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SFVOTPSK</w:t>
            </w:r>
          </w:p>
        </w:tc>
        <w:tc>
          <w:tcPr>
            <w:tcW w:w="630" w:type="dxa"/>
            <w:noWrap/>
            <w:vAlign w:val="center"/>
          </w:tcPr>
          <w:p w14:paraId="281378C8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0D65A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3008437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5DD0AB2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F02AE6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242AF" w:rsidRPr="007F474B" w14:paraId="797CC6D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957D3CF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480</w:t>
            </w:r>
          </w:p>
        </w:tc>
        <w:tc>
          <w:tcPr>
            <w:tcW w:w="2430" w:type="dxa"/>
            <w:vAlign w:val="bottom"/>
          </w:tcPr>
          <w:p w14:paraId="3965945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 - chyba/potrzení</w:t>
            </w:r>
          </w:p>
        </w:tc>
        <w:tc>
          <w:tcPr>
            <w:tcW w:w="1530" w:type="dxa"/>
            <w:vAlign w:val="center"/>
          </w:tcPr>
          <w:p w14:paraId="08F906C2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484ED95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9B544F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FE12C0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21FE2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41F2289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02EED" w:rsidRPr="007F474B" w14:paraId="11FB4EDE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2E54DF2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481</w:t>
            </w:r>
          </w:p>
        </w:tc>
        <w:tc>
          <w:tcPr>
            <w:tcW w:w="2430" w:type="dxa"/>
          </w:tcPr>
          <w:p w14:paraId="71EC11F4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Nastaveni limitu VDT/VT</w:t>
            </w:r>
          </w:p>
        </w:tc>
        <w:tc>
          <w:tcPr>
            <w:tcW w:w="1530" w:type="dxa"/>
          </w:tcPr>
          <w:p w14:paraId="0879C411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SFVOTSETTINGS</w:t>
            </w:r>
          </w:p>
        </w:tc>
        <w:tc>
          <w:tcPr>
            <w:tcW w:w="630" w:type="dxa"/>
            <w:noWrap/>
            <w:vAlign w:val="center"/>
          </w:tcPr>
          <w:p w14:paraId="42636E8E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952821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31856F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AD8A827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B795D2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193E9E0D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710D4940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482</w:t>
            </w:r>
          </w:p>
        </w:tc>
        <w:tc>
          <w:tcPr>
            <w:tcW w:w="2430" w:type="dxa"/>
          </w:tcPr>
          <w:p w14:paraId="25C01BB4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Aktuální stav limitu VDT/VT</w:t>
            </w:r>
          </w:p>
        </w:tc>
        <w:tc>
          <w:tcPr>
            <w:tcW w:w="1530" w:type="dxa"/>
          </w:tcPr>
          <w:p w14:paraId="55F3A12E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SFVOTLIMITS</w:t>
            </w:r>
          </w:p>
        </w:tc>
        <w:tc>
          <w:tcPr>
            <w:tcW w:w="630" w:type="dxa"/>
            <w:noWrap/>
            <w:vAlign w:val="center"/>
          </w:tcPr>
          <w:p w14:paraId="7E7B44EA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0FB1BA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221BFE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989692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D53AD4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12E43C49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124213B2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483</w:t>
            </w:r>
          </w:p>
        </w:tc>
        <w:tc>
          <w:tcPr>
            <w:tcW w:w="2430" w:type="dxa"/>
          </w:tcPr>
          <w:p w14:paraId="0BFA4545" w14:textId="77777777" w:rsidR="00A02EED" w:rsidRPr="002D41EC" w:rsidRDefault="00DF0C7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t>Chyba/potvrzení při</w:t>
            </w:r>
            <w:r w:rsidR="00A02EED" w:rsidRPr="00904301">
              <w:t xml:space="preserve"> nastavení limitu VDT/VT</w:t>
            </w:r>
          </w:p>
        </w:tc>
        <w:tc>
          <w:tcPr>
            <w:tcW w:w="1530" w:type="dxa"/>
          </w:tcPr>
          <w:p w14:paraId="1B4024FC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6D7A4E0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DCEA3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12D6D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C9B8AC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BE76E6" w14:textId="77777777" w:rsidR="00A02EED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02EED" w:rsidRPr="007F474B" w14:paraId="709F7DE9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58E9711E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484</w:t>
            </w:r>
          </w:p>
        </w:tc>
        <w:tc>
          <w:tcPr>
            <w:tcW w:w="2430" w:type="dxa"/>
          </w:tcPr>
          <w:p w14:paraId="0EA5795F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Automatická změna limitu VDT/VT</w:t>
            </w:r>
          </w:p>
        </w:tc>
        <w:tc>
          <w:tcPr>
            <w:tcW w:w="1530" w:type="dxa"/>
          </w:tcPr>
          <w:p w14:paraId="7D2DF372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SFVOTLIMITCHANGE</w:t>
            </w:r>
          </w:p>
        </w:tc>
        <w:tc>
          <w:tcPr>
            <w:tcW w:w="630" w:type="dxa"/>
            <w:noWrap/>
            <w:vAlign w:val="center"/>
          </w:tcPr>
          <w:p w14:paraId="66E1569F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C4F57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80AB38C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D96D482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E63401D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4DF10B3F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1AE4AB5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485</w:t>
            </w:r>
          </w:p>
        </w:tc>
        <w:tc>
          <w:tcPr>
            <w:tcW w:w="2430" w:type="dxa"/>
          </w:tcPr>
          <w:p w14:paraId="0674CD5C" w14:textId="77777777" w:rsidR="00A02EED" w:rsidRPr="002D41EC" w:rsidRDefault="00DF0C7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</w:t>
            </w:r>
            <w:r w:rsidRPr="0007686E">
              <w:rPr>
                <w:sz w:val="20"/>
                <w:szCs w:val="20"/>
                <w:lang w:eastAsia="cs-CZ"/>
              </w:rPr>
              <w:t>automatické změně</w:t>
            </w:r>
            <w:r w:rsidR="00A02EED" w:rsidRPr="0007686E">
              <w:rPr>
                <w:sz w:val="20"/>
                <w:szCs w:val="20"/>
                <w:lang w:eastAsia="cs-CZ"/>
              </w:rPr>
              <w:t xml:space="preserve"> limitu VDT/VT</w:t>
            </w:r>
          </w:p>
        </w:tc>
        <w:tc>
          <w:tcPr>
            <w:tcW w:w="1530" w:type="dxa"/>
          </w:tcPr>
          <w:p w14:paraId="49F70076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D997FE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A8BF0A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B5E5AE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393893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3C3CB1" w14:textId="77777777" w:rsidR="00A02EED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76AA85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D1AE811" w14:textId="2174EB63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496</w:t>
            </w:r>
          </w:p>
        </w:tc>
        <w:tc>
          <w:tcPr>
            <w:tcW w:w="2430" w:type="dxa"/>
          </w:tcPr>
          <w:p w14:paraId="4C45B91B" w14:textId="193554D4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29DB0DFD" w14:textId="63533CAA" w:rsidR="004D55FE" w:rsidRPr="00403595" w:rsidRDefault="00671F9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71F91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53B459D5" w14:textId="08B0C5CE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E71FB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B77E93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7FACD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175D7E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70C15F48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0E287FC4" w14:textId="6A16B134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497</w:t>
            </w:r>
          </w:p>
        </w:tc>
        <w:tc>
          <w:tcPr>
            <w:tcW w:w="2430" w:type="dxa"/>
          </w:tcPr>
          <w:p w14:paraId="42BA4603" w14:textId="3A08CF4F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7F1CC9B0" w14:textId="082B111D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0E7254A9" w14:textId="00A12D6E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26844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AD6A1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CAD296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FD981C" w14:textId="3D7D44E6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384B1532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63FAA5DA" w14:textId="082E36C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498</w:t>
            </w:r>
          </w:p>
        </w:tc>
        <w:tc>
          <w:tcPr>
            <w:tcW w:w="2430" w:type="dxa"/>
          </w:tcPr>
          <w:p w14:paraId="21B97729" w14:textId="718AC04D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-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631D2700" w14:textId="4343DBDA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6E134C" w14:textId="42589447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E744D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47E9A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DBA2CF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018B55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6DCE0B18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584B854E" w14:textId="1A10C72B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499</w:t>
            </w:r>
          </w:p>
        </w:tc>
        <w:tc>
          <w:tcPr>
            <w:tcW w:w="2430" w:type="dxa"/>
          </w:tcPr>
          <w:p w14:paraId="6445DB2C" w14:textId="0047ACCB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66F61F04" w14:textId="6DCCC9C9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B10DC36" w14:textId="5B3D2DED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DCAB7B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CAB597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92E9AA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1AFFA3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5DB21B74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F21E74B" w14:textId="073CAA93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500</w:t>
            </w:r>
          </w:p>
        </w:tc>
        <w:tc>
          <w:tcPr>
            <w:tcW w:w="2430" w:type="dxa"/>
          </w:tcPr>
          <w:p w14:paraId="62B3144A" w14:textId="1DD91567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0B1E583E" w14:textId="09897862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262BF195" w14:textId="5517C300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DF974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BC4B53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CA28DC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2641AB" w14:textId="09C9052C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001F1A0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EFD9BA3" w14:textId="34F0E582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501</w:t>
            </w:r>
          </w:p>
        </w:tc>
        <w:tc>
          <w:tcPr>
            <w:tcW w:w="2430" w:type="dxa"/>
          </w:tcPr>
          <w:p w14:paraId="224898E7" w14:textId="7CB2934C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-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561EA3D8" w14:textId="5B21A9CA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806BB5" w14:textId="0BA0B20B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B10195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966A4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78D62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BC6944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6F6CF3EF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3DA12892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505</w:t>
            </w:r>
          </w:p>
        </w:tc>
        <w:tc>
          <w:tcPr>
            <w:tcW w:w="2430" w:type="dxa"/>
          </w:tcPr>
          <w:p w14:paraId="6A9E3BFB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>Dotaz na vypořádání exportu/importu z IDA</w:t>
            </w:r>
          </w:p>
        </w:tc>
        <w:tc>
          <w:tcPr>
            <w:tcW w:w="1530" w:type="dxa"/>
            <w:vAlign w:val="bottom"/>
          </w:tcPr>
          <w:p w14:paraId="53700F4F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D081E99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8A7F58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440971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2B0FE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0E5201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0138A804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41D71687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506</w:t>
            </w:r>
          </w:p>
        </w:tc>
        <w:tc>
          <w:tcPr>
            <w:tcW w:w="2430" w:type="dxa"/>
          </w:tcPr>
          <w:p w14:paraId="738818E0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>Vypořádání exportu/importu z IDA</w:t>
            </w:r>
          </w:p>
        </w:tc>
        <w:tc>
          <w:tcPr>
            <w:tcW w:w="1530" w:type="dxa"/>
            <w:vAlign w:val="bottom"/>
          </w:tcPr>
          <w:p w14:paraId="472F2F6D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SFVOTEMGSTATE</w:t>
            </w:r>
          </w:p>
        </w:tc>
        <w:tc>
          <w:tcPr>
            <w:tcW w:w="630" w:type="dxa"/>
            <w:noWrap/>
            <w:vAlign w:val="center"/>
          </w:tcPr>
          <w:p w14:paraId="783B51B8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6BAF9FB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14C8A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62B0E5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290F31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52B2A1EF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7592536D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507</w:t>
            </w:r>
          </w:p>
        </w:tc>
        <w:tc>
          <w:tcPr>
            <w:tcW w:w="2430" w:type="dxa"/>
          </w:tcPr>
          <w:p w14:paraId="099782B9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 xml:space="preserve">Potvrzení/chyba </w:t>
            </w:r>
            <w:proofErr w:type="gramStart"/>
            <w:r w:rsidRPr="00022DAC">
              <w:rPr>
                <w:sz w:val="20"/>
                <w:szCs w:val="20"/>
              </w:rPr>
              <w:t>v  dotazu</w:t>
            </w:r>
            <w:proofErr w:type="gramEnd"/>
            <w:r w:rsidRPr="00022DAC">
              <w:rPr>
                <w:sz w:val="20"/>
                <w:szCs w:val="20"/>
              </w:rPr>
              <w:t xml:space="preserve"> na vypořádání exportů/importů IDA</w:t>
            </w:r>
          </w:p>
        </w:tc>
        <w:tc>
          <w:tcPr>
            <w:tcW w:w="1530" w:type="dxa"/>
            <w:vAlign w:val="bottom"/>
          </w:tcPr>
          <w:p w14:paraId="147EB778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513C47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38246C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E26271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E73F3A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71540F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:rsidRPr="007F474B" w14:paraId="17FF7D16" w14:textId="77777777" w:rsidTr="00AD6415">
        <w:trPr>
          <w:trHeight w:val="510"/>
        </w:trPr>
        <w:tc>
          <w:tcPr>
            <w:tcW w:w="1080" w:type="dxa"/>
            <w:noWrap/>
            <w:vAlign w:val="center"/>
          </w:tcPr>
          <w:p w14:paraId="29FB299D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511</w:t>
            </w:r>
          </w:p>
        </w:tc>
        <w:tc>
          <w:tcPr>
            <w:tcW w:w="2430" w:type="dxa"/>
            <w:vAlign w:val="bottom"/>
          </w:tcPr>
          <w:p w14:paraId="23783312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normální a skutečné průměrné denní teploty</w:t>
            </w:r>
          </w:p>
        </w:tc>
        <w:tc>
          <w:tcPr>
            <w:tcW w:w="1530" w:type="dxa"/>
            <w:vAlign w:val="center"/>
          </w:tcPr>
          <w:p w14:paraId="554BF482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630" w:type="dxa"/>
            <w:noWrap/>
            <w:vAlign w:val="center"/>
          </w:tcPr>
          <w:p w14:paraId="5DEFF731" w14:textId="77777777" w:rsidR="00F34440" w:rsidRDefault="00F34440" w:rsidP="00AD6415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9EAF614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EF50F5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018BDC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5F745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F34440" w:rsidRPr="007F474B" w14:paraId="1DCF8F89" w14:textId="77777777" w:rsidTr="00AD6415">
        <w:trPr>
          <w:trHeight w:val="255"/>
        </w:trPr>
        <w:tc>
          <w:tcPr>
            <w:tcW w:w="1080" w:type="dxa"/>
            <w:noWrap/>
            <w:vAlign w:val="center"/>
          </w:tcPr>
          <w:p w14:paraId="3F6E671F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512</w:t>
            </w:r>
          </w:p>
        </w:tc>
        <w:tc>
          <w:tcPr>
            <w:tcW w:w="2430" w:type="dxa"/>
            <w:noWrap/>
            <w:vAlign w:val="bottom"/>
          </w:tcPr>
          <w:p w14:paraId="0976D799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teploty</w:t>
            </w:r>
          </w:p>
        </w:tc>
        <w:tc>
          <w:tcPr>
            <w:tcW w:w="1530" w:type="dxa"/>
            <w:vAlign w:val="center"/>
          </w:tcPr>
          <w:p w14:paraId="2F39B910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47D624B" w14:textId="77777777" w:rsidR="00F34440" w:rsidRDefault="00F34440" w:rsidP="00AD6415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930BC06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AA17C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15F392F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D219EA2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551B1FE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03F598B" w14:textId="08EB024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514</w:t>
            </w:r>
          </w:p>
        </w:tc>
        <w:tc>
          <w:tcPr>
            <w:tcW w:w="2430" w:type="dxa"/>
          </w:tcPr>
          <w:p w14:paraId="595AF925" w14:textId="17869EC3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1214DD81" w14:textId="0C2A0F8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5826844" w14:textId="2EDAF7B6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E6E0B4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4737B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31A85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1426A3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245DE4A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092DB535" w14:textId="14D368D9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515</w:t>
            </w:r>
          </w:p>
        </w:tc>
        <w:tc>
          <w:tcPr>
            <w:tcW w:w="2430" w:type="dxa"/>
          </w:tcPr>
          <w:p w14:paraId="398D59BE" w14:textId="73C1B6F5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7EB89D4B" w14:textId="164D8C1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0B774D32" w14:textId="215DBEEF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AD92FE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0EDE3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A6F0FF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C51F13" w14:textId="7FD825BF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266D9ABC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CEB51AC" w14:textId="03161F0B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516</w:t>
            </w:r>
          </w:p>
        </w:tc>
        <w:tc>
          <w:tcPr>
            <w:tcW w:w="2430" w:type="dxa"/>
          </w:tcPr>
          <w:p w14:paraId="7AA9030E" w14:textId="667F31A3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40E72C8B" w14:textId="04BD82E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FA49F18" w14:textId="2472AB0C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9784A5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6C7BCC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A2C0DD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CDC78F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3A9769C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C1ADF62" w14:textId="023CE240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517</w:t>
            </w:r>
          </w:p>
        </w:tc>
        <w:tc>
          <w:tcPr>
            <w:tcW w:w="2430" w:type="dxa"/>
          </w:tcPr>
          <w:p w14:paraId="3DF884B9" w14:textId="081FD25E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 </w:t>
            </w:r>
          </w:p>
        </w:tc>
        <w:tc>
          <w:tcPr>
            <w:tcW w:w="1530" w:type="dxa"/>
          </w:tcPr>
          <w:p w14:paraId="02088A0C" w14:textId="521E9351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CA4A3DC" w14:textId="5E18A521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2EFCE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CA9DDF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B482A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041BC0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74D8C79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1E64CA7A" w14:textId="65D976F2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518</w:t>
            </w:r>
          </w:p>
        </w:tc>
        <w:tc>
          <w:tcPr>
            <w:tcW w:w="2430" w:type="dxa"/>
          </w:tcPr>
          <w:p w14:paraId="1BB879BF" w14:textId="6BB475A1" w:rsidR="004D55FE" w:rsidRPr="007F474B" w:rsidRDefault="000C6F3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C6F31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SZ  </w:t>
            </w:r>
          </w:p>
        </w:tc>
        <w:tc>
          <w:tcPr>
            <w:tcW w:w="1530" w:type="dxa"/>
          </w:tcPr>
          <w:p w14:paraId="0F235C8C" w14:textId="5840AD7A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5AA21743" w14:textId="7283BE8C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634C3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FC2E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59416F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D41EAC8" w14:textId="108D5E73" w:rsidR="004D55FE" w:rsidRDefault="00A756DC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5FDB2555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1D81760" w14:textId="44A62D61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519</w:t>
            </w:r>
          </w:p>
        </w:tc>
        <w:tc>
          <w:tcPr>
            <w:tcW w:w="2430" w:type="dxa"/>
          </w:tcPr>
          <w:p w14:paraId="4A05844F" w14:textId="62B89367" w:rsidR="004D55FE" w:rsidRPr="007F474B" w:rsidRDefault="000C6F3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C6F31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50B19AA6" w14:textId="19C3D435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886A4E0" w14:textId="4331FFB7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07005A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95E78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E01CA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B8211E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16A75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386D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521</w:t>
            </w:r>
          </w:p>
        </w:tc>
        <w:tc>
          <w:tcPr>
            <w:tcW w:w="2430" w:type="dxa"/>
            <w:vAlign w:val="bottom"/>
          </w:tcPr>
          <w:p w14:paraId="40BF1D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normalizovaných typových diagramů dodávek</w:t>
            </w:r>
          </w:p>
        </w:tc>
        <w:tc>
          <w:tcPr>
            <w:tcW w:w="1530" w:type="dxa"/>
            <w:vAlign w:val="center"/>
          </w:tcPr>
          <w:p w14:paraId="7EDB65C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TDD</w:t>
            </w:r>
          </w:p>
        </w:tc>
        <w:tc>
          <w:tcPr>
            <w:tcW w:w="630" w:type="dxa"/>
            <w:noWrap/>
            <w:vAlign w:val="center"/>
          </w:tcPr>
          <w:p w14:paraId="41DD736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A192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88E4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AAD98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B5DE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01268D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1FC1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522</w:t>
            </w:r>
          </w:p>
        </w:tc>
        <w:tc>
          <w:tcPr>
            <w:tcW w:w="2430" w:type="dxa"/>
            <w:noWrap/>
            <w:vAlign w:val="bottom"/>
          </w:tcPr>
          <w:p w14:paraId="3940CBC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TDD</w:t>
            </w:r>
          </w:p>
        </w:tc>
        <w:tc>
          <w:tcPr>
            <w:tcW w:w="1530" w:type="dxa"/>
            <w:vAlign w:val="center"/>
          </w:tcPr>
          <w:p w14:paraId="05D590D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D2361B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69D91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B944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89C9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06D4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F4658" w:rsidRPr="007F474B" w14:paraId="7B4B44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D4D1177" w14:textId="77777777" w:rsidR="001F4658" w:rsidRPr="007F474B" w:rsidRDefault="001F4658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531</w:t>
            </w:r>
          </w:p>
        </w:tc>
        <w:tc>
          <w:tcPr>
            <w:tcW w:w="2430" w:type="dxa"/>
            <w:vAlign w:val="bottom"/>
          </w:tcPr>
          <w:p w14:paraId="20A3EAC2" w14:textId="77777777" w:rsidR="001F4658" w:rsidRPr="001F4658" w:rsidRDefault="001F4658" w:rsidP="001F4658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Zpráva pro zaslání predikované teploty</w:t>
            </w:r>
          </w:p>
        </w:tc>
        <w:tc>
          <w:tcPr>
            <w:tcW w:w="1530" w:type="dxa"/>
            <w:vAlign w:val="center"/>
          </w:tcPr>
          <w:p w14:paraId="4B71D6DD" w14:textId="77777777" w:rsidR="001F4658" w:rsidRPr="007F474B" w:rsidRDefault="001F465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630" w:type="dxa"/>
            <w:noWrap/>
            <w:vAlign w:val="center"/>
          </w:tcPr>
          <w:p w14:paraId="694CB393" w14:textId="77777777" w:rsidR="001F4658" w:rsidRDefault="001F4658" w:rsidP="004D7B1E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91FFB2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0B1BB8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332354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DF4447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F4658" w:rsidRPr="007F474B" w14:paraId="66AF945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9BC46B" w14:textId="77777777" w:rsidR="001F4658" w:rsidRPr="007F474B" w:rsidRDefault="001F4658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532</w:t>
            </w:r>
          </w:p>
        </w:tc>
        <w:tc>
          <w:tcPr>
            <w:tcW w:w="2430" w:type="dxa"/>
            <w:vAlign w:val="bottom"/>
          </w:tcPr>
          <w:p w14:paraId="1FCB033B" w14:textId="77777777" w:rsidR="001F4658" w:rsidRPr="001F4658" w:rsidRDefault="001F4658" w:rsidP="001F4658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Potvrzení/chyba přijetí predikované teploty</w:t>
            </w:r>
          </w:p>
        </w:tc>
        <w:tc>
          <w:tcPr>
            <w:tcW w:w="1530" w:type="dxa"/>
            <w:vAlign w:val="center"/>
          </w:tcPr>
          <w:p w14:paraId="4A47B76A" w14:textId="77777777" w:rsidR="001F4658" w:rsidRPr="007F474B" w:rsidRDefault="001F465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C543433" w14:textId="77777777" w:rsidR="001F4658" w:rsidRDefault="001F4658" w:rsidP="004D7B1E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636871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AA5758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E5AFD3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96F7DD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1C34CE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DA39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2430" w:type="dxa"/>
            <w:vAlign w:val="bottom"/>
          </w:tcPr>
          <w:p w14:paraId="66DACFE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nekorigovaný</w:t>
            </w:r>
          </w:p>
        </w:tc>
        <w:tc>
          <w:tcPr>
            <w:tcW w:w="1530" w:type="dxa"/>
            <w:vAlign w:val="center"/>
          </w:tcPr>
          <w:p w14:paraId="7367F80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6A366E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AFB3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7367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64782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056EC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C1999F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C6AAE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562</w:t>
            </w:r>
          </w:p>
        </w:tc>
        <w:tc>
          <w:tcPr>
            <w:tcW w:w="2430" w:type="dxa"/>
            <w:vAlign w:val="bottom"/>
          </w:tcPr>
          <w:p w14:paraId="13B77FF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nekorigovaný  (561)</w:t>
            </w:r>
          </w:p>
        </w:tc>
        <w:tc>
          <w:tcPr>
            <w:tcW w:w="1530" w:type="dxa"/>
            <w:vAlign w:val="center"/>
          </w:tcPr>
          <w:p w14:paraId="01B4DC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274714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2B966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36C3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EEFCD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AF31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12E183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D359E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2430" w:type="dxa"/>
            <w:vAlign w:val="bottom"/>
          </w:tcPr>
          <w:p w14:paraId="5D1D165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530" w:type="dxa"/>
            <w:vAlign w:val="center"/>
          </w:tcPr>
          <w:p w14:paraId="3FF0254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AD335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AA74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50BF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DC623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54A5F1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B3F190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63FE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601</w:t>
            </w:r>
          </w:p>
        </w:tc>
        <w:tc>
          <w:tcPr>
            <w:tcW w:w="2430" w:type="dxa"/>
            <w:vAlign w:val="bottom"/>
          </w:tcPr>
          <w:p w14:paraId="672D0C2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Diagram průběhu korekčního činitele na zbytkovou bilanci DS</w:t>
            </w:r>
          </w:p>
        </w:tc>
        <w:tc>
          <w:tcPr>
            <w:tcW w:w="1530" w:type="dxa"/>
            <w:vAlign w:val="center"/>
          </w:tcPr>
          <w:p w14:paraId="4637486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51E2296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5C44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C6EA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3014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8A14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9726505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EB0038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602</w:t>
            </w:r>
          </w:p>
        </w:tc>
        <w:tc>
          <w:tcPr>
            <w:tcW w:w="2430" w:type="dxa"/>
            <w:vAlign w:val="bottom"/>
          </w:tcPr>
          <w:p w14:paraId="1185022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Chybová zpráva k požadavku na žádost o Diagram průběhu </w:t>
            </w:r>
            <w:r w:rsidRPr="007F474B">
              <w:rPr>
                <w:sz w:val="20"/>
                <w:szCs w:val="20"/>
                <w:lang w:eastAsia="cs-CZ"/>
              </w:rPr>
              <w:lastRenderedPageBreak/>
              <w:t>korekčního činitele na zbytkovou bilanci DS (601)</w:t>
            </w:r>
          </w:p>
        </w:tc>
        <w:tc>
          <w:tcPr>
            <w:tcW w:w="1530" w:type="dxa"/>
            <w:vAlign w:val="center"/>
          </w:tcPr>
          <w:p w14:paraId="36B15CE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RESPONSE</w:t>
            </w:r>
          </w:p>
        </w:tc>
        <w:tc>
          <w:tcPr>
            <w:tcW w:w="630" w:type="dxa"/>
            <w:noWrap/>
            <w:vAlign w:val="center"/>
          </w:tcPr>
          <w:p w14:paraId="4D45DA9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E0AA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50A23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0205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9FAB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ADF00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49A53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2430" w:type="dxa"/>
            <w:vAlign w:val="bottom"/>
          </w:tcPr>
          <w:p w14:paraId="6F7C51B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530" w:type="dxa"/>
            <w:vAlign w:val="center"/>
          </w:tcPr>
          <w:p w14:paraId="0F572E1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1E9048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3950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D32D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D8834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D5D57A2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60F7DB89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0D3CD3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DD63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2430" w:type="dxa"/>
            <w:vAlign w:val="bottom"/>
          </w:tcPr>
          <w:p w14:paraId="3E3A543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korigovaný</w:t>
            </w:r>
          </w:p>
        </w:tc>
        <w:tc>
          <w:tcPr>
            <w:tcW w:w="1530" w:type="dxa"/>
            <w:vAlign w:val="center"/>
          </w:tcPr>
          <w:p w14:paraId="5EBE4D1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5A0A6F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3298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0096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987E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2DCB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96AA86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6873F3B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612</w:t>
            </w:r>
          </w:p>
        </w:tc>
        <w:tc>
          <w:tcPr>
            <w:tcW w:w="2430" w:type="dxa"/>
            <w:vAlign w:val="bottom"/>
          </w:tcPr>
          <w:p w14:paraId="4358C92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530" w:type="dxa"/>
            <w:vAlign w:val="center"/>
          </w:tcPr>
          <w:p w14:paraId="4029E70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9126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7EDB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B230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4FFC8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C960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6E6B34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218AA2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2430" w:type="dxa"/>
            <w:vAlign w:val="bottom"/>
          </w:tcPr>
          <w:p w14:paraId="47445AF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530" w:type="dxa"/>
            <w:vAlign w:val="center"/>
          </w:tcPr>
          <w:p w14:paraId="24632D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BD8F4F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3A6B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4AD51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2DD88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7BB48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9BE432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77B0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2430" w:type="dxa"/>
            <w:vAlign w:val="bottom"/>
          </w:tcPr>
          <w:p w14:paraId="49AF7F2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za DS členěná na A,B,C</w:t>
            </w:r>
          </w:p>
        </w:tc>
        <w:tc>
          <w:tcPr>
            <w:tcW w:w="1530" w:type="dxa"/>
            <w:vAlign w:val="center"/>
          </w:tcPr>
          <w:p w14:paraId="6CADC0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0CC42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1400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748D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3771EF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EBA2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988D7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223D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622</w:t>
            </w:r>
          </w:p>
        </w:tc>
        <w:tc>
          <w:tcPr>
            <w:tcW w:w="2430" w:type="dxa"/>
            <w:vAlign w:val="bottom"/>
          </w:tcPr>
          <w:p w14:paraId="238D038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agregovaná za DS</w:t>
            </w:r>
          </w:p>
        </w:tc>
        <w:tc>
          <w:tcPr>
            <w:tcW w:w="1530" w:type="dxa"/>
            <w:vAlign w:val="center"/>
          </w:tcPr>
          <w:p w14:paraId="73CC0EE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6659A9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E8CD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1513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A6F1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925A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7D7ABA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78C4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2430" w:type="dxa"/>
            <w:vAlign w:val="bottom"/>
          </w:tcPr>
          <w:p w14:paraId="561D4F7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530" w:type="dxa"/>
            <w:vAlign w:val="center"/>
          </w:tcPr>
          <w:p w14:paraId="3D7ECB1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44328E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84C1B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0872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1318B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5A862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186B5F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7E025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2430" w:type="dxa"/>
            <w:vAlign w:val="bottom"/>
          </w:tcPr>
          <w:p w14:paraId="1D0188A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agregovaná data v rámci stavu nouze</w:t>
            </w:r>
          </w:p>
        </w:tc>
        <w:tc>
          <w:tcPr>
            <w:tcW w:w="1530" w:type="dxa"/>
            <w:vAlign w:val="center"/>
          </w:tcPr>
          <w:p w14:paraId="5EE3387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DF92A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DF8B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08A5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D11A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E273F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B5966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00E2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632</w:t>
            </w:r>
          </w:p>
        </w:tc>
        <w:tc>
          <w:tcPr>
            <w:tcW w:w="2430" w:type="dxa"/>
            <w:vAlign w:val="bottom"/>
          </w:tcPr>
          <w:p w14:paraId="24FD89A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požadavku na agregovaná data v rámci stavu nouze</w:t>
            </w:r>
          </w:p>
        </w:tc>
        <w:tc>
          <w:tcPr>
            <w:tcW w:w="1530" w:type="dxa"/>
            <w:vAlign w:val="center"/>
          </w:tcPr>
          <w:p w14:paraId="2D95FCD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E11C10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2662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8CCE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E8BF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5192B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E57329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57DF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2430" w:type="dxa"/>
            <w:vAlign w:val="bottom"/>
          </w:tcPr>
          <w:p w14:paraId="5C32D63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530" w:type="dxa"/>
            <w:vAlign w:val="center"/>
          </w:tcPr>
          <w:p w14:paraId="255165D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EBC726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7D7A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D59E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42B50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B672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CEBB0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23DCB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2430" w:type="dxa"/>
            <w:vAlign w:val="bottom"/>
          </w:tcPr>
          <w:p w14:paraId="47C494D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v členění na A, B a C</w:t>
            </w:r>
          </w:p>
        </w:tc>
        <w:tc>
          <w:tcPr>
            <w:tcW w:w="1530" w:type="dxa"/>
            <w:vAlign w:val="center"/>
          </w:tcPr>
          <w:p w14:paraId="5B8FDFC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9892BB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5FC5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3A08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6E38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7906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126995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78EE03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642</w:t>
            </w:r>
          </w:p>
        </w:tc>
        <w:tc>
          <w:tcPr>
            <w:tcW w:w="2430" w:type="dxa"/>
            <w:vAlign w:val="bottom"/>
          </w:tcPr>
          <w:p w14:paraId="5E065C5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v členění na A, B a C</w:t>
            </w:r>
          </w:p>
        </w:tc>
        <w:tc>
          <w:tcPr>
            <w:tcW w:w="1530" w:type="dxa"/>
            <w:vAlign w:val="center"/>
          </w:tcPr>
          <w:p w14:paraId="351062A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0A632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F600E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8CD81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04A92B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EC59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80C042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0D6B2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2430" w:type="dxa"/>
            <w:vAlign w:val="bottom"/>
          </w:tcPr>
          <w:p w14:paraId="479DA02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530" w:type="dxa"/>
            <w:vAlign w:val="center"/>
          </w:tcPr>
          <w:p w14:paraId="0516B96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3D2E4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9505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EEA10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CA562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CC9F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CE33D9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0089F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2430" w:type="dxa"/>
            <w:vAlign w:val="bottom"/>
          </w:tcPr>
          <w:p w14:paraId="75E03A8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363132F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87E02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3B8C3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7ECA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899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B737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A1EF955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4BD6B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652</w:t>
            </w:r>
          </w:p>
        </w:tc>
        <w:tc>
          <w:tcPr>
            <w:tcW w:w="2430" w:type="dxa"/>
            <w:vAlign w:val="bottom"/>
          </w:tcPr>
          <w:p w14:paraId="71C8109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2332A19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86D10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23482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94CA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35F0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6619F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66FB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14FFC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653</w:t>
            </w:r>
          </w:p>
        </w:tc>
        <w:tc>
          <w:tcPr>
            <w:tcW w:w="2430" w:type="dxa"/>
            <w:vAlign w:val="bottom"/>
          </w:tcPr>
          <w:p w14:paraId="748E3E2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0FF362D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724B80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B525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7A34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1439C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E42B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CC02B8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6C3270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2430" w:type="dxa"/>
            <w:vAlign w:val="bottom"/>
          </w:tcPr>
          <w:p w14:paraId="47BD114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normálních a skutečných klimatických podmínek (teplot)</w:t>
            </w:r>
          </w:p>
        </w:tc>
        <w:tc>
          <w:tcPr>
            <w:tcW w:w="1530" w:type="dxa"/>
            <w:vAlign w:val="center"/>
          </w:tcPr>
          <w:p w14:paraId="3B4DCE6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2F422E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ECD2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4D16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5EC1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3E9A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49F5BA6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3527D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662</w:t>
            </w:r>
          </w:p>
        </w:tc>
        <w:tc>
          <w:tcPr>
            <w:tcW w:w="2430" w:type="dxa"/>
            <w:vAlign w:val="bottom"/>
          </w:tcPr>
          <w:p w14:paraId="6E9F14E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normálních a skutečných klimatických púodmínek (teplot)</w:t>
            </w:r>
          </w:p>
        </w:tc>
        <w:tc>
          <w:tcPr>
            <w:tcW w:w="1530" w:type="dxa"/>
            <w:vAlign w:val="center"/>
          </w:tcPr>
          <w:p w14:paraId="67F282E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953B7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11783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E1A9B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DC219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48C4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CA2CF3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08BA01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2430" w:type="dxa"/>
            <w:vAlign w:val="bottom"/>
          </w:tcPr>
          <w:p w14:paraId="478928F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530" w:type="dxa"/>
            <w:vAlign w:val="center"/>
          </w:tcPr>
          <w:p w14:paraId="73F61FD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430623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3462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BB1F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0B568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6BEE9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9AC937C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736765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F462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2430" w:type="dxa"/>
            <w:vAlign w:val="bottom"/>
          </w:tcPr>
          <w:p w14:paraId="467942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TDD</w:t>
            </w:r>
          </w:p>
        </w:tc>
        <w:tc>
          <w:tcPr>
            <w:tcW w:w="1530" w:type="dxa"/>
            <w:vAlign w:val="center"/>
          </w:tcPr>
          <w:p w14:paraId="3505DEF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D4862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EB69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3A8D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59A7D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589EC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DD700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F674C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665</w:t>
            </w:r>
          </w:p>
        </w:tc>
        <w:tc>
          <w:tcPr>
            <w:tcW w:w="2430" w:type="dxa"/>
            <w:vAlign w:val="bottom"/>
          </w:tcPr>
          <w:p w14:paraId="18E0B4B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TDD</w:t>
            </w:r>
          </w:p>
        </w:tc>
        <w:tc>
          <w:tcPr>
            <w:tcW w:w="1530" w:type="dxa"/>
            <w:vAlign w:val="center"/>
          </w:tcPr>
          <w:p w14:paraId="7F813C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C0DFA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4252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7167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F9254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BB3DA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E8C7BE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C3230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2430" w:type="dxa"/>
            <w:vAlign w:val="bottom"/>
          </w:tcPr>
          <w:p w14:paraId="4C71271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530" w:type="dxa"/>
            <w:vAlign w:val="center"/>
          </w:tcPr>
          <w:p w14:paraId="2BF6820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AE69E4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5401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D541A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438D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9B94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3698C7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7A7F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667</w:t>
            </w:r>
          </w:p>
        </w:tc>
        <w:tc>
          <w:tcPr>
            <w:tcW w:w="2430" w:type="dxa"/>
            <w:vAlign w:val="bottom"/>
          </w:tcPr>
          <w:p w14:paraId="1C84988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korekčního koeficientu na teplotu</w:t>
            </w:r>
          </w:p>
        </w:tc>
        <w:tc>
          <w:tcPr>
            <w:tcW w:w="1530" w:type="dxa"/>
            <w:vAlign w:val="center"/>
          </w:tcPr>
          <w:p w14:paraId="25DB9B4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4E1BE4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4D73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52CB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C5708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F01B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3E5867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33E2D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668</w:t>
            </w:r>
          </w:p>
        </w:tc>
        <w:tc>
          <w:tcPr>
            <w:tcW w:w="2430" w:type="dxa"/>
            <w:vAlign w:val="bottom"/>
          </w:tcPr>
          <w:p w14:paraId="7366BB9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korečního koeficinetu na teplotu</w:t>
            </w:r>
          </w:p>
        </w:tc>
        <w:tc>
          <w:tcPr>
            <w:tcW w:w="1530" w:type="dxa"/>
            <w:vAlign w:val="center"/>
          </w:tcPr>
          <w:p w14:paraId="473848C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4C025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0258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FC07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3C0B8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7393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20FF1C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63AF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2430" w:type="dxa"/>
            <w:vAlign w:val="bottom"/>
          </w:tcPr>
          <w:p w14:paraId="1646794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530" w:type="dxa"/>
            <w:vAlign w:val="center"/>
          </w:tcPr>
          <w:p w14:paraId="28A647A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E18468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56C0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1CFFB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8B58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D540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52771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8BB67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671</w:t>
            </w:r>
          </w:p>
        </w:tc>
        <w:tc>
          <w:tcPr>
            <w:tcW w:w="2430" w:type="dxa"/>
            <w:vAlign w:val="bottom"/>
          </w:tcPr>
          <w:p w14:paraId="087EEEF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Dotaz na hodnoty predikované spotřeby/výroby za SZ</w:t>
            </w:r>
          </w:p>
        </w:tc>
        <w:tc>
          <w:tcPr>
            <w:tcW w:w="1530" w:type="dxa"/>
            <w:vAlign w:val="center"/>
          </w:tcPr>
          <w:p w14:paraId="08A2A3E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2764F1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C45F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88C6D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294022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76B6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CB9B17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3AF33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672</w:t>
            </w:r>
          </w:p>
        </w:tc>
        <w:tc>
          <w:tcPr>
            <w:tcW w:w="2430" w:type="dxa"/>
            <w:vAlign w:val="bottom"/>
          </w:tcPr>
          <w:p w14:paraId="1368CA8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Chybová zpráva k požadavku na data predikované spotřeby/výroby za SZ</w:t>
            </w:r>
          </w:p>
        </w:tc>
        <w:tc>
          <w:tcPr>
            <w:tcW w:w="1530" w:type="dxa"/>
            <w:vAlign w:val="center"/>
          </w:tcPr>
          <w:p w14:paraId="362E109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3FDE4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4021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54793D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3BBF0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C073CF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29255E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DAA3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2430" w:type="dxa"/>
            <w:vAlign w:val="bottom"/>
          </w:tcPr>
          <w:p w14:paraId="00CEEE8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530" w:type="dxa"/>
            <w:vAlign w:val="center"/>
          </w:tcPr>
          <w:p w14:paraId="1DA14C1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FF0FE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52DD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063448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A108E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2F88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C03C06" w:rsidRPr="007F474B" w14:paraId="0A1A632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2F66C9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2430" w:type="dxa"/>
            <w:vAlign w:val="bottom"/>
          </w:tcPr>
          <w:p w14:paraId="42B199E1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Požadavek na korigované TDD</w:t>
            </w:r>
          </w:p>
        </w:tc>
        <w:tc>
          <w:tcPr>
            <w:tcW w:w="1530" w:type="dxa"/>
            <w:vAlign w:val="center"/>
          </w:tcPr>
          <w:p w14:paraId="32691439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439A421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5A3C2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C2D73F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FC86A5F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A59A3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C03C06" w:rsidRPr="007F474B" w14:paraId="03E650C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159F4C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675</w:t>
            </w:r>
          </w:p>
        </w:tc>
        <w:tc>
          <w:tcPr>
            <w:tcW w:w="2430" w:type="dxa"/>
            <w:vAlign w:val="bottom"/>
          </w:tcPr>
          <w:p w14:paraId="63115A6D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Potvrzení, chyba pož. na kor. TDD</w:t>
            </w:r>
          </w:p>
        </w:tc>
        <w:tc>
          <w:tcPr>
            <w:tcW w:w="1530" w:type="dxa"/>
            <w:vAlign w:val="center"/>
          </w:tcPr>
          <w:p w14:paraId="2BC6EE67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B4A0FD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90CCE5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1155DD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7F60C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470061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C03C06" w:rsidRPr="007F474B" w14:paraId="3E6651E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5B6677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2430" w:type="dxa"/>
            <w:vAlign w:val="bottom"/>
          </w:tcPr>
          <w:p w14:paraId="31AD2E42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530" w:type="dxa"/>
            <w:vAlign w:val="center"/>
          </w:tcPr>
          <w:p w14:paraId="5BD45984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C7AF7FD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488995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FCFA9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7E688C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7DC11D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662AB" w:rsidRPr="007F474B" w14:paraId="749CDEBD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7661A326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2430" w:type="dxa"/>
          </w:tcPr>
          <w:p w14:paraId="1ABCCF89" w14:textId="77777777" w:rsidR="005662AB" w:rsidRPr="004C5D7E" w:rsidRDefault="005662AB" w:rsidP="005662AB">
            <w:r w:rsidRPr="004C5D7E">
              <w:t>Požadavek na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58726F71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92A367D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793D97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3C9E12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891F0A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C7877E8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662AB" w:rsidRPr="007F474B" w14:paraId="1EA85565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4119E23C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682</w:t>
            </w:r>
          </w:p>
        </w:tc>
        <w:tc>
          <w:tcPr>
            <w:tcW w:w="2430" w:type="dxa"/>
          </w:tcPr>
          <w:p w14:paraId="1908EF17" w14:textId="77777777" w:rsidR="005662AB" w:rsidRPr="004C5D7E" w:rsidRDefault="005662AB" w:rsidP="005662AB">
            <w:r w:rsidRPr="004C5D7E">
              <w:t>Chyba v požadavku na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06C9104A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A828C92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57A4E4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5D8F3B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4C7A17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F48BE9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662AB" w:rsidRPr="007F474B" w14:paraId="589A9971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3AE0BEF6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2430" w:type="dxa"/>
          </w:tcPr>
          <w:p w14:paraId="5B0AB0D7" w14:textId="77777777" w:rsidR="005662AB" w:rsidRDefault="005662AB" w:rsidP="005662AB">
            <w:r w:rsidRPr="004C5D7E">
              <w:t>Historie měření B za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442F2144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F1BFC87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B3A42E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AE4A15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5CEB81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C3B8EF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72725" w:rsidRPr="007F474B" w14:paraId="24E724DF" w14:textId="77777777" w:rsidTr="00A13411">
        <w:trPr>
          <w:trHeight w:val="510"/>
        </w:trPr>
        <w:tc>
          <w:tcPr>
            <w:tcW w:w="1080" w:type="dxa"/>
            <w:noWrap/>
          </w:tcPr>
          <w:p w14:paraId="68602D94" w14:textId="762D10BE" w:rsidR="00572725" w:rsidRPr="007F474B" w:rsidRDefault="0057272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804</w:t>
            </w:r>
          </w:p>
        </w:tc>
        <w:tc>
          <w:tcPr>
            <w:tcW w:w="2430" w:type="dxa"/>
          </w:tcPr>
          <w:p w14:paraId="4CC17390" w14:textId="39E8305A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Posunutí uzávěrky otevření příjmu nabídek IDA</w:t>
            </w:r>
          </w:p>
        </w:tc>
        <w:tc>
          <w:tcPr>
            <w:tcW w:w="1530" w:type="dxa"/>
            <w:vAlign w:val="center"/>
          </w:tcPr>
          <w:p w14:paraId="347B2B43" w14:textId="132AA012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4377BE8" w14:textId="654B88B6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9979EE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E762A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C137B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F82B85B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0B89EA7" w14:textId="77777777" w:rsidTr="00A13411">
        <w:trPr>
          <w:trHeight w:val="510"/>
        </w:trPr>
        <w:tc>
          <w:tcPr>
            <w:tcW w:w="1080" w:type="dxa"/>
            <w:noWrap/>
          </w:tcPr>
          <w:p w14:paraId="4A9FE724" w14:textId="1B93B2C1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805</w:t>
            </w:r>
          </w:p>
        </w:tc>
        <w:tc>
          <w:tcPr>
            <w:tcW w:w="2430" w:type="dxa"/>
          </w:tcPr>
          <w:p w14:paraId="737323EC" w14:textId="0C3D6996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Posunutí uzávěrky ukončení příjmu nabídek IDA</w:t>
            </w:r>
          </w:p>
        </w:tc>
        <w:tc>
          <w:tcPr>
            <w:tcW w:w="1530" w:type="dxa"/>
            <w:vAlign w:val="center"/>
          </w:tcPr>
          <w:p w14:paraId="2335F864" w14:textId="1DC89479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886DE48" w14:textId="32F49E14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0A54B6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609AD1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200F74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FDB294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0FDE519A" w14:textId="77777777" w:rsidTr="00A13411">
        <w:trPr>
          <w:trHeight w:val="510"/>
        </w:trPr>
        <w:tc>
          <w:tcPr>
            <w:tcW w:w="1080" w:type="dxa"/>
            <w:noWrap/>
          </w:tcPr>
          <w:p w14:paraId="65114B19" w14:textId="2B08604F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lastRenderedPageBreak/>
              <w:t>806</w:t>
            </w:r>
          </w:p>
        </w:tc>
        <w:tc>
          <w:tcPr>
            <w:tcW w:w="2430" w:type="dxa"/>
          </w:tcPr>
          <w:p w14:paraId="637AE136" w14:textId="7B636EBE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Zpoždění zveřejnění výsledků IDA</w:t>
            </w:r>
          </w:p>
        </w:tc>
        <w:tc>
          <w:tcPr>
            <w:tcW w:w="1530" w:type="dxa"/>
            <w:vAlign w:val="center"/>
          </w:tcPr>
          <w:p w14:paraId="7C1EBA5E" w14:textId="6D6140FA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1E09B9D" w14:textId="47069D3F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BEAC6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E9BC00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DDFCC7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3741A7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2C412598" w14:textId="77777777" w:rsidTr="00A13411">
        <w:trPr>
          <w:trHeight w:val="510"/>
        </w:trPr>
        <w:tc>
          <w:tcPr>
            <w:tcW w:w="1080" w:type="dxa"/>
            <w:noWrap/>
          </w:tcPr>
          <w:p w14:paraId="2341E440" w14:textId="309C6A22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807</w:t>
            </w:r>
          </w:p>
        </w:tc>
        <w:tc>
          <w:tcPr>
            <w:tcW w:w="2430" w:type="dxa"/>
          </w:tcPr>
          <w:p w14:paraId="31DE2A7E" w14:textId="7BA05E9C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Zrušení aukce</w:t>
            </w:r>
          </w:p>
        </w:tc>
        <w:tc>
          <w:tcPr>
            <w:tcW w:w="1530" w:type="dxa"/>
            <w:vAlign w:val="center"/>
          </w:tcPr>
          <w:p w14:paraId="3310E2F0" w14:textId="63CB5F6A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9DEEFC0" w14:textId="0C184412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8A05511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9EC4F7B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B20783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D700A9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0638D1F3" w14:textId="77777777" w:rsidTr="00A13411">
        <w:trPr>
          <w:trHeight w:val="510"/>
        </w:trPr>
        <w:tc>
          <w:tcPr>
            <w:tcW w:w="1080" w:type="dxa"/>
            <w:noWrap/>
          </w:tcPr>
          <w:p w14:paraId="43701B32" w14:textId="525A72B8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2430" w:type="dxa"/>
            <w:vAlign w:val="bottom"/>
          </w:tcPr>
          <w:p w14:paraId="72EFD3FC" w14:textId="77777777" w:rsidR="00572725" w:rsidRPr="00572725" w:rsidRDefault="00572725" w:rsidP="00572725">
            <w:pPr>
              <w:rPr>
                <w:sz w:val="20"/>
                <w:szCs w:val="20"/>
              </w:rPr>
            </w:pPr>
            <w:r w:rsidRPr="00572725">
              <w:rPr>
                <w:sz w:val="20"/>
                <w:szCs w:val="20"/>
              </w:rPr>
              <w:t>Data kapacit pro IDA</w:t>
            </w:r>
          </w:p>
          <w:p w14:paraId="3ED01CD0" w14:textId="75A44DE6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72725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530" w:type="dxa"/>
            <w:vAlign w:val="center"/>
          </w:tcPr>
          <w:p w14:paraId="50EE349F" w14:textId="19F822DC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65A887" w14:textId="5F5E0DDD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FFF2B0C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23235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E0F41A8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569257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E711DCF" w14:textId="77777777" w:rsidTr="00A13411">
        <w:trPr>
          <w:trHeight w:val="510"/>
        </w:trPr>
        <w:tc>
          <w:tcPr>
            <w:tcW w:w="1080" w:type="dxa"/>
            <w:noWrap/>
            <w:vAlign w:val="bottom"/>
          </w:tcPr>
          <w:p w14:paraId="649C755A" w14:textId="3B4D6B5D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2430" w:type="dxa"/>
          </w:tcPr>
          <w:p w14:paraId="614EF3B5" w14:textId="241C9D89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977455">
              <w:t>Oznámení o změně/posunutí uzávěrky</w:t>
            </w:r>
          </w:p>
        </w:tc>
        <w:tc>
          <w:tcPr>
            <w:tcW w:w="1530" w:type="dxa"/>
            <w:vAlign w:val="center"/>
          </w:tcPr>
          <w:p w14:paraId="2CE843D1" w14:textId="3646BD1D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57E7354" w14:textId="52D1D59B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1B4584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46B74A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F25FA8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4C9EB4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797E858" w14:textId="77777777" w:rsidTr="00A13411">
        <w:trPr>
          <w:trHeight w:val="510"/>
        </w:trPr>
        <w:tc>
          <w:tcPr>
            <w:tcW w:w="1080" w:type="dxa"/>
            <w:noWrap/>
            <w:vAlign w:val="bottom"/>
          </w:tcPr>
          <w:p w14:paraId="5069A671" w14:textId="78D466EF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810</w:t>
            </w:r>
          </w:p>
        </w:tc>
        <w:tc>
          <w:tcPr>
            <w:tcW w:w="2430" w:type="dxa"/>
          </w:tcPr>
          <w:p w14:paraId="00231971" w14:textId="077DDAAF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977455">
              <w:t>Zveřejnění výsledků IDA</w:t>
            </w:r>
          </w:p>
        </w:tc>
        <w:tc>
          <w:tcPr>
            <w:tcW w:w="1530" w:type="dxa"/>
            <w:vAlign w:val="center"/>
          </w:tcPr>
          <w:p w14:paraId="5D93B61A" w14:textId="56FC6D81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6BDEA2D" w14:textId="2D01D1AB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CD835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343C8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03E3EA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4B30B2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20AE7E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64243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2430" w:type="dxa"/>
            <w:vAlign w:val="bottom"/>
          </w:tcPr>
          <w:p w14:paraId="4716842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530" w:type="dxa"/>
            <w:vAlign w:val="center"/>
          </w:tcPr>
          <w:p w14:paraId="45D8E8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D63B94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C881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80EDE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6B62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B7B7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61DA58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76F97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812</w:t>
            </w:r>
          </w:p>
        </w:tc>
        <w:tc>
          <w:tcPr>
            <w:tcW w:w="2430" w:type="dxa"/>
            <w:vAlign w:val="bottom"/>
          </w:tcPr>
          <w:p w14:paraId="4F05C3C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zadání nabídky na DT</w:t>
            </w:r>
          </w:p>
        </w:tc>
        <w:tc>
          <w:tcPr>
            <w:tcW w:w="1530" w:type="dxa"/>
            <w:vAlign w:val="center"/>
          </w:tcPr>
          <w:p w14:paraId="2B3372C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FC6B71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C0C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158A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69B8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E722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1DB75A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A63BC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2430" w:type="dxa"/>
            <w:vAlign w:val="bottom"/>
          </w:tcPr>
          <w:p w14:paraId="3F417F8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530" w:type="dxa"/>
            <w:vAlign w:val="center"/>
          </w:tcPr>
          <w:p w14:paraId="4EC5A87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FDCE24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E294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A6B3EE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F59A3F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F36E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78C7677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6DCF220" w14:textId="1B625F06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814</w:t>
            </w:r>
          </w:p>
        </w:tc>
        <w:tc>
          <w:tcPr>
            <w:tcW w:w="2430" w:type="dxa"/>
            <w:vAlign w:val="bottom"/>
          </w:tcPr>
          <w:p w14:paraId="35416E0C" w14:textId="7397E0D9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Zadání / Nahrazení nabídky IDA</w:t>
            </w:r>
          </w:p>
        </w:tc>
        <w:tc>
          <w:tcPr>
            <w:tcW w:w="1530" w:type="dxa"/>
            <w:vAlign w:val="center"/>
          </w:tcPr>
          <w:p w14:paraId="2A279395" w14:textId="65AB234D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4B559112" w14:textId="717636D5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CAB467E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BC1947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82299E6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6F5FB" w14:textId="5F227EDD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33B69B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1C4640" w14:textId="584B7510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815</w:t>
            </w:r>
          </w:p>
        </w:tc>
        <w:tc>
          <w:tcPr>
            <w:tcW w:w="2430" w:type="dxa"/>
            <w:vAlign w:val="bottom"/>
          </w:tcPr>
          <w:p w14:paraId="31BFC8B0" w14:textId="2499E8DC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zadání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2582CDB3" w14:textId="2BA41226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61A03A0" w14:textId="1AD3742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09E26C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402625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043C46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689134F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6236AA9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E5F657" w14:textId="2F1A5ACE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816</w:t>
            </w:r>
          </w:p>
        </w:tc>
        <w:tc>
          <w:tcPr>
            <w:tcW w:w="2430" w:type="dxa"/>
            <w:vAlign w:val="bottom"/>
          </w:tcPr>
          <w:p w14:paraId="37284EA2" w14:textId="3F86F57F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530" w:type="dxa"/>
            <w:vAlign w:val="center"/>
          </w:tcPr>
          <w:p w14:paraId="205D6D54" w14:textId="728007F9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3B37E624" w14:textId="34BEC076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84B683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05AABB7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7A4314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6C2791" w14:textId="14EA4304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8B4866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B3EA2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2430" w:type="dxa"/>
            <w:vAlign w:val="bottom"/>
          </w:tcPr>
          <w:p w14:paraId="5CE1606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530" w:type="dxa"/>
            <w:vAlign w:val="center"/>
          </w:tcPr>
          <w:p w14:paraId="4D3B722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7C9656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89BE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6DEA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4C651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3649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87AB9D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094E5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822</w:t>
            </w:r>
          </w:p>
        </w:tc>
        <w:tc>
          <w:tcPr>
            <w:tcW w:w="2430" w:type="dxa"/>
            <w:vAlign w:val="bottom"/>
          </w:tcPr>
          <w:p w14:paraId="4B26CFF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anulace nabídky na DT</w:t>
            </w:r>
          </w:p>
        </w:tc>
        <w:tc>
          <w:tcPr>
            <w:tcW w:w="1530" w:type="dxa"/>
            <w:vAlign w:val="center"/>
          </w:tcPr>
          <w:p w14:paraId="2B04502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F83CE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A222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0A15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6F128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A45C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709E92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38F4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2430" w:type="dxa"/>
            <w:vAlign w:val="bottom"/>
          </w:tcPr>
          <w:p w14:paraId="4F19174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530" w:type="dxa"/>
            <w:vAlign w:val="center"/>
          </w:tcPr>
          <w:p w14:paraId="109F610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4D5925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F30F1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A9637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E77C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A124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28EB226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A35DA18" w14:textId="03E9F44A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824</w:t>
            </w:r>
          </w:p>
        </w:tc>
        <w:tc>
          <w:tcPr>
            <w:tcW w:w="2430" w:type="dxa"/>
            <w:vAlign w:val="bottom"/>
          </w:tcPr>
          <w:p w14:paraId="4EFC6EAF" w14:textId="4BB7CE6B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452F109B" w14:textId="303BB844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399CECC4" w14:textId="7E18D32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33E89A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6F4E22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1567A9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369B27" w14:textId="196A7AAF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753B949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F08AF60" w14:textId="6BE7176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825</w:t>
            </w:r>
          </w:p>
        </w:tc>
        <w:tc>
          <w:tcPr>
            <w:tcW w:w="2430" w:type="dxa"/>
            <w:vAlign w:val="bottom"/>
          </w:tcPr>
          <w:p w14:paraId="4B3CDE06" w14:textId="6576B197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anulace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791E7873" w14:textId="24F13F80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FFBFAD" w14:textId="561DE69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6918E8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ED3393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6E0908D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0165EB2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059304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E9E6A8" w14:textId="5E8319C4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826</w:t>
            </w:r>
          </w:p>
        </w:tc>
        <w:tc>
          <w:tcPr>
            <w:tcW w:w="2430" w:type="dxa"/>
            <w:vAlign w:val="bottom"/>
          </w:tcPr>
          <w:p w14:paraId="25428AC2" w14:textId="1587DC14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530" w:type="dxa"/>
            <w:vAlign w:val="center"/>
          </w:tcPr>
          <w:p w14:paraId="04D1F226" w14:textId="5425226D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5433BBA" w14:textId="2FA68012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F571094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23FEF1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F84315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326D2D" w14:textId="218C0F8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AB7EEA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4350D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2430" w:type="dxa"/>
            <w:vAlign w:val="bottom"/>
          </w:tcPr>
          <w:p w14:paraId="0B804A3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nabídky DT</w:t>
            </w:r>
          </w:p>
        </w:tc>
        <w:tc>
          <w:tcPr>
            <w:tcW w:w="1530" w:type="dxa"/>
            <w:vAlign w:val="center"/>
          </w:tcPr>
          <w:p w14:paraId="53AC66EA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17F502A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73FD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D353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747AA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60FC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420AE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4AF9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832</w:t>
            </w:r>
          </w:p>
        </w:tc>
        <w:tc>
          <w:tcPr>
            <w:tcW w:w="2430" w:type="dxa"/>
            <w:vAlign w:val="bottom"/>
          </w:tcPr>
          <w:p w14:paraId="00590B2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dotazu na data nabídky na DT</w:t>
            </w:r>
          </w:p>
        </w:tc>
        <w:tc>
          <w:tcPr>
            <w:tcW w:w="1530" w:type="dxa"/>
            <w:vAlign w:val="center"/>
          </w:tcPr>
          <w:p w14:paraId="730CF46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30950E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71F1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93B795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A9F0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7AEF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964039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AA892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2430" w:type="dxa"/>
            <w:vAlign w:val="bottom"/>
          </w:tcPr>
          <w:p w14:paraId="5FF8435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530" w:type="dxa"/>
            <w:vAlign w:val="center"/>
          </w:tcPr>
          <w:p w14:paraId="523CE83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5A4ED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2BD2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43F60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42D4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DDDC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9356D" w:rsidRPr="007F474B" w14:paraId="1BE136D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C274F14" w14:textId="66ECB88A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2430" w:type="dxa"/>
            <w:vAlign w:val="bottom"/>
          </w:tcPr>
          <w:p w14:paraId="1B119B65" w14:textId="22706824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Dotaz na data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0D831F1A" w14:textId="15D83582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A4CDEC4" w14:textId="228989C8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0AF97D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122D04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655CEFE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4F2A642" w14:textId="77777777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9356D" w:rsidRPr="007F474B" w14:paraId="0C8733A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7A8464" w14:textId="4D57F708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2430" w:type="dxa"/>
            <w:vAlign w:val="bottom"/>
          </w:tcPr>
          <w:p w14:paraId="2835F075" w14:textId="42ACD276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dotazu na data nabídky na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38568335" w14:textId="1177710F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F465C3" w14:textId="2E391727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F0DE0D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838E5C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F94000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19455F" w14:textId="77777777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9356D" w:rsidRPr="007F474B" w14:paraId="4847A0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517E67" w14:textId="7B12C990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2430" w:type="dxa"/>
            <w:vAlign w:val="bottom"/>
          </w:tcPr>
          <w:p w14:paraId="5F6B2B34" w14:textId="1ACB8B35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530" w:type="dxa"/>
            <w:vAlign w:val="center"/>
          </w:tcPr>
          <w:p w14:paraId="2D655869" w14:textId="5F3A10AD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3FD8AEA" w14:textId="519EB110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C6F385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791E36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0890935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4331F61" w14:textId="4FFB8216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26178A" w:rsidRPr="007F474B" w14:paraId="1B6C81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91F52A0" w14:textId="77777777" w:rsidR="0026178A" w:rsidRPr="007F474B" w:rsidRDefault="00BD36AD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904</w:t>
            </w:r>
          </w:p>
        </w:tc>
        <w:tc>
          <w:tcPr>
            <w:tcW w:w="2430" w:type="dxa"/>
            <w:vAlign w:val="bottom"/>
          </w:tcPr>
          <w:p w14:paraId="11B16F10" w14:textId="236B071A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 xml:space="preserve">Zpoždění zveřejnění </w:t>
            </w:r>
            <w:r w:rsidR="00FD53FC">
              <w:rPr>
                <w:sz w:val="20"/>
                <w:szCs w:val="20"/>
                <w:lang w:eastAsia="cs-CZ"/>
              </w:rPr>
              <w:t>dat kapacit</w:t>
            </w:r>
          </w:p>
        </w:tc>
        <w:tc>
          <w:tcPr>
            <w:tcW w:w="1530" w:type="dxa"/>
            <w:vAlign w:val="center"/>
          </w:tcPr>
          <w:p w14:paraId="5EFE6F5C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02FF40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072A7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F6015C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99EFB3E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1944AE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430F9DE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CBC9753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lastRenderedPageBreak/>
              <w:t>905</w:t>
            </w:r>
          </w:p>
        </w:tc>
        <w:tc>
          <w:tcPr>
            <w:tcW w:w="2430" w:type="dxa"/>
            <w:vAlign w:val="bottom"/>
          </w:tcPr>
          <w:p w14:paraId="5A061CAC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Posunutí uzávěrky příjmu nabídek DT</w:t>
            </w:r>
          </w:p>
        </w:tc>
        <w:tc>
          <w:tcPr>
            <w:tcW w:w="1530" w:type="dxa"/>
            <w:vAlign w:val="center"/>
          </w:tcPr>
          <w:p w14:paraId="3786E44D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CF13470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759E0D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3D521C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83B989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71B3E8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1AF4AF2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92A7459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906</w:t>
            </w:r>
          </w:p>
        </w:tc>
        <w:tc>
          <w:tcPr>
            <w:tcW w:w="2430" w:type="dxa"/>
            <w:vAlign w:val="bottom"/>
          </w:tcPr>
          <w:p w14:paraId="7CBE5FB5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Zpoždění výsledků DT</w:t>
            </w:r>
          </w:p>
        </w:tc>
        <w:tc>
          <w:tcPr>
            <w:tcW w:w="1530" w:type="dxa"/>
            <w:vAlign w:val="center"/>
          </w:tcPr>
          <w:p w14:paraId="2E6A99BE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A98D295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D37FA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D64972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CC7156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4249854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1DD5408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7F110F6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907</w:t>
            </w:r>
          </w:p>
        </w:tc>
        <w:tc>
          <w:tcPr>
            <w:tcW w:w="2430" w:type="dxa"/>
            <w:vAlign w:val="bottom"/>
          </w:tcPr>
          <w:p w14:paraId="36248F60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Zpoždění výsledků DT, možnost rozpojení</w:t>
            </w:r>
          </w:p>
        </w:tc>
        <w:tc>
          <w:tcPr>
            <w:tcW w:w="1530" w:type="dxa"/>
            <w:vAlign w:val="center"/>
          </w:tcPr>
          <w:p w14:paraId="339D1FD5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DAEC92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2B26DBD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28B73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0889D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9E1D43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5482893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9191C77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908</w:t>
            </w:r>
          </w:p>
        </w:tc>
        <w:tc>
          <w:tcPr>
            <w:tcW w:w="2430" w:type="dxa"/>
            <w:vAlign w:val="bottom"/>
          </w:tcPr>
          <w:p w14:paraId="7365B527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Rozpojení trhů</w:t>
            </w:r>
          </w:p>
        </w:tc>
        <w:tc>
          <w:tcPr>
            <w:tcW w:w="1530" w:type="dxa"/>
            <w:vAlign w:val="center"/>
          </w:tcPr>
          <w:p w14:paraId="1FE394A7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8CA8B54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500C5B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F6B5D5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DAA7DC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A712A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64035" w:rsidRPr="007F474B" w14:paraId="2314466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BB0E6B0" w14:textId="77777777" w:rsidR="00064035" w:rsidRPr="00BD36AD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910</w:t>
            </w:r>
          </w:p>
        </w:tc>
        <w:tc>
          <w:tcPr>
            <w:tcW w:w="2430" w:type="dxa"/>
            <w:vAlign w:val="bottom"/>
          </w:tcPr>
          <w:p w14:paraId="4C8ED51D" w14:textId="77777777" w:rsidR="00064035" w:rsidRPr="00BD36AD" w:rsidRDefault="0006403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64035">
              <w:rPr>
                <w:sz w:val="20"/>
                <w:szCs w:val="20"/>
                <w:lang w:eastAsia="cs-CZ"/>
              </w:rPr>
              <w:t>Zpoždění zveřejnění ATC hodnot, možnost rozpojení</w:t>
            </w:r>
          </w:p>
        </w:tc>
        <w:tc>
          <w:tcPr>
            <w:tcW w:w="1530" w:type="dxa"/>
            <w:vAlign w:val="center"/>
          </w:tcPr>
          <w:p w14:paraId="1E929806" w14:textId="77777777" w:rsidR="00064035" w:rsidRPr="009C0C25" w:rsidRDefault="0006403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8DED387" w14:textId="77777777" w:rsidR="00064035" w:rsidRPr="00DB56C7" w:rsidRDefault="00064035" w:rsidP="004454D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65C879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C8891F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4148D2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9382F8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A54BA9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CD628E3" w14:textId="77777777" w:rsidR="00582341" w:rsidRPr="007F474B" w:rsidRDefault="00582341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921</w:t>
            </w:r>
          </w:p>
        </w:tc>
        <w:tc>
          <w:tcPr>
            <w:tcW w:w="2430" w:type="dxa"/>
            <w:vAlign w:val="bottom"/>
          </w:tcPr>
          <w:p w14:paraId="4EEB781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předání dat asynchronních požadavků</w:t>
            </w:r>
          </w:p>
        </w:tc>
        <w:tc>
          <w:tcPr>
            <w:tcW w:w="1530" w:type="dxa"/>
            <w:vAlign w:val="center"/>
          </w:tcPr>
          <w:p w14:paraId="3A69D15C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630" w:type="dxa"/>
            <w:noWrap/>
            <w:vAlign w:val="center"/>
          </w:tcPr>
          <w:p w14:paraId="08917E3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A36B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5398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1AE4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AB4A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B1B31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F86A991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922</w:t>
            </w:r>
          </w:p>
        </w:tc>
        <w:tc>
          <w:tcPr>
            <w:tcW w:w="2430" w:type="dxa"/>
            <w:vAlign w:val="bottom"/>
          </w:tcPr>
          <w:p w14:paraId="2C23E570" w14:textId="77777777" w:rsidR="00582341" w:rsidRPr="00F65D67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Chyba/potvrzení při zaslání požadavku na předání výstupních dat</w:t>
            </w:r>
          </w:p>
        </w:tc>
        <w:tc>
          <w:tcPr>
            <w:tcW w:w="1530" w:type="dxa"/>
            <w:vAlign w:val="center"/>
          </w:tcPr>
          <w:p w14:paraId="7825B148" w14:textId="77777777" w:rsidR="00582341" w:rsidRPr="00F65D67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90F0E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1B844EA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388872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D7432C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38CCF2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C4551" w:rsidRPr="007F474B" w14:paraId="71DE11B7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D3BC188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923</w:t>
            </w:r>
          </w:p>
        </w:tc>
        <w:tc>
          <w:tcPr>
            <w:tcW w:w="2430" w:type="dxa"/>
            <w:vAlign w:val="bottom"/>
          </w:tcPr>
          <w:p w14:paraId="487C3AE0" w14:textId="77777777" w:rsidR="004C4551" w:rsidRPr="007F474B" w:rsidRDefault="004C455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Žádost o předání dat asynchronních požadavků - služba MarketService</w:t>
            </w:r>
          </w:p>
        </w:tc>
        <w:tc>
          <w:tcPr>
            <w:tcW w:w="1530" w:type="dxa"/>
            <w:vAlign w:val="center"/>
          </w:tcPr>
          <w:p w14:paraId="60EB6D41" w14:textId="77777777" w:rsidR="004C4551" w:rsidRPr="007F474B" w:rsidRDefault="004C455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630" w:type="dxa"/>
            <w:noWrap/>
            <w:vAlign w:val="center"/>
          </w:tcPr>
          <w:p w14:paraId="42CB3433" w14:textId="77777777" w:rsidR="004C4551" w:rsidRPr="00DB56C7" w:rsidRDefault="004C4551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89E5D5A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E6FEA7C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837801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C9F99D9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C4551" w:rsidRPr="007F474B" w14:paraId="3DACD42D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F5A8B4B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924</w:t>
            </w:r>
          </w:p>
        </w:tc>
        <w:tc>
          <w:tcPr>
            <w:tcW w:w="2430" w:type="dxa"/>
            <w:vAlign w:val="bottom"/>
          </w:tcPr>
          <w:p w14:paraId="7F9EB926" w14:textId="77777777" w:rsidR="004C4551" w:rsidRPr="007F474B" w:rsidRDefault="004C455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Chyba/potvrzení při zaslání požadavku na předání výstupních dat - služba MarketService</w:t>
            </w:r>
          </w:p>
        </w:tc>
        <w:tc>
          <w:tcPr>
            <w:tcW w:w="1530" w:type="dxa"/>
            <w:vAlign w:val="center"/>
          </w:tcPr>
          <w:p w14:paraId="0731DF38" w14:textId="77777777" w:rsidR="004C4551" w:rsidRPr="007F474B" w:rsidRDefault="004C455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F4D16ED" w14:textId="77777777" w:rsidR="004C4551" w:rsidRPr="00DB56C7" w:rsidRDefault="004C4551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7542AF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8C2372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38873B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A8D2D3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13667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25AE38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934</w:t>
            </w:r>
          </w:p>
        </w:tc>
        <w:tc>
          <w:tcPr>
            <w:tcW w:w="2430" w:type="dxa"/>
            <w:vAlign w:val="center"/>
          </w:tcPr>
          <w:p w14:paraId="03D6DC54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Dotaz na výsledky DT za oblast</w:t>
            </w:r>
          </w:p>
        </w:tc>
        <w:tc>
          <w:tcPr>
            <w:tcW w:w="1530" w:type="dxa"/>
            <w:vAlign w:val="center"/>
          </w:tcPr>
          <w:p w14:paraId="64CF3DC8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D82157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7F7BF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FC24EB9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C52F351" w14:textId="77777777" w:rsidR="00582341" w:rsidRDefault="00582341" w:rsidP="006C15B3">
            <w:pPr>
              <w:spacing w:after="0"/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654D2864" w14:textId="77777777" w:rsidR="00582341" w:rsidRPr="007F288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EE6605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F4F7AEF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935</w:t>
            </w:r>
          </w:p>
        </w:tc>
        <w:tc>
          <w:tcPr>
            <w:tcW w:w="2430" w:type="dxa"/>
            <w:vAlign w:val="bottom"/>
          </w:tcPr>
          <w:p w14:paraId="572C2580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Potvrzení / Chyba v dotazu na výsledky DT za oblast</w:t>
            </w:r>
          </w:p>
        </w:tc>
        <w:tc>
          <w:tcPr>
            <w:tcW w:w="1530" w:type="dxa"/>
            <w:vAlign w:val="center"/>
          </w:tcPr>
          <w:p w14:paraId="53A770F2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9A4DEC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502B96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907B96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5E22665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E7E91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A791D5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709BD0C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936</w:t>
            </w:r>
          </w:p>
        </w:tc>
        <w:tc>
          <w:tcPr>
            <w:tcW w:w="2430" w:type="dxa"/>
            <w:vAlign w:val="bottom"/>
          </w:tcPr>
          <w:p w14:paraId="6BA6430F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Výsledky DT za oblast (předává primární koordinátor trhu)</w:t>
            </w:r>
          </w:p>
        </w:tc>
        <w:tc>
          <w:tcPr>
            <w:tcW w:w="1530" w:type="dxa"/>
            <w:vAlign w:val="center"/>
          </w:tcPr>
          <w:p w14:paraId="64677E26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715F60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0ADE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1032B6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F76243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574ED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52B80D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367A77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937</w:t>
            </w:r>
          </w:p>
        </w:tc>
        <w:tc>
          <w:tcPr>
            <w:tcW w:w="2430" w:type="dxa"/>
            <w:vAlign w:val="center"/>
          </w:tcPr>
          <w:p w14:paraId="4A913D2D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Dotaz na výsledky koordinace DT po SZ </w:t>
            </w:r>
          </w:p>
        </w:tc>
        <w:tc>
          <w:tcPr>
            <w:tcW w:w="1530" w:type="dxa"/>
            <w:vAlign w:val="center"/>
          </w:tcPr>
          <w:p w14:paraId="40E4CE39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24C849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BCA4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0104D3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22B917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23882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1CDEB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F95EF7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938</w:t>
            </w:r>
          </w:p>
        </w:tc>
        <w:tc>
          <w:tcPr>
            <w:tcW w:w="2430" w:type="dxa"/>
            <w:vAlign w:val="bottom"/>
          </w:tcPr>
          <w:p w14:paraId="49BCF46F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Potvrzení / Chyba v dotazu na výsledky DT po SZ </w:t>
            </w:r>
          </w:p>
        </w:tc>
        <w:tc>
          <w:tcPr>
            <w:tcW w:w="1530" w:type="dxa"/>
            <w:vAlign w:val="center"/>
          </w:tcPr>
          <w:p w14:paraId="70FA23D5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3D969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C714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06CE63B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C919F5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F5B28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F61A7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3C822F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939</w:t>
            </w:r>
          </w:p>
        </w:tc>
        <w:tc>
          <w:tcPr>
            <w:tcW w:w="2430" w:type="dxa"/>
            <w:vAlign w:val="center"/>
          </w:tcPr>
          <w:p w14:paraId="6FF32B15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Výsledky koordinace DT po SZ </w:t>
            </w:r>
          </w:p>
        </w:tc>
        <w:tc>
          <w:tcPr>
            <w:tcW w:w="1530" w:type="dxa"/>
            <w:vAlign w:val="center"/>
          </w:tcPr>
          <w:p w14:paraId="5EC8C966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57E3492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57A94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9D982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E2051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EA8B7E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CB5C6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F6242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2430" w:type="dxa"/>
            <w:vAlign w:val="bottom"/>
          </w:tcPr>
          <w:p w14:paraId="7792080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</w:t>
            </w:r>
          </w:p>
        </w:tc>
        <w:tc>
          <w:tcPr>
            <w:tcW w:w="1530" w:type="dxa"/>
            <w:vAlign w:val="center"/>
          </w:tcPr>
          <w:p w14:paraId="384BA1A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48866AA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B645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8FB93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C0F7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E2D9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F8D3C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484F4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942</w:t>
            </w:r>
          </w:p>
        </w:tc>
        <w:tc>
          <w:tcPr>
            <w:tcW w:w="2430" w:type="dxa"/>
            <w:vAlign w:val="bottom"/>
          </w:tcPr>
          <w:p w14:paraId="3BAE4AD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Celkový plán smluvených hodnot</w:t>
            </w:r>
          </w:p>
        </w:tc>
        <w:tc>
          <w:tcPr>
            <w:tcW w:w="1530" w:type="dxa"/>
            <w:vAlign w:val="center"/>
          </w:tcPr>
          <w:p w14:paraId="287A9CF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2E538D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C1E9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01CD8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B4DC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E8499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153126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7E0EF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2430" w:type="dxa"/>
            <w:vAlign w:val="bottom"/>
          </w:tcPr>
          <w:p w14:paraId="0B3EBDC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530" w:type="dxa"/>
            <w:vAlign w:val="center"/>
          </w:tcPr>
          <w:p w14:paraId="01044EC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1D4F9C1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24BA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60A64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B9E3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4A0F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21335" w14:paraId="68DCEF9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AF4EE0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2430" w:type="dxa"/>
            <w:vAlign w:val="bottom"/>
          </w:tcPr>
          <w:p w14:paraId="515D4842" w14:textId="27E73308" w:rsidR="00582341" w:rsidRPr="00721335" w:rsidRDefault="00AA00A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DT - </w:t>
            </w:r>
            <w:r w:rsidR="00582341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582341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02A9E1C6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4A471B9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4F9F4E1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342CB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A50FB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5812FA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047F34D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EDF5E72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945</w:t>
            </w:r>
          </w:p>
        </w:tc>
        <w:tc>
          <w:tcPr>
            <w:tcW w:w="2430" w:type="dxa"/>
            <w:vAlign w:val="bottom"/>
          </w:tcPr>
          <w:p w14:paraId="5A373446" w14:textId="10EC1067" w:rsidR="00582341" w:rsidRPr="00721335" w:rsidRDefault="00AA00A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>DT - Přijetí</w:t>
            </w:r>
            <w:proofErr w:type="gramEnd"/>
            <w:r w:rsidRPr="00AA00A0">
              <w:rPr>
                <w:sz w:val="20"/>
                <w:szCs w:val="20"/>
                <w:lang w:eastAsia="cs-CZ"/>
              </w:rPr>
              <w:t>/chyba</w:t>
            </w:r>
            <w:r w:rsidR="00582341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12DD3AD2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C26588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61E8BB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E26ABC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52568F7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38AE2F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2F102F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F1AE7EF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2430" w:type="dxa"/>
            <w:vAlign w:val="bottom"/>
          </w:tcPr>
          <w:p w14:paraId="66408EC5" w14:textId="59755F3C" w:rsidR="00582341" w:rsidRPr="00721335" w:rsidRDefault="006F49E2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530" w:type="dxa"/>
            <w:vAlign w:val="center"/>
          </w:tcPr>
          <w:p w14:paraId="55B1F854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790836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0E2543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B87E8A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DB5012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9B9783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21335" w14:paraId="5C0A8B6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1966B28" w14:textId="3BC11F23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2430" w:type="dxa"/>
            <w:vAlign w:val="bottom"/>
          </w:tcPr>
          <w:p w14:paraId="529991E8" w14:textId="59B51C4D" w:rsidR="00706335" w:rsidRPr="00721335" w:rsidRDefault="00AA00A0" w:rsidP="00706335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IDA - </w:t>
            </w:r>
            <w:r w:rsidR="00706335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706335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687F49D8" w14:textId="32EBA98F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640D821" w14:textId="15D4B449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B06313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D597C1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22BCEBD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A6D372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21335" w14:paraId="5BDCF48D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2B0CF26" w14:textId="405EA188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lastRenderedPageBreak/>
              <w:t>94</w:t>
            </w:r>
            <w:r>
              <w:rPr>
                <w:sz w:val="20"/>
                <w:szCs w:val="20"/>
                <w:lang w:eastAsia="cs-CZ"/>
              </w:rPr>
              <w:t>8</w:t>
            </w:r>
          </w:p>
        </w:tc>
        <w:tc>
          <w:tcPr>
            <w:tcW w:w="2430" w:type="dxa"/>
            <w:vAlign w:val="bottom"/>
          </w:tcPr>
          <w:p w14:paraId="2407B25C" w14:textId="4F6CAE31" w:rsidR="00706335" w:rsidRPr="00721335" w:rsidRDefault="00AA00A0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AA00A0">
              <w:rPr>
                <w:sz w:val="20"/>
                <w:szCs w:val="20"/>
                <w:lang w:eastAsia="cs-CZ"/>
              </w:rPr>
              <w:t>Přijetí/chyba</w:t>
            </w:r>
            <w:r w:rsidR="00706335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565226D2" w14:textId="1C150620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A8375C" w14:textId="6D98B68A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607B91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8715DE5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2BC31B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E89D08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21335" w14:paraId="18E757F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F576A9E" w14:textId="6D69FFA8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2430" w:type="dxa"/>
            <w:vAlign w:val="bottom"/>
          </w:tcPr>
          <w:p w14:paraId="27A1E3B3" w14:textId="781F3C38" w:rsidR="00706335" w:rsidRPr="00721335" w:rsidRDefault="006F49E2" w:rsidP="00706335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530" w:type="dxa"/>
            <w:vAlign w:val="center"/>
          </w:tcPr>
          <w:p w14:paraId="08A91BA1" w14:textId="169FBFD3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5A959B8B" w14:textId="098EC684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87D1C35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AFE8A2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17C5E5A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3C71D2" w14:textId="456266A8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3BB521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F40F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2430" w:type="dxa"/>
            <w:vAlign w:val="bottom"/>
          </w:tcPr>
          <w:p w14:paraId="1FF5B45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po hodinách</w:t>
            </w:r>
          </w:p>
        </w:tc>
        <w:tc>
          <w:tcPr>
            <w:tcW w:w="1530" w:type="dxa"/>
            <w:vAlign w:val="center"/>
          </w:tcPr>
          <w:p w14:paraId="301351E8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039F9E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3453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17B08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7FC9C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123D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826B57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449FA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952</w:t>
            </w:r>
          </w:p>
        </w:tc>
        <w:tc>
          <w:tcPr>
            <w:tcW w:w="2430" w:type="dxa"/>
            <w:vAlign w:val="bottom"/>
          </w:tcPr>
          <w:p w14:paraId="152D2E8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po hodinách</w:t>
            </w:r>
          </w:p>
        </w:tc>
        <w:tc>
          <w:tcPr>
            <w:tcW w:w="1530" w:type="dxa"/>
            <w:vAlign w:val="center"/>
          </w:tcPr>
          <w:p w14:paraId="015DF47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C78B3D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9814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4B51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A7AC4F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2E361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BA30A8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0C4F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2430" w:type="dxa"/>
            <w:vAlign w:val="bottom"/>
          </w:tcPr>
          <w:p w14:paraId="43578C3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 - Zúčtování po hodinách - Opis dat</w:t>
            </w:r>
          </w:p>
        </w:tc>
        <w:tc>
          <w:tcPr>
            <w:tcW w:w="1530" w:type="dxa"/>
            <w:vAlign w:val="center"/>
          </w:tcPr>
          <w:p w14:paraId="10AABA5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0BBD42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0C6C49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71C3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59A2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BF3D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047A12F0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18D8D2B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2430" w:type="dxa"/>
            <w:vAlign w:val="bottom"/>
          </w:tcPr>
          <w:p w14:paraId="511863E3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530" w:type="dxa"/>
            <w:vAlign w:val="bottom"/>
          </w:tcPr>
          <w:p w14:paraId="2FBCD827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7ABD1E1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443854F6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40203DE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2FF3AD4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4B0E8D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004013E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5A354140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2430" w:type="dxa"/>
            <w:vAlign w:val="bottom"/>
          </w:tcPr>
          <w:p w14:paraId="481519B4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530" w:type="dxa"/>
            <w:vAlign w:val="bottom"/>
          </w:tcPr>
          <w:p w14:paraId="6C87E5FB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348EB4FC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61C2097A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6BF276AB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FBF66CC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D77081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3D78AE06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64B09571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957</w:t>
            </w:r>
          </w:p>
        </w:tc>
        <w:tc>
          <w:tcPr>
            <w:tcW w:w="2430" w:type="dxa"/>
            <w:vAlign w:val="bottom"/>
          </w:tcPr>
          <w:p w14:paraId="6561FBDF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530" w:type="dxa"/>
            <w:vAlign w:val="bottom"/>
          </w:tcPr>
          <w:p w14:paraId="7B088275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1081CAA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5E481DCA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0FABC645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BE2108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A094C9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64A91CF8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59B8EF33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958</w:t>
            </w:r>
          </w:p>
        </w:tc>
        <w:tc>
          <w:tcPr>
            <w:tcW w:w="2430" w:type="dxa"/>
            <w:vAlign w:val="bottom"/>
          </w:tcPr>
          <w:p w14:paraId="26BD5B4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530" w:type="dxa"/>
            <w:vAlign w:val="bottom"/>
          </w:tcPr>
          <w:p w14:paraId="4962C3C0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6CFC6F3E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2B449D34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024F9B2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2FFD0A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AF56ED0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4C95F8C0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46C9363A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2430" w:type="dxa"/>
            <w:vAlign w:val="bottom"/>
          </w:tcPr>
          <w:p w14:paraId="30322AA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530" w:type="dxa"/>
            <w:vAlign w:val="bottom"/>
          </w:tcPr>
          <w:p w14:paraId="0F9A6158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3095344D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670444D0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29D0CD69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A64F38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DE09A8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DB52FA6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3074BC50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2430" w:type="dxa"/>
            <w:vAlign w:val="bottom"/>
          </w:tcPr>
          <w:p w14:paraId="0969056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530" w:type="dxa"/>
            <w:vAlign w:val="bottom"/>
          </w:tcPr>
          <w:p w14:paraId="1D003C8C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2D1F8653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2D70F239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610946E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BF1EFB9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8663F3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16327A8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AF1F35C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2430" w:type="dxa"/>
            <w:vAlign w:val="bottom"/>
          </w:tcPr>
          <w:p w14:paraId="1F11D43C" w14:textId="77777777" w:rsidR="000C1119" w:rsidRPr="007F474B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530" w:type="dxa"/>
            <w:vAlign w:val="center"/>
          </w:tcPr>
          <w:p w14:paraId="0A07C409" w14:textId="77777777" w:rsidR="000C1119" w:rsidRPr="007F474B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66F8569F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200B4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5E2DEA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0143289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E3AB62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0AC0F1A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992B801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2430" w:type="dxa"/>
            <w:vAlign w:val="bottom"/>
          </w:tcPr>
          <w:p w14:paraId="7CA9C29F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</w:t>
            </w:r>
          </w:p>
        </w:tc>
        <w:tc>
          <w:tcPr>
            <w:tcW w:w="1530" w:type="dxa"/>
            <w:vAlign w:val="center"/>
          </w:tcPr>
          <w:p w14:paraId="179C39D0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5F629157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6E99F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1546AA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44A87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00E794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1020702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0297AA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965</w:t>
            </w:r>
          </w:p>
        </w:tc>
        <w:tc>
          <w:tcPr>
            <w:tcW w:w="2430" w:type="dxa"/>
            <w:vAlign w:val="bottom"/>
          </w:tcPr>
          <w:p w14:paraId="298116FF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chyba / potvrzení</w:t>
            </w:r>
          </w:p>
        </w:tc>
        <w:tc>
          <w:tcPr>
            <w:tcW w:w="1530" w:type="dxa"/>
            <w:vAlign w:val="center"/>
          </w:tcPr>
          <w:p w14:paraId="585BFDFE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2BCC71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EFCB8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C41E760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562120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417488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C79C1E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77C6855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966</w:t>
            </w:r>
          </w:p>
        </w:tc>
        <w:tc>
          <w:tcPr>
            <w:tcW w:w="2430" w:type="dxa"/>
            <w:vAlign w:val="bottom"/>
          </w:tcPr>
          <w:p w14:paraId="0ABB53A2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530" w:type="dxa"/>
            <w:vAlign w:val="center"/>
          </w:tcPr>
          <w:p w14:paraId="4F841DA8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1A728B87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75F772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46C284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4531732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ADB15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515019E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0FBC10" w14:textId="77777777" w:rsidR="000C1119" w:rsidRPr="008E1D2C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970</w:t>
            </w:r>
          </w:p>
        </w:tc>
        <w:tc>
          <w:tcPr>
            <w:tcW w:w="2430" w:type="dxa"/>
            <w:vAlign w:val="bottom"/>
          </w:tcPr>
          <w:p w14:paraId="04AE9E3D" w14:textId="77777777" w:rsidR="000C1119" w:rsidRPr="008E1D2C" w:rsidRDefault="000C1119" w:rsidP="000C1119">
            <w:pPr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Odpověď na dotaz na akceptované nabídky na VT</w:t>
            </w:r>
          </w:p>
        </w:tc>
        <w:tc>
          <w:tcPr>
            <w:tcW w:w="1530" w:type="dxa"/>
            <w:vAlign w:val="center"/>
          </w:tcPr>
          <w:p w14:paraId="39F93745" w14:textId="77777777" w:rsidR="000C1119" w:rsidRPr="008E1D2C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CA12E2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43202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35268D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14B37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03661B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BB0876C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03FA000B" w14:textId="77777777" w:rsidR="003E20F8" w:rsidRDefault="003E20F8" w:rsidP="0070633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2430" w:type="dxa"/>
            <w:vAlign w:val="bottom"/>
          </w:tcPr>
          <w:p w14:paraId="28E054AE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530" w:type="dxa"/>
            <w:vAlign w:val="bottom"/>
          </w:tcPr>
          <w:p w14:paraId="411D50E8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1CB5A8E1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001C75FE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5EE731DE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670EC0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1B1991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1C0B0DD2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4E481978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2430" w:type="dxa"/>
            <w:vAlign w:val="bottom"/>
          </w:tcPr>
          <w:p w14:paraId="3F05E543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530" w:type="dxa"/>
            <w:vAlign w:val="bottom"/>
          </w:tcPr>
          <w:p w14:paraId="60391EEB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0A640693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3A5CE9C7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19814FDC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10E1793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4F4526E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40581C7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6F1DEC2E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2430" w:type="dxa"/>
            <w:vAlign w:val="bottom"/>
          </w:tcPr>
          <w:p w14:paraId="69FA9812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530" w:type="dxa"/>
            <w:vAlign w:val="bottom"/>
          </w:tcPr>
          <w:p w14:paraId="4DA8D204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608DB75F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37C0A223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7418DE65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7918C60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6728FDA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A9CA4B0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52507221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977</w:t>
            </w:r>
          </w:p>
        </w:tc>
        <w:tc>
          <w:tcPr>
            <w:tcW w:w="2430" w:type="dxa"/>
            <w:vAlign w:val="bottom"/>
          </w:tcPr>
          <w:p w14:paraId="733736B9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 xml:space="preserve">(ExC_06) Zpoždění zveřejnění výsledků DT - maximální cena detekovaná </w:t>
            </w:r>
            <w:r w:rsidRPr="003E20F8">
              <w:rPr>
                <w:sz w:val="20"/>
                <w:szCs w:val="20"/>
              </w:rPr>
              <w:lastRenderedPageBreak/>
              <w:t>v Litvě, Finsku  nebo Švédsku</w:t>
            </w:r>
          </w:p>
        </w:tc>
        <w:tc>
          <w:tcPr>
            <w:tcW w:w="1530" w:type="dxa"/>
            <w:vAlign w:val="bottom"/>
          </w:tcPr>
          <w:p w14:paraId="283B5623" w14:textId="77777777" w:rsidR="003E20F8" w:rsidRPr="008904CD" w:rsidRDefault="003E20F8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lastRenderedPageBreak/>
              <w:t>RESPONSE</w:t>
            </w:r>
          </w:p>
        </w:tc>
        <w:tc>
          <w:tcPr>
            <w:tcW w:w="630" w:type="dxa"/>
            <w:noWrap/>
            <w:vAlign w:val="bottom"/>
          </w:tcPr>
          <w:p w14:paraId="07644B2B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2DA46AEB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17A678FD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87C3D8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523A8B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00AEACA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666C4A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981</w:t>
            </w:r>
          </w:p>
        </w:tc>
        <w:tc>
          <w:tcPr>
            <w:tcW w:w="2430" w:type="dxa"/>
            <w:vAlign w:val="bottom"/>
          </w:tcPr>
          <w:p w14:paraId="5F927834" w14:textId="63CD5935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931897">
              <w:rPr>
                <w:sz w:val="20"/>
                <w:szCs w:val="20"/>
                <w:lang w:eastAsia="cs-CZ"/>
              </w:rPr>
              <w:t xml:space="preserve">Oznámení o posunutí uzávěry </w:t>
            </w:r>
          </w:p>
        </w:tc>
        <w:tc>
          <w:tcPr>
            <w:tcW w:w="1530" w:type="dxa"/>
            <w:vAlign w:val="center"/>
          </w:tcPr>
          <w:p w14:paraId="111A5EC0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B1A8E4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9A9151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99BF4F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34D11E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B429A7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67299EF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2188D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982</w:t>
            </w:r>
          </w:p>
        </w:tc>
        <w:tc>
          <w:tcPr>
            <w:tcW w:w="2430" w:type="dxa"/>
            <w:vAlign w:val="bottom"/>
          </w:tcPr>
          <w:p w14:paraId="498B463F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zúčtování</w:t>
            </w:r>
          </w:p>
        </w:tc>
        <w:tc>
          <w:tcPr>
            <w:tcW w:w="1530" w:type="dxa"/>
            <w:vAlign w:val="center"/>
          </w:tcPr>
          <w:p w14:paraId="7F12AF48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ADB598A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06CAB1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9AADA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05F40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70A2F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57E8D54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8D5A7C" w14:textId="77777777" w:rsidR="003E20F8" w:rsidRPr="008E1D2C" w:rsidRDefault="003E20F8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989</w:t>
            </w:r>
          </w:p>
        </w:tc>
        <w:tc>
          <w:tcPr>
            <w:tcW w:w="2430" w:type="dxa"/>
            <w:vAlign w:val="bottom"/>
          </w:tcPr>
          <w:p w14:paraId="7CD51E7C" w14:textId="34AF3479" w:rsidR="003E20F8" w:rsidRPr="008E1D2C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Zveřejnění dat kapacit / Modifikace dat kapacit</w:t>
            </w:r>
          </w:p>
        </w:tc>
        <w:tc>
          <w:tcPr>
            <w:tcW w:w="1530" w:type="dxa"/>
            <w:vAlign w:val="center"/>
          </w:tcPr>
          <w:p w14:paraId="16FF7A47" w14:textId="77777777" w:rsidR="003E20F8" w:rsidRPr="008E1D2C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02B9C0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9CF14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E164F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EC5E8E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F4583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71889DA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4BC1F8" w14:textId="77777777" w:rsidR="003E20F8" w:rsidRPr="008E1D2C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990</w:t>
            </w:r>
          </w:p>
        </w:tc>
        <w:tc>
          <w:tcPr>
            <w:tcW w:w="2430" w:type="dxa"/>
            <w:vAlign w:val="bottom"/>
          </w:tcPr>
          <w:p w14:paraId="675CF626" w14:textId="407CE56A" w:rsidR="003E20F8" w:rsidRPr="008E1D2C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[ExC_01] Překročení prahových hodnot ceny - možnost opětovného zadávání nabídek</w:t>
            </w:r>
          </w:p>
        </w:tc>
        <w:tc>
          <w:tcPr>
            <w:tcW w:w="1530" w:type="dxa"/>
            <w:vAlign w:val="center"/>
          </w:tcPr>
          <w:p w14:paraId="745BEC57" w14:textId="77777777" w:rsidR="003E20F8" w:rsidRPr="008E1D2C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586ABF6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A7FB4A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41BAD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AA8E7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2877C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1E512F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151A1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2430" w:type="dxa"/>
            <w:vAlign w:val="bottom"/>
          </w:tcPr>
          <w:p w14:paraId="41959E2C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530" w:type="dxa"/>
            <w:vAlign w:val="center"/>
          </w:tcPr>
          <w:p w14:paraId="23E1C6F7" w14:textId="77777777" w:rsidR="003E20F8" w:rsidRPr="009C0C25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630" w:type="dxa"/>
            <w:noWrap/>
            <w:vAlign w:val="center"/>
          </w:tcPr>
          <w:p w14:paraId="279AC86D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807B72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09CD1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0E1D0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BC94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3E9316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C16533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992</w:t>
            </w:r>
          </w:p>
        </w:tc>
        <w:tc>
          <w:tcPr>
            <w:tcW w:w="2430" w:type="dxa"/>
            <w:vAlign w:val="bottom"/>
          </w:tcPr>
          <w:p w14:paraId="3F8366FB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agregace dvoustranných smluv</w:t>
            </w:r>
          </w:p>
        </w:tc>
        <w:tc>
          <w:tcPr>
            <w:tcW w:w="1530" w:type="dxa"/>
            <w:vAlign w:val="center"/>
          </w:tcPr>
          <w:p w14:paraId="2F128AA5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55D9F26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AF726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CC403E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D76B4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3B1D8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A04D8B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D4B3EC1" w14:textId="77777777" w:rsidR="003E20F8" w:rsidRPr="007F474B" w:rsidRDefault="003E20F8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994</w:t>
            </w:r>
          </w:p>
        </w:tc>
        <w:tc>
          <w:tcPr>
            <w:tcW w:w="2430" w:type="dxa"/>
            <w:vAlign w:val="bottom"/>
          </w:tcPr>
          <w:p w14:paraId="1AB31FD2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Požadavek na kontrolu spojení server-server a na předání neodeslaných zpráv IS OTE - služba MarketService</w:t>
            </w:r>
          </w:p>
        </w:tc>
        <w:tc>
          <w:tcPr>
            <w:tcW w:w="1530" w:type="dxa"/>
            <w:vAlign w:val="center"/>
          </w:tcPr>
          <w:p w14:paraId="64D88D7C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630" w:type="dxa"/>
            <w:noWrap/>
            <w:vAlign w:val="center"/>
          </w:tcPr>
          <w:p w14:paraId="62B8B1D9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28BCFE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B4F89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B0860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11981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1539F33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FAB1F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995</w:t>
            </w:r>
          </w:p>
        </w:tc>
        <w:tc>
          <w:tcPr>
            <w:tcW w:w="2430" w:type="dxa"/>
            <w:vAlign w:val="bottom"/>
          </w:tcPr>
          <w:p w14:paraId="3A89D6CD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v rámci kontroly spojení spojení server-server a zaslání neodeslaných zpráv</w:t>
            </w:r>
          </w:p>
        </w:tc>
        <w:tc>
          <w:tcPr>
            <w:tcW w:w="1530" w:type="dxa"/>
            <w:vAlign w:val="center"/>
          </w:tcPr>
          <w:p w14:paraId="5502454C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32951BF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31DDC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153F5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2C64D7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2583B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5CD1457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B35787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996</w:t>
            </w:r>
          </w:p>
        </w:tc>
        <w:tc>
          <w:tcPr>
            <w:tcW w:w="2430" w:type="dxa"/>
            <w:vAlign w:val="bottom"/>
          </w:tcPr>
          <w:p w14:paraId="7D5BA9D2" w14:textId="77777777" w:rsidR="003E20F8" w:rsidRPr="00623BC8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530" w:type="dxa"/>
            <w:vAlign w:val="center"/>
          </w:tcPr>
          <w:p w14:paraId="408EE4D6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4EDAFD9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7FE3F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591CD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B3970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3B4DEB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73FD6C4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637D9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2430" w:type="dxa"/>
            <w:vAlign w:val="bottom"/>
          </w:tcPr>
          <w:p w14:paraId="7AD4DD24" w14:textId="1DCAEF20" w:rsidR="003E20F8" w:rsidRPr="007F474B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Zveřejnění výsledků DT</w:t>
            </w:r>
          </w:p>
        </w:tc>
        <w:tc>
          <w:tcPr>
            <w:tcW w:w="1530" w:type="dxa"/>
            <w:vAlign w:val="center"/>
          </w:tcPr>
          <w:p w14:paraId="5334BA7E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E35CE6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FB75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D8C7D7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77510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6C762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A2659" w:rsidRPr="007F474B" w14:paraId="7AE6F40A" w14:textId="77777777" w:rsidTr="00516BEF">
        <w:trPr>
          <w:trHeight w:val="510"/>
        </w:trPr>
        <w:tc>
          <w:tcPr>
            <w:tcW w:w="1080" w:type="dxa"/>
            <w:noWrap/>
            <w:vAlign w:val="center"/>
          </w:tcPr>
          <w:p w14:paraId="72038069" w14:textId="5F0A1AD8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GSD</w:t>
            </w:r>
          </w:p>
        </w:tc>
        <w:tc>
          <w:tcPr>
            <w:tcW w:w="2430" w:type="dxa"/>
            <w:vAlign w:val="bottom"/>
          </w:tcPr>
          <w:p w14:paraId="0B622160" w14:textId="7C2FEE6E" w:rsidR="00AA2659" w:rsidRPr="00BE45BB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530" w:type="dxa"/>
            <w:vAlign w:val="bottom"/>
          </w:tcPr>
          <w:p w14:paraId="4EA722A3" w14:textId="55DAEAF8" w:rsidR="00AA2659" w:rsidRPr="007F474B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CE89AFB" w14:textId="3024A093" w:rsidR="00AA2659" w:rsidRPr="00DB56C7" w:rsidRDefault="00AA2659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8E923D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8CD5CC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FF2D052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2EC923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A2659" w:rsidRPr="007F474B" w14:paraId="56C22F24" w14:textId="77777777" w:rsidTr="00986A12">
        <w:trPr>
          <w:trHeight w:val="510"/>
        </w:trPr>
        <w:tc>
          <w:tcPr>
            <w:tcW w:w="1080" w:type="dxa"/>
            <w:noWrap/>
            <w:vAlign w:val="center"/>
          </w:tcPr>
          <w:p w14:paraId="692F45FF" w14:textId="5969AD9C" w:rsidR="00AA2659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GSE</w:t>
            </w:r>
          </w:p>
        </w:tc>
        <w:tc>
          <w:tcPr>
            <w:tcW w:w="2430" w:type="dxa"/>
            <w:vAlign w:val="bottom"/>
          </w:tcPr>
          <w:p w14:paraId="559D4631" w14:textId="3CC5D897" w:rsidR="00AA2659" w:rsidRDefault="00AA2659" w:rsidP="00AA2659">
            <w:pPr>
              <w:spacing w:after="0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530" w:type="dxa"/>
            <w:vAlign w:val="bottom"/>
          </w:tcPr>
          <w:p w14:paraId="0D9A97A0" w14:textId="68106853" w:rsidR="00AA2659" w:rsidRDefault="00AA2659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EB79616" w14:textId="4A6CB532" w:rsidR="00AA2659" w:rsidRDefault="00AA2659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05B656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30F442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175AD9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2050CA0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187DDAE7" w14:textId="77777777" w:rsidTr="00986A12">
        <w:trPr>
          <w:trHeight w:val="510"/>
        </w:trPr>
        <w:tc>
          <w:tcPr>
            <w:tcW w:w="1080" w:type="dxa"/>
            <w:noWrap/>
            <w:vAlign w:val="center"/>
          </w:tcPr>
          <w:p w14:paraId="27439157" w14:textId="208BCD8D" w:rsidR="00706335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GSF</w:t>
            </w:r>
          </w:p>
        </w:tc>
        <w:tc>
          <w:tcPr>
            <w:tcW w:w="2430" w:type="dxa"/>
            <w:vAlign w:val="bottom"/>
          </w:tcPr>
          <w:p w14:paraId="662B711F" w14:textId="6EFF8741" w:rsidR="00706335" w:rsidRPr="007F474B" w:rsidRDefault="0070633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530" w:type="dxa"/>
            <w:vAlign w:val="bottom"/>
          </w:tcPr>
          <w:p w14:paraId="2B9FAD25" w14:textId="2528843C" w:rsidR="00706335" w:rsidRDefault="00706335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7C23A16" w14:textId="58A8A258" w:rsidR="00706335" w:rsidRDefault="00706335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3B2912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A37187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4727A6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C902D0" w14:textId="4DEA083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E5304" w:rsidRPr="007F474B" w14:paraId="7169F711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66F74536" w14:textId="05A21713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E01</w:t>
            </w:r>
          </w:p>
        </w:tc>
        <w:tc>
          <w:tcPr>
            <w:tcW w:w="2430" w:type="dxa"/>
            <w:vAlign w:val="bottom"/>
          </w:tcPr>
          <w:p w14:paraId="37271065" w14:textId="025110BA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informace o poskytovatelích služeb</w:t>
            </w:r>
          </w:p>
        </w:tc>
        <w:tc>
          <w:tcPr>
            <w:tcW w:w="1530" w:type="dxa"/>
            <w:vAlign w:val="bottom"/>
          </w:tcPr>
          <w:p w14:paraId="70ACBC1E" w14:textId="6DF4DE60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DB9CB67" w14:textId="72376B81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BBCF5AD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29BDB9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B602DCE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CA429B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15638E8B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09384150" w14:textId="365BDE63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E12</w:t>
            </w:r>
          </w:p>
        </w:tc>
        <w:tc>
          <w:tcPr>
            <w:tcW w:w="2430" w:type="dxa"/>
            <w:vAlign w:val="bottom"/>
          </w:tcPr>
          <w:p w14:paraId="4E2E5089" w14:textId="18E5A29A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informace o změnách TKD</w:t>
            </w:r>
          </w:p>
        </w:tc>
        <w:tc>
          <w:tcPr>
            <w:tcW w:w="1530" w:type="dxa"/>
            <w:vAlign w:val="bottom"/>
          </w:tcPr>
          <w:p w14:paraId="61D473A1" w14:textId="6603F3A5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E64DBDA" w14:textId="065E28C3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531767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B5C92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CF18A18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94BA0C5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4E179DC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27603055" w14:textId="7D6F556D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E11</w:t>
            </w:r>
          </w:p>
        </w:tc>
        <w:tc>
          <w:tcPr>
            <w:tcW w:w="2430" w:type="dxa"/>
            <w:vAlign w:val="bottom"/>
          </w:tcPr>
          <w:p w14:paraId="302AEB72" w14:textId="3C60DD51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registrace EAN do skupiny sdílení</w:t>
            </w:r>
          </w:p>
        </w:tc>
        <w:tc>
          <w:tcPr>
            <w:tcW w:w="1530" w:type="dxa"/>
            <w:vAlign w:val="bottom"/>
          </w:tcPr>
          <w:p w14:paraId="79974196" w14:textId="40A6FB00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ABC1B24" w14:textId="74F27DD2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D6A1376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797879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40F954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4DF4831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473C82B7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490CC2B7" w14:textId="332D3228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E15</w:t>
            </w:r>
          </w:p>
        </w:tc>
        <w:tc>
          <w:tcPr>
            <w:tcW w:w="2430" w:type="dxa"/>
            <w:vAlign w:val="bottom"/>
          </w:tcPr>
          <w:p w14:paraId="0996BF80" w14:textId="7676B5CE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hlášení o chybě/potvrzení o přijetí</w:t>
            </w:r>
          </w:p>
        </w:tc>
        <w:tc>
          <w:tcPr>
            <w:tcW w:w="1530" w:type="dxa"/>
            <w:vAlign w:val="bottom"/>
          </w:tcPr>
          <w:p w14:paraId="773D3CE1" w14:textId="60F804B7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3558A77" w14:textId="4DED19AF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AD9B2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24CE5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0C2CB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1CCEF6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0F6EAD28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776F8E07" w14:textId="67E9F03C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E51</w:t>
            </w:r>
          </w:p>
        </w:tc>
        <w:tc>
          <w:tcPr>
            <w:tcW w:w="2430" w:type="dxa"/>
            <w:vAlign w:val="bottom"/>
          </w:tcPr>
          <w:p w14:paraId="0DA8A3CC" w14:textId="2C0D927D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žádost o TKD od EDC</w:t>
            </w:r>
          </w:p>
        </w:tc>
        <w:tc>
          <w:tcPr>
            <w:tcW w:w="1530" w:type="dxa"/>
            <w:vAlign w:val="bottom"/>
          </w:tcPr>
          <w:p w14:paraId="19A08953" w14:textId="25D9D8E4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EC1022E" w14:textId="3221C528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7D6E1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F41D01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30963E3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49E1F7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D8D7B2E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23F584A4" w14:textId="14B2277C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E52</w:t>
            </w:r>
          </w:p>
        </w:tc>
        <w:tc>
          <w:tcPr>
            <w:tcW w:w="2430" w:type="dxa"/>
            <w:vAlign w:val="bottom"/>
          </w:tcPr>
          <w:p w14:paraId="1CEE4865" w14:textId="2D3961C8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hlášení o chybě/potvrzení o přijetí</w:t>
            </w:r>
          </w:p>
        </w:tc>
        <w:tc>
          <w:tcPr>
            <w:tcW w:w="1530" w:type="dxa"/>
            <w:vAlign w:val="bottom"/>
          </w:tcPr>
          <w:p w14:paraId="7C5C02BC" w14:textId="316278B2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E1E167" w14:textId="60B017DC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491170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2DC6C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02EB81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588259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6B492AE3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77BB6E72" w14:textId="11A172ED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lastRenderedPageBreak/>
              <w:t>E53</w:t>
            </w:r>
          </w:p>
        </w:tc>
        <w:tc>
          <w:tcPr>
            <w:tcW w:w="2430" w:type="dxa"/>
            <w:vAlign w:val="bottom"/>
          </w:tcPr>
          <w:p w14:paraId="6C890A57" w14:textId="0D966596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informace o kmentových datech EAN</w:t>
            </w:r>
          </w:p>
        </w:tc>
        <w:tc>
          <w:tcPr>
            <w:tcW w:w="1530" w:type="dxa"/>
            <w:vAlign w:val="bottom"/>
          </w:tcPr>
          <w:p w14:paraId="605EA06B" w14:textId="29BD24A6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93D099B" w14:textId="04D62661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5A645E5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6D419B6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EB4BCF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AC8253A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</w:tbl>
    <w:p w14:paraId="5C2F4C3C" w14:textId="77777777" w:rsidR="00582341" w:rsidRDefault="00582341"/>
    <w:p w14:paraId="1D8C8A6B" w14:textId="77777777" w:rsidR="00530719" w:rsidRDefault="0096396B">
      <w:pPr>
        <w:pStyle w:val="Nadpis1"/>
      </w:pPr>
      <w:bookmarkStart w:id="11" w:name="_Toc457467682"/>
      <w:r>
        <w:lastRenderedPageBreak/>
        <w:t>Popis formátu dle specikace OTE</w:t>
      </w:r>
      <w:bookmarkEnd w:id="11"/>
    </w:p>
    <w:p w14:paraId="33A6DE93" w14:textId="77777777" w:rsidR="00530719" w:rsidRDefault="00530719"/>
    <w:p w14:paraId="23B56D9E" w14:textId="77777777" w:rsidR="00145FDD" w:rsidRDefault="00145FDD">
      <w:r>
        <w:t>Následuj</w:t>
      </w:r>
      <w:r w:rsidR="009B0A95">
        <w:t>e  popis jednotlivý</w:t>
      </w:r>
      <w:r>
        <w:t>ch formátu zpráv, které js</w:t>
      </w:r>
      <w:r w:rsidR="009B0A95">
        <w:t>o</w:t>
      </w:r>
      <w:r>
        <w:t>u používány při komunikaci s </w:t>
      </w:r>
      <w:r w:rsidR="007B18F8">
        <w:t xml:space="preserve">CS </w:t>
      </w:r>
      <w:r>
        <w:t>OTE. U každého formátu je uvedena stručná charakteristika, přehled použití formátu, struktura XML s</w:t>
      </w:r>
      <w:r w:rsidR="004827A7">
        <w:t>héma (*.XSD) a odkaz na konkrétn</w:t>
      </w:r>
      <w:r>
        <w:t>í příklad zprávy daného formátu.</w:t>
      </w:r>
    </w:p>
    <w:p w14:paraId="023B136E" w14:textId="77777777" w:rsidR="00085CAC" w:rsidRDefault="00085CAC">
      <w:r>
        <w:t xml:space="preserve">Pro správné fungování odkazů </w:t>
      </w:r>
      <w:r w:rsidR="00A925F7">
        <w:t xml:space="preserve">v dokumentu </w:t>
      </w:r>
      <w:r>
        <w:t>je nutné, aby soubory byly na pracovní stanici umístěné v této struktuře</w:t>
      </w:r>
      <w:r w:rsidR="00A925F7">
        <w:t xml:space="preserve"> (šipky označují obsah jednotlivých adresářů)</w:t>
      </w:r>
      <w:r w:rsidR="00223027">
        <w:t xml:space="preserve"> a dokument byl spouštěn z tohoto umístění</w:t>
      </w:r>
      <w:r>
        <w:t>:</w:t>
      </w:r>
    </w:p>
    <w:p w14:paraId="2F650BF3" w14:textId="77777777" w:rsidR="00085CAC" w:rsidRDefault="00085CAC"/>
    <w:p w14:paraId="52882A77" w14:textId="77777777" w:rsidR="00A925F7" w:rsidRDefault="00A925F7">
      <w:r>
        <w:t xml:space="preserve">          </w:t>
      </w:r>
      <w:r w:rsidR="001B2A62">
        <w:rPr>
          <w:noProof/>
          <w:lang w:eastAsia="cs-CZ"/>
        </w:rPr>
        <w:drawing>
          <wp:inline distT="0" distB="0" distL="0" distR="0" wp14:anchorId="16333F29" wp14:editId="470AB7B3">
            <wp:extent cx="4624070" cy="2984500"/>
            <wp:effectExtent l="19050" t="19050" r="24130" b="25400"/>
            <wp:docPr id="5" name="obrázek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3966" t="22211" r="30386" b="30139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624070" cy="2984500"/>
                    </a:xfrm>
                    <a:prstGeom prst="rect">
                      <a:avLst/>
                    </a:prstGeom>
                    <a:noFill/>
                    <a:ln w="19050" cmpd="sng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</pic:spPr>
                </pic:pic>
              </a:graphicData>
            </a:graphic>
          </wp:inline>
        </w:drawing>
      </w:r>
    </w:p>
    <w:p w14:paraId="4CD2091F" w14:textId="77777777" w:rsidR="00A925F7" w:rsidRDefault="00A925F7"/>
    <w:p w14:paraId="30B4C7B3" w14:textId="77777777" w:rsidR="00145FDD" w:rsidRDefault="00145FDD">
      <w:r>
        <w:t>V </w:t>
      </w:r>
      <w:r w:rsidR="00CD3650">
        <w:t xml:space="preserve">popisu je u některých zpráv vyplněn </w:t>
      </w:r>
      <w:r>
        <w:t>údaj „Referenční zpráva“, který obsahuj msg_code zprávy, kter</w:t>
      </w:r>
      <w:r w:rsidR="007B18F8">
        <w:t>á</w:t>
      </w:r>
      <w:r>
        <w:t xml:space="preserve"> vyvolala odeslání dané zprávy </w:t>
      </w:r>
      <w:r w:rsidR="007B18F8">
        <w:t xml:space="preserve">v rámci celkového komunikačního scénáře </w:t>
      </w:r>
      <w:r>
        <w:t xml:space="preserve">(např. dotaz na data a odpověď na dotaz). </w:t>
      </w:r>
    </w:p>
    <w:p w14:paraId="225DE4E9" w14:textId="77777777" w:rsidR="007B18F8" w:rsidRDefault="007B18F8">
      <w:r>
        <w:t>Popis komunikačních scénářů a další detail aplikace dále uvedených struktur je uveden v dokumentech:</w:t>
      </w:r>
    </w:p>
    <w:p w14:paraId="0723920B" w14:textId="77777777" w:rsidR="007B18F8" w:rsidRDefault="007B18F8" w:rsidP="005E7FA5">
      <w:pPr>
        <w:ind w:firstLine="720"/>
      </w:pPr>
      <w:r>
        <w:t>D1.4.4 Rozhraní automatické komunikace IS OTE</w:t>
      </w:r>
    </w:p>
    <w:p w14:paraId="7AA669D6" w14:textId="77777777" w:rsidR="007B18F8" w:rsidRDefault="007B18F8" w:rsidP="005E7FA5">
      <w:pPr>
        <w:ind w:firstLine="720"/>
      </w:pPr>
      <w:r w:rsidRPr="005E7FA5">
        <w:t>Uživatelský manuál pro externí subjekty CDS</w:t>
      </w:r>
    </w:p>
    <w:p w14:paraId="5D373FA2" w14:textId="77777777" w:rsidR="00AA05F1" w:rsidRDefault="00AA05F1" w:rsidP="00AA05F1">
      <w:pPr>
        <w:pStyle w:val="Nadpis2"/>
        <w:pageBreakBefore/>
      </w:pPr>
      <w:bookmarkStart w:id="12" w:name="_Toc457467683"/>
      <w:r>
        <w:lastRenderedPageBreak/>
        <w:t>CDSCLAIM</w:t>
      </w:r>
      <w:bookmarkEnd w:id="12"/>
      <w:r w:rsidRPr="004B4809">
        <w:t xml:space="preserve"> </w:t>
      </w:r>
    </w:p>
    <w:p w14:paraId="2B9124A9" w14:textId="77777777" w:rsidR="00AA05F1" w:rsidRDefault="00AA05F1" w:rsidP="00AA05F1"/>
    <w:p w14:paraId="7A383611" w14:textId="77777777" w:rsidR="00AA05F1" w:rsidRDefault="00AA05F1" w:rsidP="00AA05F1">
      <w:pPr>
        <w:pStyle w:val="Nadpis5"/>
      </w:pPr>
      <w:r>
        <w:t>Účel</w:t>
      </w:r>
    </w:p>
    <w:p w14:paraId="597F1FBD" w14:textId="77777777" w:rsidR="00AA05F1" w:rsidRDefault="00AA05F1" w:rsidP="00AA05F1">
      <w:r>
        <w:t>Zpráva XML ve formátu CDSCLAIM slouží k zasílání dat o reklamacích, požadavcích na informace a zveřejňování informací OTE pro účastníky trhu.</w:t>
      </w:r>
    </w:p>
    <w:p w14:paraId="7CF16F59" w14:textId="77777777" w:rsidR="009C2E34" w:rsidRDefault="009C2E34" w:rsidP="00AA05F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A05F1" w:rsidRPr="007F474B" w14:paraId="0378757F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49936E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2A9C499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5E7C8B2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80B2776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F5BFB3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4C7E3BD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05F1" w:rsidRPr="007F474B" w14:paraId="1769245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40469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E07382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Založení / aktualizace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BC109B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D5BDA2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D8D9F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2E2C5F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AA05F1" w:rsidRPr="007F474B" w14:paraId="27EA925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A3B95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09AD4D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4A1805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165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8868BC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6C3D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35181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36D805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FCAE81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F6CB8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reklamace (po zaslání dotazu)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BAB160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168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33843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652C9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6C968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08831A7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52F42B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DC341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OTE (vývěska)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85FD8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B1A308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84146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7CEC5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344355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A6FA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B9B374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OTE (na dotaz)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2650EB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FB10CC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C0629D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93E84B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</w:tbl>
    <w:p w14:paraId="162551DE" w14:textId="77777777" w:rsidR="009C2E34" w:rsidRDefault="009C2E34" w:rsidP="00AA05F1"/>
    <w:p w14:paraId="454C43FC" w14:textId="77777777" w:rsidR="00DA3D17" w:rsidRDefault="00DA3D17" w:rsidP="00DA3D17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</w:p>
    <w:p w14:paraId="19D8F643" w14:textId="77777777" w:rsidR="00AA05F1" w:rsidRDefault="00AA05F1" w:rsidP="00AA05F1">
      <w:pPr>
        <w:spacing w:after="0"/>
      </w:pPr>
    </w:p>
    <w:p w14:paraId="336C2868" w14:textId="77777777" w:rsidR="00AA05F1" w:rsidRDefault="00AA05F1" w:rsidP="00AA05F1">
      <w:r>
        <w:t xml:space="preserve">Kompletní soubor </w:t>
      </w:r>
      <w:r w:rsidR="004D2E97">
        <w:t>CDSCLAIM</w:t>
      </w:r>
      <w:r>
        <w:t xml:space="preserve"> ve formátu .xsd je uložen zde:</w:t>
      </w:r>
    </w:p>
    <w:p w14:paraId="5756DCDF" w14:textId="5C4477A5" w:rsidR="00DE735A" w:rsidRPr="00101A10" w:rsidRDefault="00101A10" w:rsidP="00AA05F1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"https://groupecgi-my.sharepoint.com/personal/miroslav_stryzovsky_cgi_com/Documents/Desktop/OTE/XSD_WSDL/2026-07-21/XML/CDSCLAIM" \o "CDSCLAIM.xsd"</w:instrText>
      </w:r>
      <w:r>
        <w:fldChar w:fldCharType="separate"/>
      </w:r>
      <w:r w:rsidR="00DE735A" w:rsidRPr="00101A10">
        <w:rPr>
          <w:rStyle w:val="Hypertextovodkaz"/>
        </w:rPr>
        <w:t>XML\CDSCLAIM</w:t>
      </w:r>
    </w:p>
    <w:p w14:paraId="3A642E9B" w14:textId="77777777" w:rsidR="00AA05F1" w:rsidRDefault="00101A10" w:rsidP="00AA05F1">
      <w:pPr>
        <w:spacing w:after="0"/>
      </w:pPr>
      <w:r>
        <w:fldChar w:fldCharType="end"/>
      </w:r>
    </w:p>
    <w:p w14:paraId="305CB0C0" w14:textId="77777777" w:rsidR="00AA05F1" w:rsidRDefault="00AA05F1" w:rsidP="00AA05F1">
      <w:pPr>
        <w:spacing w:after="0"/>
      </w:pPr>
    </w:p>
    <w:p w14:paraId="6EF57151" w14:textId="77777777" w:rsidR="00AA05F1" w:rsidRDefault="00AA05F1" w:rsidP="00AA05F1">
      <w:pPr>
        <w:pStyle w:val="Nadpis5"/>
      </w:pPr>
      <w:r>
        <w:t xml:space="preserve">Příklad zprávy formátu CDSCLAIM </w:t>
      </w:r>
    </w:p>
    <w:p w14:paraId="590919C6" w14:textId="77777777" w:rsidR="00AA05F1" w:rsidRDefault="00AA05F1" w:rsidP="00AA05F1">
      <w:pPr>
        <w:spacing w:after="0"/>
      </w:pPr>
    </w:p>
    <w:p w14:paraId="4D2EA9C1" w14:textId="77777777" w:rsidR="00AA05F1" w:rsidRDefault="00AA05F1" w:rsidP="00AA05F1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AA05F1" w14:paraId="20FDD201" w14:textId="77777777" w:rsidTr="00CF5800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332F60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AD3CAE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AA05F1" w14:paraId="1FAF5461" w14:textId="77777777" w:rsidTr="00CF5800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6E2E54" w14:textId="77777777" w:rsidR="00AA05F1" w:rsidRPr="001B1F9A" w:rsidRDefault="00AA05F1" w:rsidP="00AA05F1">
            <w:r>
              <w:t>Reklamace (165)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1F42EAC" w14:textId="50E3345F" w:rsidR="00AA05F1" w:rsidRDefault="009C2E34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18" w:tooltip="CDSCLAIM_msg_code_165.xml" w:history="1">
              <w:r w:rsidRPr="009C2E34">
                <w:rPr>
                  <w:rStyle w:val="Hypertextovodkaz"/>
                  <w:rFonts w:eastAsia="Arial Unicode MS"/>
                </w:rPr>
                <w:t>XML\CDSCLAIM\CDSCLAIM_msg_code_165.xml</w:t>
              </w:r>
            </w:hyperlink>
          </w:p>
        </w:tc>
      </w:tr>
    </w:tbl>
    <w:p w14:paraId="2444C330" w14:textId="77777777" w:rsidR="00AA05F1" w:rsidRDefault="00AA05F1" w:rsidP="00AA05F1">
      <w:pPr>
        <w:spacing w:after="0"/>
      </w:pPr>
    </w:p>
    <w:p w14:paraId="7D00D9E2" w14:textId="77777777" w:rsidR="00AA05F1" w:rsidRDefault="00AA05F1">
      <w:r>
        <w:br w:type="page"/>
      </w:r>
    </w:p>
    <w:p w14:paraId="24B39DF4" w14:textId="77777777" w:rsidR="00530719" w:rsidRDefault="00530719">
      <w:pPr>
        <w:pStyle w:val="Nadpis2"/>
      </w:pPr>
      <w:bookmarkStart w:id="13" w:name="_Toc457467684"/>
      <w:r>
        <w:lastRenderedPageBreak/>
        <w:t>CDSDATA</w:t>
      </w:r>
      <w:bookmarkEnd w:id="13"/>
    </w:p>
    <w:p w14:paraId="19BF4E05" w14:textId="77777777" w:rsidR="00530719" w:rsidRDefault="00530719"/>
    <w:p w14:paraId="5B20C804" w14:textId="77777777" w:rsidR="00530719" w:rsidRDefault="00530719">
      <w:pPr>
        <w:pStyle w:val="Nadpis5"/>
      </w:pPr>
      <w:r>
        <w:t>Účel</w:t>
      </w:r>
    </w:p>
    <w:p w14:paraId="13A6361F" w14:textId="77777777" w:rsidR="00530719" w:rsidRDefault="00530719"/>
    <w:p w14:paraId="6A76EF9E" w14:textId="77777777" w:rsidR="00530719" w:rsidRDefault="00530719">
      <w:r>
        <w:t xml:space="preserve">Zpráva XML ve formátu CDSDATA slouží k výměně skutečných měřených hodnot a sjednaných  hodnot mezi účastníky trhu a CDS. Základ formátu je přibližným ekvivalentem zpráv MSCONS a DELFOR podle standardu UN/EDIFACT. Při komunikaci s centrem datových služeb CDS je možné tento formát využít v případech, uvedených v následující tabulce.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244AB1" w:rsidRPr="007F474B" w14:paraId="21C740F5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D36E9E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4784A8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BB8F22D" w14:textId="77777777" w:rsidR="00244AB1" w:rsidRPr="007F474B" w:rsidRDefault="0086755C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12F9DAF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AC12DA5" w14:textId="77777777" w:rsidR="00244AB1" w:rsidRPr="007F474B" w:rsidRDefault="00244AB1" w:rsidP="0021275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001026F" w14:textId="77777777" w:rsidR="00244AB1" w:rsidRPr="007F474B" w:rsidRDefault="00244AB1" w:rsidP="0021275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C47612" w:rsidRPr="007F474B" w14:paraId="2770B12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413A84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12CA61B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ED37B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F7E71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0E7FE4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13D8C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586E37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948CAA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8927BC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A41DD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1AC8E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9A3E6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58D24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2C788A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2D18D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276000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9AB857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9EC15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6CEC0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9A7507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1CDB95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BD14B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4389E4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0DDF66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04011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E4176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D639EB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7E92E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4B072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5F56BD" w14:textId="77777777" w:rsidR="00C47612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8F782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00AAB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0A1D35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Obchodník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35BEE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B59C0C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7ABF60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B090D8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57EDD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94C6B7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3C3483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B712D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4D8D5E7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D457F0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26856F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D9CA04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27DB5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17457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CFE4E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7F7D8A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36EC2D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B34AADD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B9914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7C885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086E6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3D94A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B2303" w:rsidRPr="007F474B" w14:paraId="521417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E49D318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13408C6" w14:textId="77777777" w:rsidR="00AB2303" w:rsidRPr="0086755C" w:rsidRDefault="00AB2303" w:rsidP="00AB2303">
            <w:pPr>
              <w:spacing w:after="0"/>
              <w:rPr>
                <w:sz w:val="20"/>
                <w:szCs w:val="20"/>
                <w:lang w:eastAsia="cs-CZ"/>
              </w:rPr>
            </w:pPr>
            <w:r w:rsidRPr="00AB2303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417198" w14:textId="77777777" w:rsidR="00AB2303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DAF89A4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4045F9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C942C9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3256F30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7D0949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7E2185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CD6CA5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CDCD0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83EA21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5DE0AF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5B0D59" w14:paraId="05E2E8A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B548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1A4859F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A70D0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6ACF2A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E5FAC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8D1DB9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11A049B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D05427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D38E3E" w14:textId="77777777" w:rsidR="00C47612" w:rsidRPr="0086755C" w:rsidRDefault="000B202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Odhad roční spotřeby za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04D796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CCF611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ACCBA2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B0D206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E2689B" w:rsidRPr="007F474B" w14:paraId="7A4F086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AF0BD97" w14:textId="7286F36C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0A64EDB" w14:textId="4D69B69B" w:rsidR="00E2689B" w:rsidRPr="000B2022" w:rsidRDefault="00E2689B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E2689B">
              <w:rPr>
                <w:sz w:val="20"/>
                <w:szCs w:val="20"/>
                <w:lang w:eastAsia="cs-CZ"/>
              </w:rPr>
              <w:t>Hodnota vyhodnocená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2BEAEC" w14:textId="27FA50DD" w:rsidR="00E2689B" w:rsidRPr="00C47612" w:rsidRDefault="00E2689B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AE01E87" w14:textId="6AC89ECA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2FFE843" w14:textId="1BE30FD9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E7E31F2" w14:textId="0AB6309E" w:rsidR="00E2689B" w:rsidRPr="0086755C" w:rsidRDefault="00E83241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69C1948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D398DF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408CA79" w14:textId="77777777" w:rsidR="00C47612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4C5A33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C2D32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09F34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C766D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146E14" w:rsidRPr="007F474B" w14:paraId="18126DC7" w14:textId="77777777" w:rsidTr="00146E14">
        <w:trPr>
          <w:trHeight w:val="32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26C0F5B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95E9C1" w14:textId="77777777" w:rsidR="00146E14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566D6" w14:textId="77777777" w:rsidR="00146E14" w:rsidRPr="00C47612" w:rsidRDefault="00146E14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BB6CB6E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A6EA77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47DC599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0F31253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60A340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07B9883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969F8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71B70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879D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AB56E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50B472E7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6DBEC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3C54D8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FD52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F2498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AFAED7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750E5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7F2A5FA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A8EA7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371226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00383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C538BE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2B42E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2B1BED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F31170" w:rsidRPr="007F474B" w14:paraId="08254A17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2D6554A" w14:textId="77777777" w:rsidR="00F31170" w:rsidRPr="0086755C" w:rsidRDefault="00F31170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392E02F" w14:textId="77777777" w:rsidR="00F31170" w:rsidRPr="0086755C" w:rsidRDefault="000B202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AF3EEC" w14:textId="77777777" w:rsidR="00F31170" w:rsidRPr="00C47612" w:rsidRDefault="006F1CB4" w:rsidP="006F1CB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0DA106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E7535A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755406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0604BD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9981B0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B5126F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FD81E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22FEB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E93A50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12DD30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37EC54C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EDA0D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lastRenderedPageBreak/>
              <w:t>333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402FC5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75867D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1B52ED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ED3E31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BC17D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79EEAA5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07D017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6AD8A98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ABFB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88996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71F5C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0EEF30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606A5DF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40A828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3F7A99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F007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9D1E0F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B0811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54C73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917BD4F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A4C62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52505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E1A7E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F1F6A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390E41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88B751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233B3CD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EC6644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C00E25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F6E29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5F98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623C2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A9916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14CEE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98B3B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33E14E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57350C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9ABA5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EA8EA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6FF66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C47612" w:rsidRPr="007F474B" w14:paraId="6AD91C3B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F58A66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F3C622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04D99A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1C94D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8759F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9352B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4213FC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61CF70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03E6BB0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B6211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7206D9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19D5F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32F5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2D86BF5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3BC0BD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1F74D3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1993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0EEE52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D93E9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443F12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3695B7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66DDC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656A9C0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173485">
              <w:rPr>
                <w:sz w:val="20"/>
                <w:szCs w:val="20"/>
                <w:lang w:eastAsia="cs-CZ"/>
              </w:rPr>
              <w:t>Data poměrného agregovaného profilu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BB2D1F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8BF0090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285695B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327A81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A3EC7B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BE7CD6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6BF15EB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B8D91A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6D7052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7AC445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C853AD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8404008" w14:textId="77777777" w:rsidTr="00090B9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57FEC2D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946592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09691C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B120D3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E910F9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0F9E7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FEEA110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3E5613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1CEC9C1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1EBDFE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76B7AA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14E7B5E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DF9F49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418A52DD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0A5D21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793F6D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832398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3F97248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A21BDB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D13896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069D3603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299AF17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CDEF826" w14:textId="77777777" w:rsidR="00173485" w:rsidRPr="00C50EE4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C03C06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E287C5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7F72B8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60FB19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8DCA79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5662AB" w:rsidRPr="007F474B" w14:paraId="46D9DF11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82DD174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C92A1A" w14:textId="77777777" w:rsidR="005662AB" w:rsidRPr="00C50EE4" w:rsidRDefault="005662AB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5662AB">
              <w:rPr>
                <w:sz w:val="20"/>
                <w:szCs w:val="20"/>
                <w:lang w:eastAsia="cs-CZ"/>
              </w:rPr>
              <w:t>Historie měření B za historii měření B za max.12 předchozích měsíců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6114EA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76C3D62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E7BB37D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A1A8EA" w14:textId="77777777" w:rsidR="005662AB" w:rsidRPr="0086755C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BB4774" w:rsidRPr="007F474B" w14:paraId="5B6D789B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C1A720D" w14:textId="77B1D739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E16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962E51" w14:textId="0AB2F06F" w:rsidR="00BB4774" w:rsidRPr="005662AB" w:rsidRDefault="00BB4774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BB4774">
              <w:rPr>
                <w:sz w:val="20"/>
                <w:szCs w:val="20"/>
                <w:lang w:eastAsia="cs-CZ"/>
              </w:rPr>
              <w:t>Příjem výsledků vyhodnocení akumulace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BD235" w14:textId="36E13F46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3C33F6" w14:textId="7A45291B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2A2561C" w14:textId="1FB2852A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CE3FAC" w14:textId="6F11819C" w:rsidR="00BB4774" w:rsidRPr="0086755C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BB4774" w:rsidRPr="007F474B" w14:paraId="3A0768CF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F29507" w14:textId="64F506AA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E20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4C001D" w14:textId="67DCE960" w:rsidR="00BB4774" w:rsidRPr="00BB4774" w:rsidRDefault="00BB4774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BB4774">
              <w:rPr>
                <w:sz w:val="20"/>
                <w:szCs w:val="20"/>
                <w:lang w:eastAsia="cs-CZ"/>
              </w:rPr>
              <w:t>Příjem dat o poskytnuté flexibilitě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AD38D1" w14:textId="29C9A1D6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B69936D" w14:textId="173F1CA3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498CD9" w14:textId="40106C05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AD28EA" w14:textId="27BB4629" w:rsidR="00BB4774" w:rsidRPr="0086755C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</w:tbl>
    <w:p w14:paraId="2F4F62A6" w14:textId="77777777" w:rsidR="0096396B" w:rsidRDefault="0096396B"/>
    <w:p w14:paraId="1095EB35" w14:textId="77777777" w:rsidR="007804FA" w:rsidRDefault="007804FA" w:rsidP="007804FA"/>
    <w:p w14:paraId="626D05D3" w14:textId="77777777" w:rsidR="00530719" w:rsidRDefault="00530719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1</w:t>
      </w:r>
      <w:r w:rsidR="00E96CF5">
        <w:fldChar w:fldCharType="end"/>
      </w:r>
      <w:r>
        <w:t xml:space="preserve"> - Seznam rolí profilu a odpovídajících kódů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location@profile-role</w:t>
      </w:r>
      <w:r>
        <w:rPr>
          <w:b w:val="0"/>
          <w:bCs w:val="0"/>
        </w:rPr>
        <w:t>)</w:t>
      </w:r>
    </w:p>
    <w:tbl>
      <w:tblPr>
        <w:tblW w:w="7575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60"/>
        <w:gridCol w:w="4360"/>
        <w:gridCol w:w="1175"/>
        <w:gridCol w:w="1080"/>
      </w:tblGrid>
      <w:tr w:rsidR="00C875C4" w14:paraId="7A4F0E81" w14:textId="77777777">
        <w:trPr>
          <w:cantSplit/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center"/>
          </w:tcPr>
          <w:p w14:paraId="0B856AFD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Kód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center"/>
          </w:tcPr>
          <w:p w14:paraId="18661EA4" w14:textId="77777777" w:rsidR="00C875C4" w:rsidRDefault="00117B9F" w:rsidP="00117B9F">
            <w:pPr>
              <w:pStyle w:val="TableNormal1"/>
              <w:ind w:left="0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 xml:space="preserve"> </w:t>
            </w:r>
            <w:r w:rsidR="00C875C4">
              <w:rPr>
                <w:i/>
                <w:iCs/>
              </w:rPr>
              <w:t>Význam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bottom"/>
          </w:tcPr>
          <w:p w14:paraId="20B22BEF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Vstupní zpráv</w:t>
            </w:r>
            <w:r w:rsidR="00E6342E">
              <w:rPr>
                <w:i/>
                <w:iCs/>
              </w:rPr>
              <w:t>a</w:t>
            </w:r>
            <w:r>
              <w:rPr>
                <w:i/>
                <w:iCs/>
              </w:rPr>
              <w:br/>
              <w:t xml:space="preserve"> (msg_code)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4C25B2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Výstupní zpráv</w:t>
            </w:r>
            <w:r w:rsidR="00E6342E">
              <w:rPr>
                <w:i/>
                <w:iCs/>
              </w:rPr>
              <w:t>a</w:t>
            </w:r>
            <w:r>
              <w:rPr>
                <w:i/>
                <w:iCs/>
              </w:rPr>
              <w:br/>
              <w:t>(msg_code)</w:t>
            </w:r>
          </w:p>
        </w:tc>
      </w:tr>
      <w:tr w:rsidR="00C875C4" w14:paraId="74180EA5" w14:textId="77777777">
        <w:trPr>
          <w:trHeight w:val="255"/>
        </w:trPr>
        <w:tc>
          <w:tcPr>
            <w:tcW w:w="96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EC59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</w:t>
            </w:r>
          </w:p>
        </w:tc>
        <w:tc>
          <w:tcPr>
            <w:tcW w:w="43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44DA6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saldo (od 1.1.2005 přestane být využíváno)</w:t>
            </w:r>
          </w:p>
        </w:tc>
        <w:tc>
          <w:tcPr>
            <w:tcW w:w="117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7BBB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C296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0D888D6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F6D0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CA76CA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0D2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92DF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57EAC9A8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A569E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6DCB9A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C1E3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B084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5C94685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47138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A21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C46E7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Dopočet za primárního dodavatele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CFB2C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0BA3B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333</w:t>
            </w:r>
          </w:p>
        </w:tc>
      </w:tr>
      <w:tr w:rsidR="00C875C4" w14:paraId="6EBF041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73A8A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AAAD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Dopočet za primárního dodavatele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1A05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4F0D5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333</w:t>
            </w:r>
          </w:p>
        </w:tc>
      </w:tr>
      <w:tr w:rsidR="00C875C4" w14:paraId="72527DF3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0DBA0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A71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A5A0B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Agregované hodnoty za dodavatele/odběratele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44D7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ECFA7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343</w:t>
            </w:r>
          </w:p>
        </w:tc>
      </w:tr>
      <w:tr w:rsidR="00C875C4" w14:paraId="594E0C2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B6CC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A72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D9331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Agregované hodnoty za dodavatele/odběratele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890D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CAACA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343</w:t>
            </w:r>
          </w:p>
        </w:tc>
      </w:tr>
      <w:tr w:rsidR="00C875C4" w14:paraId="539BBD05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236439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6CC9E0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Náhradní (dopočtené) hodnoty za OPM s měřením typu B -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72AA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8C977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272</w:t>
            </w:r>
          </w:p>
        </w:tc>
      </w:tr>
      <w:tr w:rsidR="00117B9F" w14:paraId="379DB80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AF4E46" w14:textId="77777777" w:rsidR="00117B9F" w:rsidRPr="00117B9F" w:rsidRDefault="00117B9F" w:rsidP="00117B9F">
            <w:pPr>
              <w:jc w:val="center"/>
              <w:rPr>
                <w:sz w:val="20"/>
                <w:szCs w:val="20"/>
              </w:rPr>
            </w:pPr>
            <w:r w:rsidRPr="00117B9F">
              <w:rPr>
                <w:sz w:val="20"/>
                <w:szCs w:val="20"/>
              </w:rPr>
              <w:t>A92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5A84A9" w14:textId="77777777" w:rsidR="00117B9F" w:rsidRPr="00117B9F" w:rsidRDefault="00117B9F">
            <w:pPr>
              <w:rPr>
                <w:sz w:val="20"/>
                <w:szCs w:val="20"/>
              </w:rPr>
            </w:pPr>
            <w:r w:rsidRPr="00117B9F">
              <w:rPr>
                <w:color w:val="000000"/>
                <w:sz w:val="20"/>
                <w:szCs w:val="20"/>
                <w:highlight w:val="white"/>
                <w:lang w:eastAsia="cs-CZ"/>
              </w:rPr>
              <w:t>Náhradní (dopočtené) hodnoty za OPM s měřením typu B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007D5" w14:textId="77777777" w:rsidR="00117B9F" w:rsidRPr="00C875C4" w:rsidRDefault="00117B9F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595850" w14:textId="77777777" w:rsidR="00117B9F" w:rsidRPr="00C875C4" w:rsidRDefault="00117B9F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  <w:tr w:rsidR="00C875C4" w14:paraId="44928566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AA8D0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F1629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geotermální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030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2892C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105F9DF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1475F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FF663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jaderná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0231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362CC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08C40C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3CBD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3A6DF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parní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844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7701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0D9D90F8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F9EEEE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41275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paroplynové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8EBFE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65849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9967AB6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CF3F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C02CE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plynová a spalovací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8890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1BBF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417A1DEE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EE90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39C0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přečerpávací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1BC1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E9414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54A514D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DB04D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55434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solární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0219B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A03F3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7A03498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1E48D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DE135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fotovoltaická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97B3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CAAAB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419223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298CB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088D2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malá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1C7D1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F8C13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4F708C75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434E0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157AD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velká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17A17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9B289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799C16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C944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525D2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přílivová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CCF9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7D93B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CB9B82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9E77E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6A6B5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větrná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A529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31EF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5A35CB3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DA8E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96D8E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bio/rostlin a části rostlin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C89B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0CCD8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5E6539C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C31E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8391C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bio/odpady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C271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F415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7BDC2A2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2241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43C6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vyráběný z biomasy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34DB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E7F5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D2C895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0C1B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74E69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vznikající z biomasy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BF2F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9FA29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78F5C32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9DB85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B553B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bio/odpadní dřevo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5A891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496AB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957F739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D0DE1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E47F0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z odpadního dřevo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EA209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F1F53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03E6060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B415C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A119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B5605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bio/ostatní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3DE80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FA7E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7FD3DD99" w14:textId="77777777" w:rsidTr="00962D80">
        <w:trPr>
          <w:trHeight w:val="420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81FF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4128B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ostatní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391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BC59F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47AE80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E92F5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CAFB7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import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F02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B331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962D80" w14:paraId="3C0CC6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242371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A122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708A29" w14:textId="77777777" w:rsidR="00962D80" w:rsidRPr="00C875C4" w:rsidRDefault="00962D80">
            <w:pPr>
              <w:rPr>
                <w:sz w:val="20"/>
                <w:szCs w:val="20"/>
              </w:rPr>
            </w:pPr>
            <w:r w:rsidRPr="00962D80">
              <w:rPr>
                <w:sz w:val="20"/>
                <w:szCs w:val="20"/>
              </w:rPr>
              <w:t>Agr. hodnota výroby (stav nouze) – mikrozdroje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70EDC9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5EF5EA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633</w:t>
            </w:r>
          </w:p>
        </w:tc>
      </w:tr>
      <w:tr w:rsidR="00C875C4" w14:paraId="23B44CD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34B5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A201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E1F99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spotřeby (stav nouze)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479AA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0591B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ABAC11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F567E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A06D9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A,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96E8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3148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64CF279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F63D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CF5A43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A,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AAAB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7E4F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4B9451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2FFD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A3B1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E2FBD1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B,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5B74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05FBA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CB3C60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054E1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A3B2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91B3B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B,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A8CB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969A8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4E1452C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C0B3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A3C1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0FD7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C,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C903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8A636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8A0FA8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CB7F5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A3C2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5FA56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C,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A42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C57ED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BB4774" w14:paraId="3D0FA96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4C463C" w14:textId="610863DD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AC12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2F60D7" w14:textId="23C2C128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Hodnota akumulace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2C0F0" w14:textId="05FE32D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E16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D0B72B" w14:textId="70210FC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814A45" w:rsidRPr="00814A45" w14:paraId="21821F3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B77B10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  <w:r w:rsidRPr="00814A45">
              <w:rPr>
                <w:sz w:val="20"/>
                <w:szCs w:val="20"/>
              </w:rPr>
              <w:t>ASA1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3F8D7E0" w14:textId="77777777" w:rsidR="00814A45" w:rsidRPr="00814A45" w:rsidRDefault="00814A45">
            <w:pPr>
              <w:rPr>
                <w:sz w:val="20"/>
                <w:szCs w:val="20"/>
              </w:rPr>
            </w:pPr>
            <w:r w:rsidRPr="00814A45">
              <w:rPr>
                <w:color w:val="000000"/>
                <w:sz w:val="20"/>
                <w:szCs w:val="20"/>
                <w:highlight w:val="white"/>
                <w:lang w:eastAsia="cs-CZ"/>
              </w:rPr>
              <w:t>Agregovaná skut. hodnota dodávky, měření A,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7E75A8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747A3C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  <w:r w:rsidRPr="00814A45">
              <w:rPr>
                <w:sz w:val="20"/>
                <w:szCs w:val="20"/>
              </w:rPr>
              <w:t>623</w:t>
            </w:r>
          </w:p>
        </w:tc>
      </w:tr>
      <w:tr w:rsidR="00C875C4" w14:paraId="59B3E0E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F495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26160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A,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28D79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3F1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D72C3D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4C833B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ASA4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F74007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A,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2B6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4E6B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323C99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FD9C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E3B7B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B,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0B8E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788F7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E1283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F9FF5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C5550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B,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BDA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D6EB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F2504E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3A44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50339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B,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7A4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D69BD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C08A38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3B147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8D431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C,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53C11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2373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D9782D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757C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3554B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C,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109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E815C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22D917F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882C03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1465C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C,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169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975D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3498E0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79DFB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890A2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saldo (od 1.1.2005 přestane být využíváno)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5893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253AB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153E498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7D9F0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F19E7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5921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6FEF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7518B4F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97A73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F6EDC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0BD9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B191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BB4774" w14:paraId="053698E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35F11EA" w14:textId="7B5CE48D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BL1</w:t>
            </w:r>
            <w:r w:rsidR="005855D4">
              <w:rPr>
                <w:sz w:val="20"/>
                <w:szCs w:val="20"/>
              </w:rPr>
              <w:t>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13F3A9D" w14:textId="1E74D2BC" w:rsidR="00BB4774" w:rsidRPr="00C875C4" w:rsidRDefault="00BB4774">
            <w:pPr>
              <w:rPr>
                <w:sz w:val="20"/>
                <w:szCs w:val="20"/>
              </w:rPr>
            </w:pPr>
            <w:proofErr w:type="spellStart"/>
            <w:r w:rsidRPr="00BB4774">
              <w:rPr>
                <w:sz w:val="20"/>
                <w:szCs w:val="20"/>
              </w:rPr>
              <w:t>Baseline</w:t>
            </w:r>
            <w:proofErr w:type="spellEnd"/>
            <w:r w:rsidRPr="00BB4774">
              <w:rPr>
                <w:sz w:val="20"/>
                <w:szCs w:val="20"/>
              </w:rPr>
              <w:t xml:space="preserve"> na dodávce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B87580" w14:textId="05654869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C806886" w14:textId="588A8D3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713E42E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3EA165" w14:textId="35B8F0A1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</w:t>
            </w:r>
            <w:r w:rsidR="005855D4">
              <w:rPr>
                <w:sz w:val="20"/>
                <w:szCs w:val="20"/>
              </w:rPr>
              <w:t>1</w:t>
            </w:r>
            <w:r>
              <w:rPr>
                <w:sz w:val="20"/>
                <w:szCs w:val="20"/>
              </w:rPr>
              <w:t>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C2708A" w14:textId="030AF638" w:rsidR="00BB4774" w:rsidRPr="00C875C4" w:rsidRDefault="00BB4774">
            <w:pPr>
              <w:rPr>
                <w:sz w:val="20"/>
                <w:szCs w:val="20"/>
              </w:rPr>
            </w:pPr>
            <w:proofErr w:type="spellStart"/>
            <w:r w:rsidRPr="00BB4774">
              <w:rPr>
                <w:sz w:val="20"/>
                <w:szCs w:val="20"/>
              </w:rPr>
              <w:t>Baseline</w:t>
            </w:r>
            <w:proofErr w:type="spellEnd"/>
            <w:r w:rsidRPr="00BB4774">
              <w:rPr>
                <w:sz w:val="20"/>
                <w:szCs w:val="20"/>
              </w:rPr>
              <w:t xml:space="preserve"> na odběru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643799" w14:textId="44D8C940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2B5BDC6" w14:textId="5A2EE5C2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55DFD52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C916BFB" w14:textId="12F430A0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FL1</w:t>
            </w:r>
            <w:r w:rsidR="005855D4">
              <w:rPr>
                <w:sz w:val="20"/>
                <w:szCs w:val="20"/>
              </w:rPr>
              <w:t>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E851C1" w14:textId="568BDF9F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Flexibilita na dodávce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951D39" w14:textId="2BA6C39A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B8EF1D2" w14:textId="3DE5A2F2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7B21FE4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3A490" w14:textId="3CFA1F53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FL</w:t>
            </w:r>
            <w:r w:rsidR="005855D4">
              <w:rPr>
                <w:sz w:val="20"/>
                <w:szCs w:val="20"/>
              </w:rPr>
              <w:t>1</w:t>
            </w:r>
            <w:r>
              <w:rPr>
                <w:sz w:val="20"/>
                <w:szCs w:val="20"/>
              </w:rPr>
              <w:t>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2CE48E" w14:textId="470242DC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Flexibilita na odběru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48F6ED" w14:textId="1367BB2F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35A5AF" w14:textId="197B2D1D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C875C4" w14:paraId="2A9553D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FE340B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37B12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9345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6213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15583FBD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BE013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40CDC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242E3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161,160,162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0E517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0734DAE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91F2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16C4F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Odhad spotřeby na OPM ekvivalentní odečtu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8EF88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1CA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303</w:t>
            </w:r>
          </w:p>
        </w:tc>
      </w:tr>
      <w:tr w:rsidR="00C875C4" w14:paraId="72B9D03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BE69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E6B7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dovoz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7FD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3FEED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7B7D51D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75DDB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C6B82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vývoz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9281E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E8DA8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03C06" w14:paraId="6C155B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BA22E4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DBxy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D940B3" w14:textId="77777777" w:rsidR="00C03C06" w:rsidRPr="00C875C4" w:rsidRDefault="00C03C06">
            <w:pPr>
              <w:jc w:val="both"/>
              <w:rPr>
                <w:sz w:val="20"/>
                <w:szCs w:val="20"/>
              </w:rPr>
            </w:pPr>
            <w:r w:rsidRPr="00C03C06">
              <w:rPr>
                <w:sz w:val="20"/>
                <w:szCs w:val="20"/>
              </w:rPr>
              <w:t>Diagram TDD kor. na teplotu a zb. bil. pro x-tou t. o. a y-tou tř.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3CB86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F3ABDF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676</w:t>
            </w:r>
          </w:p>
        </w:tc>
      </w:tr>
      <w:tr w:rsidR="00C875C4" w14:paraId="1B37D7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70E1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DKxy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8FA2D0" w14:textId="77777777" w:rsidR="00C875C4" w:rsidRPr="00C875C4" w:rsidRDefault="00C875C4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TDD korigovaný na teplotu pro x-tou teplotní oblasti a y-tou třídu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5D90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43EF1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666</w:t>
            </w:r>
          </w:p>
        </w:tc>
      </w:tr>
      <w:tr w:rsidR="00C875C4" w14:paraId="5487DF6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8416F6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DNxy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5AA06D" w14:textId="77777777" w:rsidR="00C875C4" w:rsidRPr="00C875C4" w:rsidRDefault="00C875C4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TDD normalizovaný pro x-tou teplotní oblasti a y-tou třídu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C9345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E8BC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666</w:t>
            </w:r>
          </w:p>
        </w:tc>
      </w:tr>
      <w:tr w:rsidR="00C875C4" w14:paraId="0813255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91DF6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633AD9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2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9623A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E1F2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0B2DF0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8B974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3651A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6967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26E1D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B4053C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23EF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2B2A15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4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E5B1E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BE780A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551427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DBA8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EE5FE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5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E2F08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2320E0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014417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6EB45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09CFA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6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086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F6CC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782CF9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1FF5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1DF57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7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5E3B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113D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E846CD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61FFA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98E3C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8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6677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07E90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3360B06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505B2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C4F7E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9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716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D75E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8FB8D4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5CAC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163A2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10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6FE2E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5FA2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D6B21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68F6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B2E2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2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B72F2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D994E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5C0C12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FD8E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54291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BA64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A1EA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2A2E167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BFD04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A7554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4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7FFB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F2AE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72D713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208E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0A71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5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BE608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892A6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6F3644C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5D07B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FF102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6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B025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3534C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BF9709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F87C2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BEB39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7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FB70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0F534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1E893AC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61A0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B4AF5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8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DF10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2D5C8E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5B12C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A1D87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FA08B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9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2D839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C1DFE4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C9EFA9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11B9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8177F8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10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857A7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B75E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3CE421A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019C1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D577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A19D3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1A16A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8D024C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EB96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E6F5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5BF51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D54B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ACF374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21108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85255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F6BA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633AA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5B9A3D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8746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A4A11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C456E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47BA0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CA00C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D074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0CB8C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1A5F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0A29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C42C3A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8CA18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1E604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198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23821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9AABF6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58222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23E9A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C73B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4FFD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791EE6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E6FF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9A5FD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5BF11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3D7A8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75BC2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738DC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13EE0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E71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82C21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CDCBE2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2FFE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50EFC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0A6A9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A74A5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51AE60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76EA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1C987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12F7D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2B9987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399700D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F731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20798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36C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CB76B3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12498C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6C96B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FJ1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DEA4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705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5581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5E268E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8E3CA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FJ2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BA283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A5936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13E2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FADF67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DF69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FX1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CD9FE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7BBF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7FAA1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54D035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D554E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FX2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27E12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F6C72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42FF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E33CC4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85C9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FY1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9C3B6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hodnota regulační energie z VT-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9FCE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C2473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7C89E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3150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FY2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FC911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hodnota regulační energie z VT-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5F18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1F6B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C7F081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C2B0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FZ1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E8630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profil –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2BAC8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69E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8EE2A9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66DA5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FZ2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D1F51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profil –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B579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E0BE2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F274B1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E46AE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E4D78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2E6E0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3FDDA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269F0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77F7F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706CF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10F5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B965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B96766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39FB2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6450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75CB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1116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7F4D49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49B5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C0CB5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4C4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2AE08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A3CC1A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8B8EA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EB62B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3626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80FB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1D1324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DD017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8D68F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019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EE94D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16DBAC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81D74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2BCB2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1E73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33CDE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32C18A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A34B2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87998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9688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CC858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612D60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BAEC3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04547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84C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17B8A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14949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A88B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0A04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D5F5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EE97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E20CB8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9360B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GJ1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F1750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23DB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A683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29F529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2CFA8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GJ2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94940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032E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4AD97A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13EAA6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30F10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GX1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9B88E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DF434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25F54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59BD95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1D4C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GX2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1A099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EE706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5BAA2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58603B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EC93A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GY1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E8387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Celková platba za regulační energii z VT- RE+ za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CC0BA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5E88D6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2BDA26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4A102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GY2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5B4FC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Celková platba za regulační energii z VT- RE- za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0FB5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A9F23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D3288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0D6B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GZ1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E575F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EA829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A054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AED310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C6512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GZ2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33E8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2264E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86FEE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107C476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7F40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C7F58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OPM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2323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19591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722C96C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CB6DF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4778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OPM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EB535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7FEF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1338562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A13CB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A30C0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11305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77BA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41A1E6C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4E96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H22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F62EC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D656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D8FE5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0F29DAB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1E7F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021EB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 PPS, PDS, LDS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60467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7B243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431F0A1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B7FB1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29771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 PPS, PDS, LDS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C99C2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278108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332FB6B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8D4238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62AFF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Odchylka mezi odečtem a ekvivalentním odhadem spotřeby na OPM – kladná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5F8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2637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313</w:t>
            </w:r>
          </w:p>
        </w:tc>
      </w:tr>
      <w:tr w:rsidR="00C875C4" w14:paraId="4D1254F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8820F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8C489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Odchylka mezi odečtem a ekvivalentním odhadem spotřeby na OPM – záporná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9F1F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E548F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313</w:t>
            </w:r>
          </w:p>
        </w:tc>
      </w:tr>
      <w:tr w:rsidR="00C875C4" w14:paraId="15781CA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51EF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H51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61D46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ES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ECED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F0AF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2864841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EFFC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H52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BB445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ES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8A82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969F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1173D53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2CD56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02AE5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(třída, oblast, dodavatel, DS)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76A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FEB50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CF0A3A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3C676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AA60A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korigovaný na počasí a zbytkovou bilanci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4AC1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CEA8B5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736312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6C250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J40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99DF4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Dopočtený zbytkový profil DS (saldo)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16C8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0C76C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2DE5CF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084BC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J50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4F19D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korekčního činitele (korekce na zbytkovou bilanci DS)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9FD2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50FB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603</w:t>
            </w:r>
          </w:p>
        </w:tc>
      </w:tr>
      <w:tr w:rsidR="00C875C4" w14:paraId="17FD337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A03D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J62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71A5C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Korigovaný skupinový TDD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22F2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0856F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7997125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AC7874" w14:textId="77777777" w:rsidR="00C875C4" w:rsidRPr="00C875C4" w:rsidRDefault="005C0A81" w:rsidP="00AA495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J7XY 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95EFA0" w14:textId="77777777" w:rsidR="00C875C4" w:rsidRPr="00C875C4" w:rsidRDefault="005C0A81" w:rsidP="005C0A81">
            <w:pPr>
              <w:rPr>
                <w:sz w:val="20"/>
                <w:szCs w:val="20"/>
              </w:rPr>
            </w:pP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X</w:t>
            </w:r>
            <w:r w:rsidRPr="00B86FC7">
              <w:rPr>
                <w:sz w:val="20"/>
                <w:szCs w:val="20"/>
              </w:rPr>
              <w:t xml:space="preserve">, třída TDD </w:t>
            </w:r>
            <w:r>
              <w:rPr>
                <w:sz w:val="20"/>
                <w:szCs w:val="20"/>
              </w:rPr>
              <w:t>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16C62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BBED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669</w:t>
            </w:r>
          </w:p>
        </w:tc>
      </w:tr>
      <w:tr w:rsidR="00C50EE4" w14:paraId="0A4B18A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A6CAC7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0BDF8DB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výroby pro kladnou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00A4C1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BD469F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3ECE3D0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FE99A8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59C90E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spotřeby pro kladnou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82DDD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D85BDC6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7E054CD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0734BF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47F2DA5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</w:rPr>
              <w:t>Predikce výroby pro zápornou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06FDDD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45E8E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352C136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C61F3C7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D1F621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spotřeby pro zápornou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DC2BD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8B1833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875C4" w14:paraId="2B1EF86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F0223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5D77B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korigovaný za TO,tTDD, dodavatele a síť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C76CE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A961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613</w:t>
            </w:r>
          </w:p>
        </w:tc>
      </w:tr>
      <w:tr w:rsidR="00C875C4" w14:paraId="2BB98D8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E2B39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SNxy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4D30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nekorigovaný za TO,tTDD, dodavatele a síť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5C6F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2071C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563</w:t>
            </w:r>
          </w:p>
        </w:tc>
      </w:tr>
      <w:tr w:rsidR="00205B77" w14:paraId="1AE13603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772A4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TAx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9E4634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F8134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0780B3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7A65691C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E1C28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TBx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F123D8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Skutečná vyhlazená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CF8C4A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9DE4F5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282A26EC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7E5CC5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TMx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B9C64F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Normání vyhlazená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AF9AF3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C4E8F8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20AB1361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23E161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TNx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8A488A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Normání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70DAB2E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26CBD69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05766702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13267D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TPx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B8675F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Predikovaná teplota v </w:t>
            </w:r>
            <w:r w:rsidRPr="00C875C4">
              <w:rPr>
                <w:sz w:val="20"/>
                <w:szCs w:val="20"/>
              </w:rPr>
              <w:t>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06278D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C17A1C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663</w:t>
            </w:r>
          </w:p>
        </w:tc>
      </w:tr>
      <w:tr w:rsidR="00205B77" w14:paraId="6A961566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5A69A1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TQx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931E47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Vyhlazená predikovaná teplota v </w:t>
            </w:r>
            <w:r w:rsidRPr="00C875C4">
              <w:rPr>
                <w:sz w:val="20"/>
                <w:szCs w:val="20"/>
              </w:rPr>
              <w:t>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FD6CF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4B5F5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663</w:t>
            </w:r>
          </w:p>
        </w:tc>
      </w:tr>
      <w:tr w:rsidR="00205B77" w14:paraId="311FC716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BFE71D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FX3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11FD14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026D54A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D1365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4273B927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256080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FX4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F3C93E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7C38F2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A18B8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45662EEE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92DC97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GX3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257B60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DFAE8B8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BEA253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64F3AEBB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234623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GX4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469935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70870E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FA0736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1C89FA11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832F8C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VVN1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3F21E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VVN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2C1DE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2DDF6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623</w:t>
            </w:r>
          </w:p>
        </w:tc>
      </w:tr>
      <w:tr w:rsidR="00205B77" w14:paraId="77D2ED80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4B0D87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lastRenderedPageBreak/>
              <w:t>VVN2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52EC73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VVN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45F415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B1B0A7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86E02FB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EE4AFF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C01072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43D057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09C54C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6F9EF35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752E1A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7669E6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2C956DA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15A8C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5B4581D8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5A8E34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NN1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0E6BD0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NN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24AB50C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1066D3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A638B32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932977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NN2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AA8694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NN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4F9DF7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FFA4D6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D3033D" w:rsidRPr="00D3033D" w14:paraId="2F5B0072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DFD4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F1D6E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CEB0F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66D08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11BF1E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2CE5B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7652B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04FDBC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AFE61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9E4F0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1BFF1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14E1F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D2E138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AF13F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935234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4AF7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0E137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40D192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8B39C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44CE40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96F7F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B2A54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7B6E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500E9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9AF41D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D43E8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6F890C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AE9808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F590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4847B9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7D55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3C866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FC73C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F1B39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3875BC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85CC0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F144F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EF0A8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757E9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84BF65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D895B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F5798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1452D2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E11E1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FB50A81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35CC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F82DB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FE3DD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9726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853C02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60D06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7DB9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1FA6A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48AE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2C995D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00501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0D891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D508E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85E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61AFA9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853FF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F342F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5DCB7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5348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F06ED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0D45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2E6CF9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C1773C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1AC0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9785B8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D9FF9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2ED529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9B4848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4CE19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3C2E41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5CA1C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B68D8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35F7BA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16D3A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E0DE8B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B6380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912CC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770ABC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7A11E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529E09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A5A2D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654E0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6F2B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DCEAD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61D6D6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9AF52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BC88D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DAF4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DB176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DE22E9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FB285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TV26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4676B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945AC7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F6247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D557E2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2241C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4250D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52481B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90AD4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FA1E80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D5587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AF8CD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BBB1C7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403E4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66864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505F1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5DC94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000933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1CBC0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6F948F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3B1A6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71BB5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A2DAA9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F71BF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3661E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7040C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73175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75281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43B2F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13F72C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5704D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6234E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F94589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918389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7DEAC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236DF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3DD07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72CF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8C67F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740046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A522B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31D6C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009FD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526D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C4102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F56D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6F48A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74286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2C157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63E5EA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115FE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98D05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7DBF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228B1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323C59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C0EA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EC654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7F7218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CEEB4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7A287C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60662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3B016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9B1276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417E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72E83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40A39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D14CF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81BF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97891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F8B764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E43239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TV00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B8B4F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0242D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CA076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B3FF9D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44620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72364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9A474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AD025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8E4AF3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6030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365892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0F0A8D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8A04B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42DC52B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2186D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3E23F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F5C5D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B3BB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12C4B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F1D30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393CD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DFA54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D5405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193561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91087C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35B01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B1314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BB6E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E1CECB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5ABAF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C3BDA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4F3EF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2EF29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FF8789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B2C16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B1CBA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9DFAE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343C4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CD6EB0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36C6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TP42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63EC1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66260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FCE6A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75B3D2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02AA2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459E3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2D4535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F02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F4143D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45A2A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7E0EA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304EDA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1E7A2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B30CF2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D4A43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AC974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34CC6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9228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E7C5F1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87900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ADA22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31A5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9F68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10DC98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58E75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AF194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6935C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41A2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73CF5B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8F97DB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57988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82AFA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9A9B1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2F8114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AB029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8FFD0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EBC8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78664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364F3B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BB8AB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C55D1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920FC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50C4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AAB5B6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E640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45F90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56F125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1EEE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B95325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DF1ED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AE16E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DB2B4F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D4BE4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ACB1B2B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5BA020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EBF9F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6E160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4024A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DE3457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DE2E2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9DF0A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26FA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65290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2AE7D2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ED87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6F6C4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699CA0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E8D13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E3E53D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03082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5D47C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B97047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942AE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909954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23C90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E4150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0818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9BB20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7D1A01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AFA8D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EE26B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4FFAB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514BB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6F41F1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F8581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5774B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2589F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29A6E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A841A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5A94C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0A1F5C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61E57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ABCB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71BFE7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ECA0D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E2BF1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C948D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FC537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814F0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FEC2A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7F225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55462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70811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FEC0D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62D65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C5ED9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37E0B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B3BA4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1DF7FB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38B9A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TP38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37AC7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E109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EE3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6ACBA3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335C5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6AF6D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18C502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EC9F6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8510CC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71A55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E15CD0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B27FC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DD35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8D3F51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63118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A4DBA2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E8AC36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76E8F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622DC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6E576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TP00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1B373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92354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64692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756C74" w:rsidRPr="00D3033D" w14:paraId="4C3B389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58A0FA" w14:textId="4532106E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EK51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248305" w14:textId="39C55A11" w:rsidR="00756C74" w:rsidRPr="00D3033D" w:rsidRDefault="00756C74" w:rsidP="00756C74">
            <w:pPr>
              <w:jc w:val="both"/>
              <w:rPr>
                <w:sz w:val="20"/>
                <w:szCs w:val="20"/>
              </w:rPr>
            </w:pPr>
            <w:r w:rsidRPr="00756C74">
              <w:rPr>
                <w:sz w:val="20"/>
                <w:szCs w:val="20"/>
              </w:rPr>
              <w:t>Množství RE+ kompenzační profil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1C31562" w14:textId="60B186EB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81DC8" w14:textId="26CA0582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756C74" w:rsidRPr="00D3033D" w14:paraId="0CEA47F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B4834B" w14:textId="5B7B8A74" w:rsidR="00756C74" w:rsidRDefault="00756C74" w:rsidP="00756C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EK52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1DC58B" w14:textId="70631B88" w:rsidR="00756C74" w:rsidRPr="00756C74" w:rsidRDefault="00756C74" w:rsidP="00756C74">
            <w:pPr>
              <w:jc w:val="both"/>
              <w:rPr>
                <w:sz w:val="20"/>
                <w:szCs w:val="20"/>
              </w:rPr>
            </w:pPr>
            <w:r w:rsidRPr="00756C74">
              <w:rPr>
                <w:sz w:val="20"/>
                <w:szCs w:val="20"/>
              </w:rPr>
              <w:t>Množství RE- kompenzační profil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6302243" w14:textId="1591C20F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9F4A18" w14:textId="2F42095F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4B228B" w:rsidRPr="00D3033D" w14:paraId="30690F3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tbl>
            <w:tblPr>
              <w:tblW w:w="88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160"/>
              <w:gridCol w:w="7660"/>
            </w:tblGrid>
            <w:tr w:rsidR="004B228B" w:rsidRPr="006017A7" w14:paraId="77AA3A0B" w14:textId="77777777" w:rsidTr="00022C91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39D3961B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ASC5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053259C3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agregovaný profil, dodávka kategorie měření C1, C2, C3</w:t>
                  </w:r>
                </w:p>
              </w:tc>
            </w:tr>
            <w:tr w:rsidR="004B228B" w:rsidRPr="006017A7" w14:paraId="11634663" w14:textId="77777777" w:rsidTr="00022C91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5881BEA4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047B8328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agregovaný profil, odběr kategorie měření C1, C2, C3</w:t>
                  </w:r>
                </w:p>
              </w:tc>
            </w:tr>
          </w:tbl>
          <w:p w14:paraId="6CF07F5D" w14:textId="77777777" w:rsidR="004B228B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52FC5B" w14:textId="289007ED" w:rsidR="004B228B" w:rsidRPr="00756C74" w:rsidRDefault="004B228B" w:rsidP="004B228B">
            <w:pPr>
              <w:jc w:val="both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agregovaný profil, dodávka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A82CB7" w14:textId="77777777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C83369" w14:textId="388CDF46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4B228B" w:rsidRPr="00D3033D" w14:paraId="05BCC38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978D904" w14:textId="0F5E418C" w:rsidR="004B228B" w:rsidRDefault="004B228B" w:rsidP="004B228B">
            <w:pPr>
              <w:jc w:val="center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ASC6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2A3EDA" w14:textId="2E05456B" w:rsidR="004B228B" w:rsidRPr="00756C74" w:rsidRDefault="004B228B" w:rsidP="004B228B">
            <w:pPr>
              <w:jc w:val="both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agregovaný profil, odběr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BBA0737" w14:textId="77777777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B39089" w14:textId="1B44DE22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4B228B" w:rsidRPr="00D3033D" w14:paraId="11A212C7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CEFD29" w14:textId="77777777" w:rsidR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TDAx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D2EC73" w14:textId="77777777" w:rsidR="004B228B" w:rsidRPr="00756C74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Skutečná teplota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C600F8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201A69" w14:textId="74F4BDE6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51080BD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B70D99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TDBx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916DFD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Skutečná teplota vyhlazená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43560B9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CC5C92" w14:textId="7E928642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542ED61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BAA619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TDNx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82DE01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Normálová teplota – teplotní oblast 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A8BACCC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70DF2F" w14:textId="05337AE3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7B124CE7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D7AC76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TDMx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FFF3A0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Normálová teplota vyhlazená – teplotní oblast 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D3202EA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A690EA" w14:textId="1ADF326B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7483188D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1D2957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TDPx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C7A5FA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Předpověď teploty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3374A93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B34D2AD" w14:textId="03B50B14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37D16952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51D407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TDQx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4005A8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Vyhlazená předpověď teploty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25D433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4A7E06" w14:textId="70CE4217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DA0ADE" w:rsidRPr="00F3724B" w14:paraId="4E3736F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1C5114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5F47E7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564861" w14:textId="5DC3139F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237473" w14:textId="1FD4B173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36352E8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459899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FBF5C2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0FD496" w14:textId="2DA82C35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5B78C7" w14:textId="27B4BB8E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28C5BB6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47C34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1B050F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C9DE5DF" w14:textId="62FDAB32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885230" w14:textId="389D9979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50946103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B4231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B2B857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C56C808" w14:textId="2C7CEB3B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44C05D" w14:textId="4F590E2D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137756" w:rsidRPr="00F3724B" w14:paraId="6E2F36D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5A96E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5B8AC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71DD3" w14:textId="3BF26B2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701054" w14:textId="5E05E44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3C87C5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57A52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67BB4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88AB80" w14:textId="23125BB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280804" w14:textId="12556D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106CF2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56C4E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CC038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B0C57C" w14:textId="7268B1E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9505A8" w14:textId="357E2A4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175414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46E6B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0CB2A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2E5370" w14:textId="4429091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43ADF4" w14:textId="754D7CC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CCA7DC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573B1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8358B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EE6EFF" w14:textId="38B8F9E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24E74E" w14:textId="2B58908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DA9DA1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48A2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PP2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8157B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0E94AB" w14:textId="7FAE457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6A3CC3" w14:textId="5BAAE02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B0CF2C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2132C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A59E2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B168A1" w14:textId="456746B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07CB3E" w14:textId="2610939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7C294D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CB5D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DAEF5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1DDE2F" w14:textId="64FA57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E1A6A4" w14:textId="730DE90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647723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D46C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45AD3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122444" w14:textId="77B1E89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061B05" w14:textId="7F34DF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9EB167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F6B6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B6B2C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F5A0E8" w14:textId="2A6DC6C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52AE6F5" w14:textId="506E8A9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F597DD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C924A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8EE8D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883EDB" w14:textId="3BC7B0B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FDFFF7F" w14:textId="76D2A7C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005848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3E3FC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21B3D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FD5DBA" w14:textId="0A7C6F7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0196DE" w14:textId="62CC013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B9BFEA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B9627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03570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2DB128" w14:textId="4757798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F225AB" w14:textId="01DE85D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786BF1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85AF0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986F4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F167BB" w14:textId="50C05ED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255DA8" w14:textId="7F04507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330094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5D8CA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E9BE7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C559C" w14:textId="6390436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AD29F9" w14:textId="307642E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461A64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E1B2A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8E947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E1979B" w14:textId="43F136C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81E601" w14:textId="17CFB6E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3ACB01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33E90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805E9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RE+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A33B4" w14:textId="16A9903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45E6099" w14:textId="020F74D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4E49522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ED1CE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7AB7FD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RE-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F1383B" w14:textId="260124A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C0708AC" w14:textId="14E90E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E057D9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3A33D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E4581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RE+ 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423AD" w14:textId="4BD421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A97BF6" w14:textId="241B3E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75874C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AFA89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E2FB6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RE- 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261FA" w14:textId="442B88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056DF7" w14:textId="5532A48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3DCF2B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84AA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99FA6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plán.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291405" w14:textId="12DDBFD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F1D74A" w14:textId="601609F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0EE60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57751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332EA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plán.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915A7E" w14:textId="4889985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49527D" w14:textId="61A6C16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44A748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F9C9B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BC9E4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06B4D" w14:textId="5556B7A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3F11F4D" w14:textId="7ACF773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64FC55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65820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39898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5EC59B" w14:textId="041CC5F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CFADEA" w14:textId="5EE3072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782DB0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52AAE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73CD11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8EDAE5" w14:textId="4696DB2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70553D" w14:textId="2463566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58F064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2197B8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A4B7A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26FBDC" w14:textId="11F61C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98DE25" w14:textId="29B558A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3EC3E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F0037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C2D9B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RE+ mFRR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27B66C" w14:textId="2D17DF4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8E1EC3" w14:textId="07DD9F5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453F7F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EF57E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SP6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0D107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RE- mFRR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D7841" w14:textId="5C37238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3B12FB" w14:textId="4A59BD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F9FB00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5C447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BCBBD1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RE+ mFRR pro předcházející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7E082E" w14:textId="6FBDC1E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0CC2F3" w14:textId="5DC46E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F27DC5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30EEE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4934F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RE- mFRR pro předcházející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827C11" w14:textId="53C62AB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DE6DD2" w14:textId="7460D74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0B961F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3DDC2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B330A5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plán.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FE34D" w14:textId="422F15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5FCFF2" w14:textId="2347B3B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047903C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F0F00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35944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plán.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85A601" w14:textId="10C585F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3E6223" w14:textId="04B00C9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A6CE2C8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753E7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EB227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952B81" w14:textId="70E01D3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B2E7A2" w14:textId="60CD22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05F7AD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44DD9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F58F8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90AF6D" w14:textId="38B6C3D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A69999" w14:textId="56832BC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70718A8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F8787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32A93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92E5CB" w14:textId="013244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8680C7" w14:textId="006CAEF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CA8D4C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4987A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E5C1F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0338C" w14:textId="6480C85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D64884" w14:textId="3B92A70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F85250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F8CF6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39AA3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RE+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42D260" w14:textId="041F8F7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48D65C0" w14:textId="49CF97B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0857C0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EB6DA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DAFBF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přímě RE-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00C0BE" w14:textId="3BFCB0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EF11AB" w14:textId="67FB021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4046D5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F3E72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F73EA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RE+ mFRR pro před.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C2A38" w14:textId="238C39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5C8919" w14:textId="5598C47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D58791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E41DC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56BCA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RE- mFRR pro před.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8FFB0E" w14:textId="60B6269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9F1E42" w14:textId="46F2E6B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61BE09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2AE45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5B34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příme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3C231C" w14:textId="6F88CF7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1B9B26" w14:textId="6E8D01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54D77A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82EA6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672F1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příme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862546" w14:textId="3284EDE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150D6CF" w14:textId="30A8BF5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98E18E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F3FAD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EAD44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EC7C3" w14:textId="54C069E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A27C7A" w14:textId="74ACB1B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74E938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5D51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04971D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2630D0" w14:textId="2029B22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2B9061" w14:textId="7AA4A73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82666E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7EAE6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F4C79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9A75A1" w14:textId="19B0888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9F5FAE" w14:textId="24738ED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8555A7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46C42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E0A96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D05B1F" w14:textId="003AE2F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44614A" w14:textId="6E21B49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5032C6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7BF6A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B2F8D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RE+ 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1B145" w14:textId="1E19A15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FA5106" w14:textId="584EFC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828D7C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5CBEB8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1747D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RE- 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2B42D1" w14:textId="693EF35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AF2B9C" w14:textId="2F0A7A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3C6644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EB2B3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6883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RE+ 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059E7F" w14:textId="3FF7DFB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9E3E3B" w14:textId="234F524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C1B9B9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02DC6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DP8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CD392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RE- 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549D4" w14:textId="3513D72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BE359D" w14:textId="553245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2835D3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2C6AE9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50E46F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C413F2" w14:textId="04A6873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3DEB93" w14:textId="039CF1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C08C9E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9CCA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0996F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F1FF0F" w14:textId="36E6331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D2E786" w14:textId="3842F3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B9AA49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37AFE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637E0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73907" w14:textId="7B80FF3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836A87" w14:textId="1ECC261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2FD701C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A9361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8D904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6131F" w14:textId="18DF22D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785FBC" w14:textId="434879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62853A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C2C09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62E8D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C9D8F" w14:textId="4E58FDF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855C07" w14:textId="47135AB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C96A32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1E291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A9DF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ABAF6" w14:textId="4C8D3AC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534BFA" w14:textId="611606D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299DB8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FD768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B8890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CF082" w14:textId="251158A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53A2D0" w14:textId="25838DE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01BD43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86CA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51F7D6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BC612" w14:textId="42E7EBC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8A6399" w14:textId="564DEE3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C889CC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A9814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D129D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3F7EB7" w14:textId="06B9810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ED093F" w14:textId="15981F2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897FD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F2CDB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CBB0E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DDD97" w14:textId="07F099D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33ABDA1" w14:textId="344B02E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D79F81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F91C7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C6BDA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668C21" w14:textId="3CBA64E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1AAD60" w14:textId="55BDD2B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2F0175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30723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9B51B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9BE014" w14:textId="6E49F71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F05B6D" w14:textId="269A3A0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341554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BBA3D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8A57E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A69F1" w14:textId="05B0E96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19F31AB" w14:textId="6EF6B3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66739E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71245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8BE32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95A522" w14:textId="094331B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ECE702" w14:textId="71D5FD0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AC80725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2433D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E5CDC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13D26A" w14:textId="395922C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67BE9E0" w14:textId="2B98045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BD40C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C70F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A2D65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067C02" w14:textId="01EB1B2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2D04AD7" w14:textId="337C8A3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1DD14B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F1323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214BE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93BBA" w14:textId="4BCE656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8251680" w14:textId="4814E49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10F85F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970F07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C52D5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6939FA" w14:textId="6492CD0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E1D75A" w14:textId="6ED03A4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934064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94232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14C29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7A02A3" w14:textId="4559244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3C3CA48" w14:textId="07D20B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0F8892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E2644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2CF8D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541BA9" w14:textId="1FFD74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CB61962" w14:textId="595895F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83D663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9B2CB7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33E7A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AA239" w14:textId="367D2C3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3E3329" w14:textId="7B1743B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E22CC9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62569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TP6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56358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4FD2E8" w14:textId="468E24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5AF2D6" w14:textId="5617DB6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645FA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0F965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069D2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C6F6EB" w14:textId="6C4A24D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FB7FD8" w14:textId="73750F9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62FA9C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B66FD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EE8E8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FE7E6" w14:textId="6CE3336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D06E98" w14:textId="633898E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969288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918BC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ACA35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23995" w14:textId="0D4F2B6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67FD32" w14:textId="314061C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49868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439F5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44116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CD651" w14:textId="0DF345C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996ADDA" w14:textId="48C928F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CCAA02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EBED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1BEFA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měření s respektováním sdílení-dodávka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C4F63D" w14:textId="3B1CCD2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C275A93" w14:textId="1968933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232</w:t>
            </w:r>
          </w:p>
        </w:tc>
      </w:tr>
      <w:tr w:rsidR="00137756" w:rsidRPr="00F3724B" w14:paraId="2FE0C15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6DECF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2813B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měření s respektováním sdílení-odběr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A6EB1" w14:textId="02662C2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C529C9" w14:textId="01ACD19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232</w:t>
            </w:r>
          </w:p>
        </w:tc>
      </w:tr>
      <w:tr w:rsidR="00DA0ADE" w:rsidRPr="00F3724B" w14:paraId="3ACD5653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64E3DE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ASC5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869244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agregovaný profil, dodávka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A613A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4C6BB9" w14:textId="37B38BA5" w:rsidR="00DA0ADE" w:rsidRPr="004B228B" w:rsidRDefault="00C22E7E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DA0ADE" w:rsidRPr="00F3724B" w14:paraId="07F110A0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7577E1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ASC6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84E8C1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agregovaný profil, odběr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E1EAE3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FCD7D7" w14:textId="3FACCCB1" w:rsidR="00DA0ADE" w:rsidRPr="004B228B" w:rsidRDefault="00C22E7E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2404C0" w:rsidRPr="00F3724B" w14:paraId="797D456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ED5BA1" w14:textId="182E37F2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E10D73" w14:textId="01066F20" w:rsidR="002404C0" w:rsidRPr="004B228B" w:rsidRDefault="002404C0" w:rsidP="00DA0ADE">
            <w:pPr>
              <w:jc w:val="both"/>
              <w:rPr>
                <w:sz w:val="20"/>
                <w:szCs w:val="20"/>
              </w:rPr>
            </w:pPr>
            <w:r w:rsidRPr="002404C0">
              <w:rPr>
                <w:sz w:val="20"/>
                <w:szCs w:val="20"/>
              </w:rPr>
              <w:t>Náhradní data dodávky se zohledněním sdílení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ECDC612" w14:textId="77777777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34A3D0" w14:textId="4478BAFB" w:rsidR="002404C0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  <w:tr w:rsidR="002404C0" w:rsidRPr="00F3724B" w14:paraId="15091D92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384147" w14:textId="7D1D0075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2D335B" w14:textId="1699E2D2" w:rsidR="002404C0" w:rsidRPr="004B228B" w:rsidRDefault="002404C0" w:rsidP="00DA0ADE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</w:t>
            </w:r>
            <w:r w:rsidRPr="002404C0">
              <w:rPr>
                <w:sz w:val="20"/>
                <w:szCs w:val="20"/>
              </w:rPr>
              <w:t>áhradní data odběru se zohledněním sdíelní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181FEB" w14:textId="77777777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8D6FDB" w14:textId="769E07D8" w:rsidR="002404C0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</w:tbl>
    <w:p w14:paraId="7279AF91" w14:textId="3B1E7EBC" w:rsidR="00530719" w:rsidRDefault="00530719"/>
    <w:p w14:paraId="41514723" w14:textId="77777777" w:rsidR="00530719" w:rsidRDefault="00530719">
      <w:r>
        <w:t xml:space="preserve">Poznámky: </w:t>
      </w:r>
    </w:p>
    <w:p w14:paraId="6622CE1F" w14:textId="77777777" w:rsidR="00530719" w:rsidRDefault="00530719">
      <w:r>
        <w:t xml:space="preserve">Snxy a Skxy: </w:t>
      </w:r>
    </w:p>
    <w:p w14:paraId="604A753E" w14:textId="77777777" w:rsidR="00530719" w:rsidRDefault="00530719">
      <w:pPr>
        <w:ind w:left="720" w:firstLine="720"/>
      </w:pPr>
      <w:r>
        <w:t>x je číslo teplotní oblasti</w:t>
      </w:r>
    </w:p>
    <w:p w14:paraId="2380C0A3" w14:textId="77777777" w:rsidR="00530719" w:rsidRDefault="00530719">
      <w:pPr>
        <w:ind w:left="720" w:firstLine="720"/>
      </w:pPr>
      <w:r>
        <w:t>y je číslo třídy TDD</w:t>
      </w:r>
    </w:p>
    <w:p w14:paraId="1D6B0363" w14:textId="77777777" w:rsidR="00530719" w:rsidRDefault="00530719"/>
    <w:p w14:paraId="2D6D9C19" w14:textId="77777777" w:rsidR="00530719" w:rsidRDefault="00530719">
      <w:r>
        <w:t>* Nebude dočasně využíváno. Aktivace bude provedena v případě realizace změnového požadavku.</w:t>
      </w:r>
    </w:p>
    <w:p w14:paraId="610A2839" w14:textId="77777777" w:rsidR="00530719" w:rsidRDefault="00530719">
      <w:r>
        <w:t>** Nesouvisí s funkcionalitou TDD, bude aktivováno po dohodě v momentě upravení externích rozhranní na straně externích uživatelů</w:t>
      </w:r>
    </w:p>
    <w:p w14:paraId="5DB5F4F0" w14:textId="77777777" w:rsidR="00530719" w:rsidRDefault="00530719"/>
    <w:p w14:paraId="28827A0C" w14:textId="77777777" w:rsidR="00530719" w:rsidRDefault="00530719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2</w:t>
      </w:r>
      <w:r w:rsidR="00E96CF5">
        <w:fldChar w:fldCharType="end"/>
      </w:r>
      <w:r>
        <w:t xml:space="preserve"> – Kvalifikátor typu hodnoty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location@value-type</w:t>
      </w:r>
      <w:r>
        <w:rPr>
          <w:b w:val="0"/>
          <w:bCs w:val="0"/>
        </w:rPr>
        <w:t>)</w:t>
      </w:r>
    </w:p>
    <w:tbl>
      <w:tblPr>
        <w:tblW w:w="9392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60"/>
        <w:gridCol w:w="4360"/>
        <w:gridCol w:w="1018"/>
        <w:gridCol w:w="1018"/>
        <w:gridCol w:w="1018"/>
        <w:gridCol w:w="1018"/>
      </w:tblGrid>
      <w:tr w:rsidR="00530719" w14:paraId="7098F337" w14:textId="77777777">
        <w:trPr>
          <w:cantSplit/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90F68D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Kód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4F510B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Význam</w:t>
            </w:r>
          </w:p>
        </w:tc>
        <w:tc>
          <w:tcPr>
            <w:tcW w:w="2036" w:type="dxa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bottom"/>
          </w:tcPr>
          <w:p w14:paraId="31E4FA53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Vstupní zprávy</w:t>
            </w:r>
            <w:r>
              <w:rPr>
                <w:i/>
                <w:iCs/>
              </w:rPr>
              <w:br/>
              <w:t xml:space="preserve"> (CDS-M-1ii)</w:t>
            </w:r>
          </w:p>
        </w:tc>
        <w:tc>
          <w:tcPr>
            <w:tcW w:w="2036" w:type="dxa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640823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Výstupní zprávy</w:t>
            </w:r>
            <w:r>
              <w:rPr>
                <w:i/>
                <w:iCs/>
              </w:rPr>
              <w:br/>
              <w:t>(CDS-M-2ii)</w:t>
            </w:r>
          </w:p>
        </w:tc>
      </w:tr>
      <w:tr w:rsidR="00530719" w14:paraId="21C2CEBE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6B77047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A01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65B31D4" w14:textId="77777777" w:rsidR="00530719" w:rsidRDefault="00530719">
            <w:pPr>
              <w:pStyle w:val="TableNormal1"/>
              <w:rPr>
                <w:rFonts w:eastAsia="Arial Unicode MS"/>
              </w:rPr>
            </w:pPr>
            <w:r>
              <w:t>Suma za subjekt zúčtování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36A48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161</w:t>
            </w:r>
          </w:p>
        </w:tc>
        <w:tc>
          <w:tcPr>
            <w:tcW w:w="10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6124F3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162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D33B1F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266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8FDA9E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268</w:t>
            </w:r>
          </w:p>
        </w:tc>
      </w:tr>
      <w:tr w:rsidR="00530719" w14:paraId="4028EF36" w14:textId="77777777">
        <w:trPr>
          <w:trHeight w:val="255"/>
        </w:trPr>
        <w:tc>
          <w:tcPr>
            <w:tcW w:w="96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8225B7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A02</w:t>
            </w:r>
          </w:p>
        </w:tc>
        <w:tc>
          <w:tcPr>
            <w:tcW w:w="4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0EDBD64" w14:textId="77777777" w:rsidR="00530719" w:rsidRDefault="00530719">
            <w:pPr>
              <w:pStyle w:val="TableNormal1"/>
              <w:rPr>
                <w:rFonts w:eastAsia="Arial Unicode MS"/>
              </w:rPr>
            </w:pPr>
            <w:r>
              <w:t>Suma za OPM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876BFC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161</w:t>
            </w:r>
          </w:p>
        </w:tc>
        <w:tc>
          <w:tcPr>
            <w:tcW w:w="10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468766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162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C540A1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266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34D1B9C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268</w:t>
            </w:r>
          </w:p>
        </w:tc>
      </w:tr>
    </w:tbl>
    <w:p w14:paraId="7D6DC5A7" w14:textId="77777777" w:rsidR="00530719" w:rsidRDefault="00530719"/>
    <w:p w14:paraId="7744A31B" w14:textId="77777777" w:rsidR="009C2E34" w:rsidRDefault="009C2E34" w:rsidP="009C2E34">
      <w:r>
        <w:t>Kompletní soubor CDSDATA ve formátu .xsd je uložen zde:</w:t>
      </w:r>
    </w:p>
    <w:p w14:paraId="1F32445D" w14:textId="68A4F184" w:rsidR="009C2E34" w:rsidRPr="00770E44" w:rsidRDefault="00770E44" w:rsidP="009C2E34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"https://groupecgi-my.sharepoint.com/personal/miroslav_stryzovsky_cgi_com/Documents/Desktop/OTE/XSD_WSDL/2026-07-21/XML/CDSDATA" \o "CDSDATA.xsd"</w:instrText>
      </w:r>
      <w:r>
        <w:fldChar w:fldCharType="separate"/>
      </w:r>
      <w:r w:rsidR="009C2E34" w:rsidRPr="00770E44">
        <w:rPr>
          <w:rStyle w:val="Hypertextovodkaz"/>
        </w:rPr>
        <w:t>XML\CDSDATA</w:t>
      </w:r>
    </w:p>
    <w:p w14:paraId="66755982" w14:textId="77777777" w:rsidR="009C2E34" w:rsidRDefault="00770E44" w:rsidP="009C2E34">
      <w:r>
        <w:fldChar w:fldCharType="end"/>
      </w:r>
    </w:p>
    <w:p w14:paraId="3EF7B322" w14:textId="77777777" w:rsidR="00530719" w:rsidRDefault="00530719">
      <w:pPr>
        <w:pStyle w:val="Nadpis5"/>
      </w:pPr>
      <w:r>
        <w:t>Příklad</w:t>
      </w:r>
      <w:r w:rsidR="00BF063B">
        <w:t>y zprávy formátu CDSDATA</w:t>
      </w:r>
      <w:r>
        <w:t xml:space="preserve"> </w:t>
      </w:r>
    </w:p>
    <w:p w14:paraId="3F9FF033" w14:textId="77777777" w:rsidR="001B1F9A" w:rsidRDefault="001B1F9A" w:rsidP="001B1F9A"/>
    <w:p w14:paraId="75CEADFD" w14:textId="77777777" w:rsidR="001B1F9A" w:rsidRDefault="001B1F9A" w:rsidP="001D2757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35"/>
        <w:gridCol w:w="4860"/>
      </w:tblGrid>
      <w:tr w:rsidR="0048582C" w14:paraId="2A6F624B" w14:textId="77777777" w:rsidTr="00DE5042">
        <w:trPr>
          <w:cantSplit/>
          <w:trHeight w:val="270"/>
        </w:trPr>
        <w:tc>
          <w:tcPr>
            <w:tcW w:w="43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F5BE78" w14:textId="77777777" w:rsidR="0048582C" w:rsidRDefault="0048582C" w:rsidP="00317326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lastRenderedPageBreak/>
              <w:t>Popis</w:t>
            </w:r>
          </w:p>
        </w:tc>
        <w:tc>
          <w:tcPr>
            <w:tcW w:w="48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298C94D" w14:textId="77777777" w:rsidR="0048582C" w:rsidRDefault="0048582C" w:rsidP="00317326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48582C" w14:paraId="38BD8606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1AB07D" w14:textId="77777777" w:rsidR="0048582C" w:rsidRPr="001B1F9A" w:rsidRDefault="0048582C" w:rsidP="00317326">
            <w:r>
              <w:t>Skutečná data intervalová</w:t>
            </w:r>
            <w:r w:rsidR="00B90692">
              <w:t xml:space="preserve"> (121)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F16BB3" w14:textId="4371F3C8" w:rsidR="0048582C" w:rsidRDefault="009C2E34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19" w:tooltip="CDSDATA_msg_code_121.xml" w:history="1">
              <w:r w:rsidRPr="009C2E34">
                <w:rPr>
                  <w:rStyle w:val="Hypertextovodkaz"/>
                  <w:rFonts w:eastAsia="Arial Unicode MS"/>
                </w:rPr>
                <w:t>XML\CDSDATA\CDSDATA_msg_code_121.xml</w:t>
              </w:r>
            </w:hyperlink>
          </w:p>
        </w:tc>
      </w:tr>
      <w:tr w:rsidR="00007E33" w14:paraId="35DFF71F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CB5F68" w14:textId="77777777" w:rsidR="00007E33" w:rsidRPr="001B1F9A" w:rsidRDefault="00007E33" w:rsidP="00DB6869">
            <w:r>
              <w:t>Skutečná data neintervalová (122)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A1800B4" w14:textId="10B05FF9" w:rsidR="00007E33" w:rsidRDefault="00007E33" w:rsidP="00DB6869">
            <w:pPr>
              <w:pStyle w:val="TableNormal1"/>
              <w:jc w:val="center"/>
              <w:rPr>
                <w:rFonts w:eastAsia="Arial Unicode MS"/>
              </w:rPr>
            </w:pPr>
            <w:hyperlink r:id="rId20" w:tooltip="CDSDATA_msg_code_122.xml" w:history="1">
              <w:r w:rsidRPr="009C2E34">
                <w:rPr>
                  <w:rStyle w:val="Hypertextovodkaz"/>
                  <w:rFonts w:eastAsia="Arial Unicode MS"/>
                </w:rPr>
                <w:t>XML\CDSDATA\CDSDATA_msg_code_122.xml</w:t>
              </w:r>
            </w:hyperlink>
          </w:p>
        </w:tc>
      </w:tr>
      <w:tr w:rsidR="00007E33" w14:paraId="49FD84E1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183228" w14:textId="77777777" w:rsidR="00007E33" w:rsidRPr="00007E33" w:rsidRDefault="00007E33" w:rsidP="00DB6869">
            <w:r>
              <w:t>Ú</w:t>
            </w:r>
            <w:r w:rsidR="00095A7F">
              <w:t>daje</w:t>
            </w:r>
            <w:r w:rsidRPr="00007E33">
              <w:t xml:space="preserve"> o aktivaci PpS (124)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4916D3" w14:textId="35BAF272" w:rsidR="00007E33" w:rsidRDefault="00153436" w:rsidP="00DB6869">
            <w:pPr>
              <w:pStyle w:val="TableNormal1"/>
              <w:jc w:val="center"/>
            </w:pPr>
            <w:hyperlink r:id="rId21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XML\CDSDATA\CDSDATA_msg_code_124.xml</w:t>
              </w:r>
            </w:hyperlink>
          </w:p>
        </w:tc>
      </w:tr>
      <w:tr w:rsidR="00007E33" w14:paraId="460F8CE2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DF78B1" w14:textId="77777777" w:rsidR="00007E33" w:rsidRDefault="00007E33" w:rsidP="00DB6869">
            <w:r>
              <w:t>Odhad roční spotřeby (125)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125E6AF" w14:textId="16BB5713" w:rsidR="00007E33" w:rsidRDefault="00153436" w:rsidP="00DB6869">
            <w:pPr>
              <w:pStyle w:val="TableNormal1"/>
              <w:jc w:val="center"/>
            </w:pPr>
            <w:hyperlink r:id="rId22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XML\CDSDATA\CDSDATA_msg_code_125.xml</w:t>
              </w:r>
            </w:hyperlink>
          </w:p>
        </w:tc>
      </w:tr>
      <w:tr w:rsidR="00007E33" w14:paraId="65465B1C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9C949D" w14:textId="77777777" w:rsidR="00007E33" w:rsidRPr="00007E33" w:rsidRDefault="00007E33" w:rsidP="00007E33">
            <w:r w:rsidRPr="00007E33">
              <w:t>Sjednané diagramy za stranu výroby (A, B)</w:t>
            </w:r>
            <w:r>
              <w:t xml:space="preserve"> - (161)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FE350F" w14:textId="4B7F03C9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3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XML\CDSDATA\CDSDATA_msg_code_161.xml</w:t>
              </w:r>
            </w:hyperlink>
          </w:p>
        </w:tc>
      </w:tr>
      <w:tr w:rsidR="00007E33" w14:paraId="4E5C4146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223922" w14:textId="77777777" w:rsidR="00007E33" w:rsidRPr="00007E33" w:rsidRDefault="00007E33" w:rsidP="00007E33">
            <w:r w:rsidRPr="00007E33">
              <w:t>Sjednané hodnoty za výrobny s neprůběhovým měřením (C)</w:t>
            </w:r>
            <w:r>
              <w:t xml:space="preserve"> - (162)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F69FC6" w14:textId="112C67C0" w:rsidR="00007E33" w:rsidRPr="00153436" w:rsidRDefault="00153436" w:rsidP="00317326">
            <w:pPr>
              <w:pStyle w:val="TableNormal1"/>
              <w:jc w:val="center"/>
              <w:rPr>
                <w:rFonts w:eastAsia="Arial Unicode MS"/>
                <w:b/>
              </w:rPr>
            </w:pPr>
            <w:hyperlink r:id="rId24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XML\CDSDATA\CDSDATA_msg_code_162.xml</w:t>
              </w:r>
            </w:hyperlink>
          </w:p>
        </w:tc>
      </w:tr>
      <w:tr w:rsidR="00007E33" w14:paraId="63643B2B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410C2C" w14:textId="77777777" w:rsidR="00007E33" w:rsidRDefault="00007E33" w:rsidP="00317326">
            <w:r>
              <w:t>Skutečná data intervalová (121) - krátký den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7CC37D" w14:textId="7BFCCF17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5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XML\CDSDATA\CDSDATA_msg_code_121_short_day.xml</w:t>
              </w:r>
            </w:hyperlink>
          </w:p>
        </w:tc>
      </w:tr>
      <w:tr w:rsidR="00007E33" w14:paraId="0434240B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3ED9A2" w14:textId="77777777" w:rsidR="00007E33" w:rsidRPr="001B1F9A" w:rsidRDefault="00007E33" w:rsidP="00317326">
            <w:r>
              <w:t>Skutečná data intervalová (121) - dlouhý den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2FDCBD" w14:textId="0E518CA4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6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XML\CDSDATA\CDSDATA_msg_code_121_long_day.xml</w:t>
              </w:r>
            </w:hyperlink>
          </w:p>
        </w:tc>
      </w:tr>
    </w:tbl>
    <w:p w14:paraId="5F576441" w14:textId="77777777" w:rsidR="001B1F9A" w:rsidRDefault="001B1F9A" w:rsidP="001D2757">
      <w:pPr>
        <w:ind w:hanging="240"/>
        <w:rPr>
          <w:rStyle w:val="m1"/>
          <w:rFonts w:ascii="Verdana" w:hAnsi="Verdana"/>
          <w:sz w:val="20"/>
          <w:szCs w:val="20"/>
        </w:rPr>
      </w:pPr>
    </w:p>
    <w:p w14:paraId="36ADFC89" w14:textId="77777777" w:rsidR="00AA05F1" w:rsidRDefault="00AA05F1">
      <w:r>
        <w:br w:type="page"/>
      </w:r>
    </w:p>
    <w:p w14:paraId="4BBDF553" w14:textId="77777777" w:rsidR="00AA05F1" w:rsidRDefault="00AA05F1" w:rsidP="00AA05F1">
      <w:pPr>
        <w:pStyle w:val="Nadpis2"/>
      </w:pPr>
      <w:bookmarkStart w:id="14" w:name="_Toc457467685"/>
      <w:r>
        <w:lastRenderedPageBreak/>
        <w:t>CDSIDIS</w:t>
      </w:r>
      <w:bookmarkEnd w:id="14"/>
    </w:p>
    <w:p w14:paraId="51795E06" w14:textId="77777777" w:rsidR="00AA05F1" w:rsidRDefault="00AA05F1" w:rsidP="00AA05F1"/>
    <w:p w14:paraId="3818E319" w14:textId="77777777" w:rsidR="00AA05F1" w:rsidRDefault="00AA05F1" w:rsidP="00AA05F1">
      <w:pPr>
        <w:pStyle w:val="Nadpis5"/>
      </w:pPr>
      <w:r>
        <w:t>Účel</w:t>
      </w:r>
    </w:p>
    <w:p w14:paraId="2DCD0489" w14:textId="77777777" w:rsidR="00AA05F1" w:rsidRDefault="00AA05F1" w:rsidP="00AA05F1"/>
    <w:p w14:paraId="2D33B611" w14:textId="77777777" w:rsidR="00AA05F1" w:rsidRDefault="00AA05F1" w:rsidP="00AA05F1">
      <w:r>
        <w:t xml:space="preserve">Zpráva XML ve formátu CDSIDIS slouží k výměně podkladů pro fakturaci služeb distribuce mezi účastníky trhu a CDS. </w:t>
      </w:r>
      <w:r w:rsidRPr="009C2E34">
        <w:t>Formát zprávy odpovídá příslušnému cenovému rozhodnutí ERÚ pro rok 2003. (zjistit, jestli stale plati). Při komunikaci s centrem datových služeb CDS je možné tento formát využít v případech, uvedených v následující</w:t>
      </w:r>
      <w:r>
        <w:t xml:space="preserve"> tabulce.</w:t>
      </w:r>
    </w:p>
    <w:p w14:paraId="33DC69CA" w14:textId="77777777" w:rsidR="00AA05F1" w:rsidRDefault="00AA05F1" w:rsidP="00AA05F1">
      <w:r>
        <w:t xml:space="preserve">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A05F1" w:rsidRPr="007F474B" w14:paraId="2E55E9A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9D34C64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A266249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D9548B6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3133ED2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45DA375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7547694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05F1" w:rsidRPr="007F474B" w14:paraId="1EA551F8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F17600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4898AB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Skutečná data pro fakturaci distribuce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5BA95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38D2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B767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ABECB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AA05F1" w:rsidRPr="007F474B" w14:paraId="459405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466BFD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A99B07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AD5EBE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187AF6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32045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DD305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AA05F1" w:rsidRPr="007F474B" w14:paraId="764C0D9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A5453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71E0DF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fakturtaci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CCBA5B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132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160BC1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CDA4A8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2AE0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</w:tr>
      <w:tr w:rsidR="00AA05F1" w:rsidRPr="007F474B" w14:paraId="3D5D61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B1ACF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45ADF0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2EB617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136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0C6B6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80CFC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AF7662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</w:tbl>
    <w:p w14:paraId="427E956C" w14:textId="77777777" w:rsidR="00AA05F1" w:rsidRDefault="00AA05F1" w:rsidP="00AA05F1"/>
    <w:p w14:paraId="2444C618" w14:textId="77777777" w:rsidR="00AA05F1" w:rsidRDefault="00AA05F1" w:rsidP="00AA05F1">
      <w:pPr>
        <w:spacing w:after="0"/>
      </w:pPr>
      <w:bookmarkStart w:id="15" w:name="Link0000002D"/>
      <w:bookmarkStart w:id="16" w:name="Link0000002E"/>
      <w:bookmarkStart w:id="17" w:name="Link0000002F"/>
      <w:bookmarkStart w:id="18" w:name="Link00000030"/>
      <w:bookmarkStart w:id="19" w:name="Link0000002C"/>
      <w:bookmarkStart w:id="20" w:name="Link00000031"/>
      <w:bookmarkStart w:id="21" w:name="Link00000032"/>
      <w:bookmarkStart w:id="22" w:name="Link00000033"/>
      <w:bookmarkStart w:id="23" w:name="Link00000034"/>
      <w:bookmarkStart w:id="24" w:name="Link00000035"/>
      <w:bookmarkStart w:id="25" w:name="Link00000036"/>
      <w:bookmarkStart w:id="26" w:name="Link00000037"/>
      <w:bookmarkStart w:id="27" w:name="Link00000038"/>
      <w:bookmarkStart w:id="28" w:name="Link00000039"/>
      <w:bookmarkStart w:id="29" w:name="Link0000003A"/>
      <w:bookmarkStart w:id="30" w:name="Link0000003B"/>
      <w:bookmarkStart w:id="31" w:name="Link0000003C"/>
      <w:bookmarkStart w:id="32" w:name="Link0000003D"/>
      <w:bookmarkStart w:id="33" w:name="Link0000003E"/>
      <w:bookmarkStart w:id="34" w:name="Link0000003F"/>
      <w:bookmarkStart w:id="35" w:name="Link00000040"/>
      <w:bookmarkStart w:id="36" w:name="Link00000041"/>
      <w:bookmarkStart w:id="37" w:name="Link00000042"/>
      <w:bookmarkStart w:id="38" w:name="Link00000043"/>
      <w:bookmarkStart w:id="39" w:name="Link00000044"/>
      <w:bookmarkStart w:id="40" w:name="Link00000045"/>
      <w:bookmarkStart w:id="41" w:name="Link00000046"/>
      <w:bookmarkStart w:id="42" w:name="Link00000047"/>
      <w:bookmarkStart w:id="43" w:name="Link00000048"/>
      <w:bookmarkStart w:id="44" w:name="Link00000049"/>
      <w:bookmarkStart w:id="45" w:name="Link0000004A"/>
      <w:bookmarkStart w:id="46" w:name="Link0000004B"/>
      <w:bookmarkStart w:id="47" w:name="Link0000004C"/>
      <w:bookmarkStart w:id="48" w:name="Link0000004D"/>
      <w:bookmarkStart w:id="49" w:name="Link0000004E"/>
      <w:bookmarkStart w:id="50" w:name="Link0000004F"/>
      <w:bookmarkStart w:id="51" w:name="Link00000050"/>
      <w:bookmarkStart w:id="52" w:name="Link00000051"/>
      <w:bookmarkStart w:id="53" w:name="Link00000052"/>
      <w:bookmarkStart w:id="54" w:name="Link00000053"/>
      <w:bookmarkStart w:id="55" w:name="Link00000054"/>
      <w:bookmarkStart w:id="56" w:name="Link00000055"/>
      <w:bookmarkStart w:id="57" w:name="Link00000029"/>
      <w:bookmarkStart w:id="58" w:name="Link0000002A"/>
      <w:bookmarkStart w:id="59" w:name="Link0000002B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</w:p>
    <w:p w14:paraId="7D703E63" w14:textId="77777777" w:rsidR="00CE604F" w:rsidRDefault="00CE604F" w:rsidP="00AA05F1">
      <w:pPr>
        <w:spacing w:after="0"/>
      </w:pPr>
    </w:p>
    <w:p w14:paraId="56165A98" w14:textId="77777777" w:rsidR="00AA05F1" w:rsidRDefault="00AA05F1" w:rsidP="00AA05F1">
      <w:r>
        <w:t>Kompletní soubor CDSIDIS ve formátu .xsd je uložen zde:</w:t>
      </w:r>
    </w:p>
    <w:p w14:paraId="329E5229" w14:textId="22B404ED" w:rsidR="00AA05F1" w:rsidRPr="00770E44" w:rsidRDefault="00770E44" w:rsidP="00AA05F1">
      <w:pPr>
        <w:spacing w:after="0"/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"https://groupecgi-my.sharepoint.com/personal/miroslav_stryzovsky_cgi_com/Documents/Desktop/OTE/XSD_WSDL/2026-07-21/XML/CDSIDIS" \o "CDSIDIS.xsd"</w:instrText>
      </w:r>
      <w:r>
        <w:fldChar w:fldCharType="separate"/>
      </w:r>
      <w:r w:rsidR="00581887" w:rsidRPr="00770E44">
        <w:rPr>
          <w:rStyle w:val="Hypertextovodkaz"/>
        </w:rPr>
        <w:t>XML\CDSIDIS</w:t>
      </w:r>
    </w:p>
    <w:p w14:paraId="7EC2B9AB" w14:textId="77777777" w:rsidR="00AA05F1" w:rsidRDefault="00770E44" w:rsidP="00AA05F1">
      <w:pPr>
        <w:spacing w:after="0"/>
      </w:pPr>
      <w:r>
        <w:fldChar w:fldCharType="end"/>
      </w:r>
    </w:p>
    <w:p w14:paraId="0F59DFF7" w14:textId="77777777" w:rsidR="00AA05F1" w:rsidRDefault="00AA05F1" w:rsidP="00AA05F1">
      <w:pPr>
        <w:pStyle w:val="Nadpis5"/>
      </w:pPr>
      <w:r>
        <w:t xml:space="preserve">Příklad zprávy formátu CDSIDIS </w:t>
      </w:r>
    </w:p>
    <w:p w14:paraId="05F1D08A" w14:textId="77777777" w:rsidR="00AA05F1" w:rsidRDefault="00AA05F1" w:rsidP="00AA05F1">
      <w:pPr>
        <w:spacing w:after="0"/>
      </w:pPr>
    </w:p>
    <w:p w14:paraId="28D9EE63" w14:textId="77777777" w:rsidR="00AA05F1" w:rsidRDefault="00AA05F1" w:rsidP="00AA05F1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AA05F1" w14:paraId="4CF35AED" w14:textId="77777777" w:rsidTr="00DE5042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9B24E8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E3A310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4450FB" w14:paraId="66FA19D6" w14:textId="77777777" w:rsidTr="00DE5042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F42631" w14:textId="77777777" w:rsidR="004450FB" w:rsidRDefault="004450FB" w:rsidP="00AA05F1">
            <w:r>
              <w:t>Data pro fakturaci distribuce (123)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769F573" w14:textId="56650EF2" w:rsidR="004450FB" w:rsidRDefault="00153436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27" w:tooltip="CDSIDIS_msg_code_240.xml" w:history="1">
              <w:r>
                <w:rPr>
                  <w:rStyle w:val="Hypertextovodkaz"/>
                  <w:rFonts w:eastAsia="Arial Unicode MS"/>
                </w:rPr>
                <w:t>XML\CDSIDIS\CDSIDIS_msg_code_123.xml</w:t>
              </w:r>
            </w:hyperlink>
          </w:p>
        </w:tc>
      </w:tr>
      <w:tr w:rsidR="004450FB" w14:paraId="54C69567" w14:textId="77777777" w:rsidTr="00DE5042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BE1783" w14:textId="77777777" w:rsidR="004450FB" w:rsidRDefault="004450FB" w:rsidP="00AA05F1">
            <w:r>
              <w:t>Data pro fakturaci distribuce MO (126)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98BE3A" w14:textId="2BCDFEC6" w:rsidR="004450FB" w:rsidRDefault="00153436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28" w:tooltip="CDSIDIS_msg_code_240.xml" w:history="1">
              <w:r>
                <w:rPr>
                  <w:rStyle w:val="Hypertextovodkaz"/>
                  <w:rFonts w:eastAsia="Arial Unicode MS"/>
                </w:rPr>
                <w:t>XML\CDSIDIS\CDSIDIS_msg_code_126.xml</w:t>
              </w:r>
            </w:hyperlink>
          </w:p>
        </w:tc>
      </w:tr>
    </w:tbl>
    <w:p w14:paraId="615E848E" w14:textId="77777777" w:rsidR="00AA05F1" w:rsidRDefault="00AA05F1" w:rsidP="00AA05F1">
      <w:pPr>
        <w:spacing w:after="0"/>
      </w:pPr>
    </w:p>
    <w:p w14:paraId="02102A42" w14:textId="77777777" w:rsidR="00AA05F1" w:rsidRDefault="00581887" w:rsidP="00AA05F1">
      <w:pPr>
        <w:spacing w:after="0"/>
      </w:pPr>
      <w:r>
        <w:br w:type="page"/>
      </w:r>
    </w:p>
    <w:p w14:paraId="4131E451" w14:textId="77777777" w:rsidR="009958F0" w:rsidRDefault="009958F0" w:rsidP="009958F0">
      <w:pPr>
        <w:pStyle w:val="Nadpis2"/>
      </w:pPr>
      <w:bookmarkStart w:id="60" w:name="_Toc457467686"/>
      <w:r>
        <w:lastRenderedPageBreak/>
        <w:t>CDSINVOICE</w:t>
      </w:r>
      <w:bookmarkEnd w:id="60"/>
      <w:r w:rsidRPr="004B4809">
        <w:t xml:space="preserve"> </w:t>
      </w:r>
    </w:p>
    <w:p w14:paraId="3210D610" w14:textId="77777777" w:rsidR="009958F0" w:rsidRDefault="009958F0" w:rsidP="009958F0"/>
    <w:p w14:paraId="4AF0FE1A" w14:textId="77777777" w:rsidR="009958F0" w:rsidRDefault="009958F0" w:rsidP="009958F0">
      <w:pPr>
        <w:pStyle w:val="Nadpis5"/>
      </w:pPr>
      <w:r>
        <w:t>Účel</w:t>
      </w:r>
    </w:p>
    <w:p w14:paraId="1A510091" w14:textId="77777777" w:rsidR="009958F0" w:rsidRDefault="009958F0" w:rsidP="009958F0"/>
    <w:p w14:paraId="308F7B57" w14:textId="77777777" w:rsidR="009958F0" w:rsidRDefault="009958F0" w:rsidP="009958F0">
      <w:r>
        <w:t>Zpráva XML ve formátu CDSINVOICE slouží pro zasílání elektronické faktury za distribuční služby provozovatelem distribuční soustavy obchodníkovi s elektřinou, včetně záloh.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05F92213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B7B891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46A141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9A4FE0D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9B2FE7C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D992A5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FDB953D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3D736A42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9CEF5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7D964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Elektronická faktura za distribuční služby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7BAEE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F21BD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 /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25F2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PDS; 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A9D593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Obchodník; CDS</w:t>
            </w:r>
          </w:p>
        </w:tc>
      </w:tr>
    </w:tbl>
    <w:p w14:paraId="0FC02824" w14:textId="77777777" w:rsidR="009958F0" w:rsidRDefault="009958F0" w:rsidP="009958F0"/>
    <w:p w14:paraId="59D0AF77" w14:textId="77777777" w:rsidR="009C2E34" w:rsidRDefault="009C2E34" w:rsidP="009958F0"/>
    <w:p w14:paraId="351B9013" w14:textId="77777777" w:rsidR="009958F0" w:rsidRDefault="009958F0" w:rsidP="009958F0">
      <w:pPr>
        <w:spacing w:after="0"/>
      </w:pPr>
      <w:bookmarkStart w:id="61" w:name="Link00000056"/>
      <w:bookmarkStart w:id="62" w:name="Link0000005B"/>
      <w:bookmarkStart w:id="63" w:name="Link0000005C"/>
      <w:bookmarkStart w:id="64" w:name="Link00000057"/>
      <w:bookmarkStart w:id="65" w:name="Link0000005D"/>
      <w:bookmarkStart w:id="66" w:name="Link0000005E"/>
      <w:bookmarkStart w:id="67" w:name="Link0000005F"/>
      <w:bookmarkStart w:id="68" w:name="Link00000060"/>
      <w:bookmarkStart w:id="69" w:name="Link00000058"/>
      <w:bookmarkStart w:id="70" w:name="Link00000061"/>
      <w:bookmarkStart w:id="71" w:name="Link00000062"/>
      <w:bookmarkStart w:id="72" w:name="Link00000063"/>
      <w:bookmarkStart w:id="73" w:name="Link00000064"/>
      <w:bookmarkStart w:id="74" w:name="Link00000059"/>
      <w:bookmarkStart w:id="75" w:name="Link0000006B"/>
      <w:bookmarkStart w:id="76" w:name="Link0000006C"/>
      <w:bookmarkStart w:id="77" w:name="Link0000006D"/>
      <w:bookmarkStart w:id="78" w:name="Link0000005A"/>
      <w:bookmarkStart w:id="79" w:name="Link0000006E"/>
      <w:bookmarkStart w:id="80" w:name="Link0000006F"/>
      <w:bookmarkStart w:id="81" w:name="Link00000070"/>
      <w:bookmarkStart w:id="82" w:name="Link00000071"/>
      <w:bookmarkStart w:id="83" w:name="Link00000072"/>
      <w:bookmarkStart w:id="84" w:name="Link00000073"/>
      <w:bookmarkStart w:id="85" w:name="Link00000074"/>
      <w:bookmarkStart w:id="86" w:name="Link00000075"/>
      <w:bookmarkStart w:id="87" w:name="Link0000007A"/>
      <w:bookmarkStart w:id="88" w:name="Link0000007B"/>
      <w:bookmarkStart w:id="89" w:name="Link0000007C"/>
      <w:bookmarkStart w:id="90" w:name="Link0000007D"/>
      <w:bookmarkStart w:id="91" w:name="Link00000076"/>
      <w:bookmarkStart w:id="92" w:name="Link0000007E"/>
      <w:bookmarkStart w:id="93" w:name="Link0000007F"/>
      <w:bookmarkStart w:id="94" w:name="Link00000080"/>
      <w:bookmarkStart w:id="95" w:name="Link00000081"/>
      <w:bookmarkStart w:id="96" w:name="Link00000082"/>
      <w:bookmarkStart w:id="97" w:name="Link00000083"/>
      <w:bookmarkStart w:id="98" w:name="Link00000084"/>
      <w:bookmarkStart w:id="99" w:name="Link00000085"/>
      <w:bookmarkStart w:id="100" w:name="Link00000086"/>
      <w:bookmarkStart w:id="101" w:name="Link00000077"/>
      <w:bookmarkStart w:id="102" w:name="Link00000089"/>
      <w:bookmarkStart w:id="103" w:name="Link00000087"/>
      <w:bookmarkStart w:id="104" w:name="Link0000008D"/>
      <w:bookmarkStart w:id="105" w:name="Link0000008A"/>
      <w:bookmarkStart w:id="106" w:name="Link0000008E"/>
      <w:bookmarkStart w:id="107" w:name="Link0000008F"/>
      <w:bookmarkStart w:id="108" w:name="Link00000090"/>
      <w:bookmarkStart w:id="109" w:name="Link00000091"/>
      <w:bookmarkStart w:id="110" w:name="Link0000008B"/>
      <w:bookmarkStart w:id="111" w:name="Link00000092"/>
      <w:bookmarkStart w:id="112" w:name="Link00000093"/>
      <w:bookmarkStart w:id="113" w:name="Link00000094"/>
      <w:bookmarkStart w:id="114" w:name="Link00000095"/>
      <w:bookmarkStart w:id="115" w:name="Link0000008C"/>
      <w:bookmarkStart w:id="116" w:name="Link00000096"/>
      <w:bookmarkStart w:id="117" w:name="Link00000097"/>
      <w:bookmarkStart w:id="118" w:name="Link00000098"/>
      <w:bookmarkStart w:id="119" w:name="Link00000088"/>
      <w:bookmarkStart w:id="120" w:name="Link00000099"/>
      <w:bookmarkStart w:id="121" w:name="Link0000009A"/>
      <w:bookmarkStart w:id="122" w:name="Link0000009B"/>
      <w:bookmarkStart w:id="123" w:name="Link00000078"/>
      <w:bookmarkStart w:id="124" w:name="Link000000A2"/>
      <w:bookmarkStart w:id="125" w:name="Link0000009C"/>
      <w:bookmarkStart w:id="126" w:name="Link000000A3"/>
      <w:bookmarkStart w:id="127" w:name="Link000000A4"/>
      <w:bookmarkStart w:id="128" w:name="Link000000A5"/>
      <w:bookmarkStart w:id="129" w:name="Link0000009D"/>
      <w:bookmarkStart w:id="130" w:name="Link000000A6"/>
      <w:bookmarkStart w:id="131" w:name="Link000000A7"/>
      <w:bookmarkStart w:id="132" w:name="Link000000A8"/>
      <w:bookmarkStart w:id="133" w:name="Link000000A9"/>
      <w:bookmarkStart w:id="134" w:name="Link0000009E"/>
      <w:bookmarkStart w:id="135" w:name="Link000000AA"/>
      <w:bookmarkStart w:id="136" w:name="Link000000AB"/>
      <w:bookmarkStart w:id="137" w:name="Link000000AC"/>
      <w:bookmarkStart w:id="138" w:name="Link000000AD"/>
      <w:bookmarkStart w:id="139" w:name="Link000000AE"/>
      <w:bookmarkStart w:id="140" w:name="Link000000AF"/>
      <w:bookmarkStart w:id="141" w:name="Link000000B0"/>
      <w:bookmarkStart w:id="142" w:name="Link000000B1"/>
      <w:bookmarkStart w:id="143" w:name="Link000000B2"/>
      <w:bookmarkStart w:id="144" w:name="Link0000009F"/>
      <w:bookmarkStart w:id="145" w:name="Link000000B3"/>
      <w:bookmarkStart w:id="146" w:name="Link000000B4"/>
      <w:bookmarkStart w:id="147" w:name="Link000000A0"/>
      <w:bookmarkStart w:id="148" w:name="Link000000B5"/>
      <w:bookmarkStart w:id="149" w:name="Link000000B6"/>
      <w:bookmarkStart w:id="150" w:name="Link000000B7"/>
      <w:bookmarkStart w:id="151" w:name="Link000000B8"/>
      <w:bookmarkStart w:id="152" w:name="Link000000B9"/>
      <w:bookmarkStart w:id="153" w:name="Link000000A1"/>
      <w:bookmarkStart w:id="154" w:name="Link000000BA"/>
      <w:bookmarkStart w:id="155" w:name="Link000000BB"/>
      <w:bookmarkStart w:id="156" w:name="Link00000079"/>
      <w:bookmarkStart w:id="157" w:name="Link000000BC"/>
      <w:bookmarkStart w:id="158" w:name="Link000000C2"/>
      <w:bookmarkStart w:id="159" w:name="Link000000C0"/>
      <w:bookmarkStart w:id="160" w:name="Link000000C5"/>
      <w:bookmarkStart w:id="161" w:name="Link000000C6"/>
      <w:bookmarkStart w:id="162" w:name="Link000000C3"/>
      <w:bookmarkStart w:id="163" w:name="Link000000C7"/>
      <w:bookmarkStart w:id="164" w:name="Link000000C8"/>
      <w:bookmarkStart w:id="165" w:name="Link000000C9"/>
      <w:bookmarkStart w:id="166" w:name="Link000000CA"/>
      <w:bookmarkStart w:id="167" w:name="Link000000C4"/>
      <w:bookmarkStart w:id="168" w:name="Link000000CB"/>
      <w:bookmarkStart w:id="169" w:name="Link000000CC"/>
      <w:bookmarkStart w:id="170" w:name="Link000000CD"/>
      <w:bookmarkStart w:id="171" w:name="Link000000C1"/>
      <w:bookmarkStart w:id="172" w:name="Link000000CE"/>
      <w:bookmarkStart w:id="173" w:name="Link000000CF"/>
      <w:bookmarkStart w:id="174" w:name="Link000000D0"/>
      <w:bookmarkStart w:id="175" w:name="Link000000BD"/>
      <w:bookmarkStart w:id="176" w:name="Link000000D1"/>
      <w:bookmarkStart w:id="177" w:name="Link000000D2"/>
      <w:bookmarkStart w:id="178" w:name="Link000000D3"/>
      <w:bookmarkStart w:id="179" w:name="Link000000BE"/>
      <w:bookmarkStart w:id="180" w:name="Link000000D4"/>
      <w:bookmarkStart w:id="181" w:name="Link000000D5"/>
      <w:bookmarkStart w:id="182" w:name="Link000000D6"/>
      <w:bookmarkStart w:id="183" w:name="Link000000D7"/>
      <w:bookmarkStart w:id="184" w:name="Link000000BF"/>
      <w:bookmarkStart w:id="185" w:name="Link000000D8"/>
      <w:bookmarkStart w:id="186" w:name="Link000000DA"/>
      <w:bookmarkStart w:id="187" w:name="Link000000DB"/>
      <w:bookmarkStart w:id="188" w:name="Link000000DC"/>
      <w:bookmarkStart w:id="189" w:name="Link000000DD"/>
      <w:bookmarkStart w:id="190" w:name="Link000000DE"/>
      <w:bookmarkStart w:id="191" w:name="Link000000DF"/>
      <w:bookmarkStart w:id="192" w:name="Link000000E0"/>
      <w:bookmarkStart w:id="193" w:name="Link000000E1"/>
      <w:bookmarkStart w:id="194" w:name="Link000000E2"/>
      <w:bookmarkStart w:id="195" w:name="Link000000E3"/>
      <w:bookmarkStart w:id="196" w:name="Link000000E4"/>
      <w:bookmarkStart w:id="197" w:name="Link000000E5"/>
      <w:bookmarkStart w:id="198" w:name="Link000000E6"/>
      <w:bookmarkStart w:id="199" w:name="Link000000E7"/>
      <w:bookmarkStart w:id="200" w:name="Link000000E8"/>
      <w:bookmarkStart w:id="201" w:name="Link000000D9"/>
      <w:bookmarkStart w:id="202" w:name="Link000000E9"/>
      <w:bookmarkStart w:id="203" w:name="Link000000EA"/>
      <w:bookmarkStart w:id="204" w:name="Link000000EB"/>
      <w:bookmarkStart w:id="205" w:name="Link000000EC"/>
      <w:bookmarkStart w:id="206" w:name="Link000000ED"/>
      <w:bookmarkStart w:id="207" w:name="Link000000EE"/>
      <w:bookmarkStart w:id="208" w:name="Link00000065"/>
      <w:bookmarkStart w:id="209" w:name="Link00000066"/>
      <w:bookmarkStart w:id="210" w:name="Link00000067"/>
      <w:bookmarkStart w:id="211" w:name="Link00000068"/>
      <w:bookmarkStart w:id="212" w:name="Link00000069"/>
      <w:bookmarkStart w:id="213" w:name="Link0000006A"/>
      <w:bookmarkEnd w:id="61"/>
      <w:bookmarkEnd w:id="62"/>
      <w:bookmarkEnd w:id="63"/>
      <w:bookmarkEnd w:id="64"/>
      <w:bookmarkEnd w:id="65"/>
      <w:bookmarkEnd w:id="66"/>
      <w:bookmarkEnd w:id="67"/>
      <w:bookmarkEnd w:id="68"/>
      <w:bookmarkEnd w:id="69"/>
      <w:bookmarkEnd w:id="70"/>
      <w:bookmarkEnd w:id="71"/>
      <w:bookmarkEnd w:id="72"/>
      <w:bookmarkEnd w:id="73"/>
      <w:bookmarkEnd w:id="74"/>
      <w:bookmarkEnd w:id="75"/>
      <w:bookmarkEnd w:id="76"/>
      <w:bookmarkEnd w:id="77"/>
      <w:bookmarkEnd w:id="78"/>
      <w:bookmarkEnd w:id="79"/>
      <w:bookmarkEnd w:id="80"/>
      <w:bookmarkEnd w:id="81"/>
      <w:bookmarkEnd w:id="82"/>
      <w:bookmarkEnd w:id="83"/>
      <w:bookmarkEnd w:id="84"/>
      <w:bookmarkEnd w:id="85"/>
      <w:bookmarkEnd w:id="86"/>
      <w:bookmarkEnd w:id="87"/>
      <w:bookmarkEnd w:id="88"/>
      <w:bookmarkEnd w:id="89"/>
      <w:bookmarkEnd w:id="90"/>
      <w:bookmarkEnd w:id="91"/>
      <w:bookmarkEnd w:id="92"/>
      <w:bookmarkEnd w:id="93"/>
      <w:bookmarkEnd w:id="94"/>
      <w:bookmarkEnd w:id="95"/>
      <w:bookmarkEnd w:id="96"/>
      <w:bookmarkEnd w:id="97"/>
      <w:bookmarkEnd w:id="98"/>
      <w:bookmarkEnd w:id="99"/>
      <w:bookmarkEnd w:id="100"/>
      <w:bookmarkEnd w:id="101"/>
      <w:bookmarkEnd w:id="102"/>
      <w:bookmarkEnd w:id="103"/>
      <w:bookmarkEnd w:id="104"/>
      <w:bookmarkEnd w:id="105"/>
      <w:bookmarkEnd w:id="106"/>
      <w:bookmarkEnd w:id="107"/>
      <w:bookmarkEnd w:id="108"/>
      <w:bookmarkEnd w:id="109"/>
      <w:bookmarkEnd w:id="110"/>
      <w:bookmarkEnd w:id="111"/>
      <w:bookmarkEnd w:id="112"/>
      <w:bookmarkEnd w:id="113"/>
      <w:bookmarkEnd w:id="114"/>
      <w:bookmarkEnd w:id="115"/>
      <w:bookmarkEnd w:id="116"/>
      <w:bookmarkEnd w:id="117"/>
      <w:bookmarkEnd w:id="118"/>
      <w:bookmarkEnd w:id="119"/>
      <w:bookmarkEnd w:id="120"/>
      <w:bookmarkEnd w:id="121"/>
      <w:bookmarkEnd w:id="122"/>
      <w:bookmarkEnd w:id="123"/>
      <w:bookmarkEnd w:id="124"/>
      <w:bookmarkEnd w:id="125"/>
      <w:bookmarkEnd w:id="126"/>
      <w:bookmarkEnd w:id="127"/>
      <w:bookmarkEnd w:id="128"/>
      <w:bookmarkEnd w:id="129"/>
      <w:bookmarkEnd w:id="130"/>
      <w:bookmarkEnd w:id="131"/>
      <w:bookmarkEnd w:id="132"/>
      <w:bookmarkEnd w:id="133"/>
      <w:bookmarkEnd w:id="134"/>
      <w:bookmarkEnd w:id="135"/>
      <w:bookmarkEnd w:id="136"/>
      <w:bookmarkEnd w:id="137"/>
      <w:bookmarkEnd w:id="138"/>
      <w:bookmarkEnd w:id="139"/>
      <w:bookmarkEnd w:id="140"/>
      <w:bookmarkEnd w:id="141"/>
      <w:bookmarkEnd w:id="142"/>
      <w:bookmarkEnd w:id="143"/>
      <w:bookmarkEnd w:id="144"/>
      <w:bookmarkEnd w:id="145"/>
      <w:bookmarkEnd w:id="146"/>
      <w:bookmarkEnd w:id="147"/>
      <w:bookmarkEnd w:id="148"/>
      <w:bookmarkEnd w:id="149"/>
      <w:bookmarkEnd w:id="150"/>
      <w:bookmarkEnd w:id="151"/>
      <w:bookmarkEnd w:id="152"/>
      <w:bookmarkEnd w:id="153"/>
      <w:bookmarkEnd w:id="154"/>
      <w:bookmarkEnd w:id="155"/>
      <w:bookmarkEnd w:id="156"/>
      <w:bookmarkEnd w:id="157"/>
      <w:bookmarkEnd w:id="158"/>
      <w:bookmarkEnd w:id="159"/>
      <w:bookmarkEnd w:id="160"/>
      <w:bookmarkEnd w:id="161"/>
      <w:bookmarkEnd w:id="162"/>
      <w:bookmarkEnd w:id="163"/>
      <w:bookmarkEnd w:id="164"/>
      <w:bookmarkEnd w:id="165"/>
      <w:bookmarkEnd w:id="166"/>
      <w:bookmarkEnd w:id="167"/>
      <w:bookmarkEnd w:id="168"/>
      <w:bookmarkEnd w:id="169"/>
      <w:bookmarkEnd w:id="170"/>
      <w:bookmarkEnd w:id="171"/>
      <w:bookmarkEnd w:id="172"/>
      <w:bookmarkEnd w:id="173"/>
      <w:bookmarkEnd w:id="174"/>
      <w:bookmarkEnd w:id="175"/>
      <w:bookmarkEnd w:id="176"/>
      <w:bookmarkEnd w:id="177"/>
      <w:bookmarkEnd w:id="178"/>
      <w:bookmarkEnd w:id="179"/>
      <w:bookmarkEnd w:id="180"/>
      <w:bookmarkEnd w:id="181"/>
      <w:bookmarkEnd w:id="182"/>
      <w:bookmarkEnd w:id="183"/>
      <w:bookmarkEnd w:id="184"/>
      <w:bookmarkEnd w:id="185"/>
      <w:bookmarkEnd w:id="186"/>
      <w:bookmarkEnd w:id="187"/>
      <w:bookmarkEnd w:id="188"/>
      <w:bookmarkEnd w:id="189"/>
      <w:bookmarkEnd w:id="190"/>
      <w:bookmarkEnd w:id="191"/>
      <w:bookmarkEnd w:id="192"/>
      <w:bookmarkEnd w:id="193"/>
      <w:bookmarkEnd w:id="194"/>
      <w:bookmarkEnd w:id="195"/>
      <w:bookmarkEnd w:id="196"/>
      <w:bookmarkEnd w:id="197"/>
      <w:bookmarkEnd w:id="198"/>
      <w:bookmarkEnd w:id="199"/>
      <w:bookmarkEnd w:id="200"/>
      <w:bookmarkEnd w:id="201"/>
      <w:bookmarkEnd w:id="202"/>
      <w:bookmarkEnd w:id="203"/>
      <w:bookmarkEnd w:id="204"/>
      <w:bookmarkEnd w:id="205"/>
      <w:bookmarkEnd w:id="206"/>
      <w:bookmarkEnd w:id="207"/>
      <w:bookmarkEnd w:id="208"/>
      <w:bookmarkEnd w:id="209"/>
      <w:bookmarkEnd w:id="210"/>
      <w:bookmarkEnd w:id="211"/>
      <w:bookmarkEnd w:id="212"/>
      <w:bookmarkEnd w:id="213"/>
    </w:p>
    <w:p w14:paraId="7D72E96A" w14:textId="77777777" w:rsidR="009958F0" w:rsidRDefault="009958F0" w:rsidP="009958F0">
      <w:r>
        <w:t>Kompletní soubor CDSINVOICE ve formátu .xsd je uložen zde:</w:t>
      </w:r>
    </w:p>
    <w:p w14:paraId="3C717068" w14:textId="2D7078AE" w:rsidR="009958F0" w:rsidRPr="00770E44" w:rsidRDefault="00770E44" w:rsidP="009958F0">
      <w:pPr>
        <w:spacing w:after="0"/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"https://groupecgi-my.sharepoint.com/personal/miroslav_stryzovsky_cgi_com/Documents/Desktop/OTE/XSD_WSDL/2026-07-21/XML/CDSINVOICE" \o "CDSINVOICE.xsd"</w:instrText>
      </w:r>
      <w:r>
        <w:fldChar w:fldCharType="separate"/>
      </w:r>
      <w:r w:rsidR="00581887" w:rsidRPr="00770E44">
        <w:rPr>
          <w:rStyle w:val="Hypertextovodkaz"/>
        </w:rPr>
        <w:t>XML\CDSINVOICE</w:t>
      </w:r>
    </w:p>
    <w:p w14:paraId="66F22B02" w14:textId="77777777" w:rsidR="009958F0" w:rsidRDefault="00770E44" w:rsidP="009958F0">
      <w:pPr>
        <w:spacing w:after="0"/>
      </w:pPr>
      <w:r>
        <w:fldChar w:fldCharType="end"/>
      </w:r>
    </w:p>
    <w:p w14:paraId="7368D4C6" w14:textId="77777777" w:rsidR="009958F0" w:rsidRDefault="009958F0" w:rsidP="009958F0">
      <w:pPr>
        <w:pStyle w:val="Nadpis5"/>
      </w:pPr>
      <w:r>
        <w:t>Příklad zprávy formátu CDSINVOICE</w:t>
      </w:r>
    </w:p>
    <w:p w14:paraId="17B7A319" w14:textId="77777777" w:rsidR="009958F0" w:rsidRDefault="009958F0" w:rsidP="009958F0">
      <w:pPr>
        <w:spacing w:after="0"/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42CC22E0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F8B099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9BD877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75D48398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62B674" w14:textId="77777777" w:rsidR="009958F0" w:rsidRPr="001B1F9A" w:rsidRDefault="009958F0" w:rsidP="009958F0">
            <w:r>
              <w:t>Elektronická faktura (127)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FE5A21" w14:textId="513A25D9" w:rsidR="009958F0" w:rsidRDefault="00581887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29" w:tooltip="CDSINVOICE_msg_code_127.xml" w:history="1">
              <w:r w:rsidRPr="00581887">
                <w:rPr>
                  <w:rStyle w:val="Hypertextovodkaz"/>
                  <w:rFonts w:eastAsia="Arial Unicode MS"/>
                </w:rPr>
                <w:t>XML\CDSINVOICE\CDSINVOICE_msg_code_127.xml</w:t>
              </w:r>
            </w:hyperlink>
          </w:p>
        </w:tc>
      </w:tr>
    </w:tbl>
    <w:p w14:paraId="74C955BA" w14:textId="77777777" w:rsidR="009958F0" w:rsidRPr="00820ADD" w:rsidRDefault="009958F0" w:rsidP="009958F0">
      <w:pPr>
        <w:spacing w:after="0"/>
        <w:rPr>
          <w:sz w:val="16"/>
          <w:szCs w:val="16"/>
        </w:rPr>
      </w:pPr>
      <w:r w:rsidRPr="00820ADD">
        <w:rPr>
          <w:sz w:val="16"/>
          <w:szCs w:val="16"/>
        </w:rPr>
        <w:t>Pozn.: Příklad je bez elektronického podpisu</w:t>
      </w:r>
      <w:r w:rsidR="004D2E97">
        <w:rPr>
          <w:sz w:val="16"/>
          <w:szCs w:val="16"/>
        </w:rPr>
        <w:t>, který je jinak běžnou součástí</w:t>
      </w:r>
    </w:p>
    <w:p w14:paraId="6AEAB5FB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4954504D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42996606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11EBDC09" w14:textId="77777777" w:rsidR="005E3AFD" w:rsidRDefault="005E3AFD" w:rsidP="005E3AFD">
      <w:pPr>
        <w:pStyle w:val="Nadpis2"/>
      </w:pPr>
      <w:r>
        <w:br w:type="page"/>
      </w:r>
      <w:bookmarkStart w:id="214" w:name="_Toc457467687"/>
      <w:r>
        <w:lastRenderedPageBreak/>
        <w:t>CDSLDSREPORT</w:t>
      </w:r>
      <w:bookmarkEnd w:id="214"/>
    </w:p>
    <w:p w14:paraId="2064EF4E" w14:textId="77777777" w:rsidR="005E3AFD" w:rsidRDefault="005E3AFD" w:rsidP="005E3AFD"/>
    <w:p w14:paraId="5B3D595A" w14:textId="77777777" w:rsidR="005E3AFD" w:rsidRDefault="005E3AFD" w:rsidP="005E3AFD">
      <w:pPr>
        <w:pStyle w:val="Nadpis5"/>
      </w:pPr>
      <w:r>
        <w:t>Účel</w:t>
      </w:r>
    </w:p>
    <w:p w14:paraId="5B99BF9D" w14:textId="77777777" w:rsidR="005E3AFD" w:rsidRDefault="005E3AFD" w:rsidP="005E3AFD"/>
    <w:p w14:paraId="3458D5C8" w14:textId="77777777" w:rsidR="005E3AFD" w:rsidRDefault="005E3AFD" w:rsidP="005E3AFD">
      <w:r>
        <w:t>Zpráva XML ve formátu CDSLDSREPORT slouží k zaslání dat výkazu LDS. Při komunikaci s centrem datových služeb CDS je možné tento formát využít v případech, uvedených v následující tabulce.</w:t>
      </w:r>
    </w:p>
    <w:p w14:paraId="4F0E3B23" w14:textId="77777777" w:rsidR="005E3AFD" w:rsidRDefault="005E3AFD" w:rsidP="005E3A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E3AFD" w:rsidRPr="007F474B" w14:paraId="3D5E555A" w14:textId="77777777" w:rsidTr="00816A05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FF939D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ACEEF70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FC469D7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1D21E4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1A9F7EE" w14:textId="77777777" w:rsidR="005E3AFD" w:rsidRPr="007F474B" w:rsidRDefault="005E3AFD" w:rsidP="00816A0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0991F9A" w14:textId="77777777" w:rsidR="005E3AFD" w:rsidRPr="007F474B" w:rsidRDefault="005E3AFD" w:rsidP="00816A0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E3AFD" w:rsidRPr="007F474B" w14:paraId="24AA2F50" w14:textId="77777777" w:rsidTr="00816A0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FD2D3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BBA64A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E73787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4A1D4C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52ABA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8EE9C0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5E3AFD" w:rsidRPr="007F474B" w14:paraId="1C2E90B5" w14:textId="77777777" w:rsidTr="00816A0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E5CB42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3697D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E290F8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E0222E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8C1F5D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9C3F2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5E3AFD" w:rsidRPr="007F474B" w14:paraId="111A65B6" w14:textId="77777777" w:rsidTr="00816A0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7240AD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280D47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92543B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6237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7A6EE2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C9CDB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</w:tbl>
    <w:p w14:paraId="3CBCBD07" w14:textId="77777777" w:rsidR="005E3AFD" w:rsidRDefault="005E3AFD" w:rsidP="005E3AFD"/>
    <w:p w14:paraId="57844CF2" w14:textId="77777777" w:rsidR="005E3AFD" w:rsidRDefault="005E3AFD" w:rsidP="005E3AFD">
      <w:pPr>
        <w:rPr>
          <w:rFonts w:ascii="Arial" w:hAnsi="Arial" w:cs="Arial"/>
          <w:color w:val="808080"/>
          <w:sz w:val="20"/>
        </w:rPr>
      </w:pPr>
    </w:p>
    <w:p w14:paraId="0988B569" w14:textId="77777777" w:rsidR="00483B51" w:rsidRDefault="00483B51" w:rsidP="00483B51">
      <w:pPr>
        <w:pStyle w:val="Titulek"/>
        <w:rPr>
          <w:b w:val="0"/>
          <w:bCs w:val="0"/>
        </w:rPr>
      </w:pPr>
      <w:r>
        <w:t xml:space="preserve">Tab. </w:t>
      </w:r>
      <w:r w:rsidR="006415C5">
        <w:fldChar w:fldCharType="begin"/>
      </w:r>
      <w:r w:rsidR="006415C5">
        <w:instrText xml:space="preserve"> SEQ Tab. \* ARABIC </w:instrText>
      </w:r>
      <w:r w:rsidR="006415C5">
        <w:fldChar w:fldCharType="separate"/>
      </w:r>
      <w:r w:rsidR="006415C5">
        <w:rPr>
          <w:noProof/>
        </w:rPr>
        <w:t>3</w:t>
      </w:r>
      <w:r w:rsidR="006415C5">
        <w:rPr>
          <w:noProof/>
        </w:rPr>
        <w:fldChar w:fldCharType="end"/>
      </w:r>
      <w:r>
        <w:t xml:space="preserve"> - Seznam </w:t>
      </w:r>
      <w:r w:rsidR="00CF0971">
        <w:t>id řádek výkazu</w:t>
      </w:r>
      <w:r>
        <w:t xml:space="preserve"> </w:t>
      </w:r>
      <w:r>
        <w:rPr>
          <w:b w:val="0"/>
          <w:bCs w:val="0"/>
        </w:rPr>
        <w:t xml:space="preserve">(použití: element </w:t>
      </w:r>
      <w:r w:rsidR="00CF0971">
        <w:rPr>
          <w:b w:val="0"/>
          <w:bCs w:val="0"/>
          <w:i/>
          <w:iCs/>
        </w:rPr>
        <w:t>CDSLDSREPORT</w:t>
      </w:r>
      <w:r w:rsidRPr="00335C3A">
        <w:rPr>
          <w:b w:val="0"/>
          <w:bCs w:val="0"/>
          <w:i/>
          <w:iCs/>
        </w:rPr>
        <w:t>/</w:t>
      </w:r>
      <w:r w:rsidR="00CF0971">
        <w:rPr>
          <w:b w:val="0"/>
          <w:bCs w:val="0"/>
          <w:i/>
          <w:iCs/>
        </w:rPr>
        <w:t>Data</w:t>
      </w:r>
      <w:r w:rsidRPr="00335C3A">
        <w:rPr>
          <w:b w:val="0"/>
          <w:bCs w:val="0"/>
          <w:i/>
          <w:iCs/>
        </w:rPr>
        <w:t>/</w:t>
      </w:r>
      <w:r w:rsidR="00CF0971">
        <w:rPr>
          <w:b w:val="0"/>
          <w:bCs w:val="0"/>
          <w:i/>
          <w:iCs/>
        </w:rPr>
        <w:t>Row</w:t>
      </w:r>
      <w:r>
        <w:rPr>
          <w:b w:val="0"/>
          <w:bCs w:val="0"/>
          <w:i/>
          <w:iCs/>
        </w:rPr>
        <w:t>@</w:t>
      </w:r>
      <w:r w:rsidR="00CF0971">
        <w:rPr>
          <w:b w:val="0"/>
          <w:bCs w:val="0"/>
          <w:i/>
          <w:iCs/>
        </w:rPr>
        <w:t>id</w:t>
      </w:r>
      <w:r>
        <w:rPr>
          <w:b w:val="0"/>
          <w:bCs w:val="0"/>
        </w:rPr>
        <w:t>)</w:t>
      </w:r>
    </w:p>
    <w:p w14:paraId="5CA43A49" w14:textId="77777777" w:rsidR="005E3AFD" w:rsidRDefault="005E3AFD" w:rsidP="005E3AFD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235CE4C1" w14:textId="77777777" w:rsidR="00CF0971" w:rsidRDefault="00CF0971" w:rsidP="00CF0971">
      <w:pPr>
        <w:widowControl w:val="0"/>
        <w:autoSpaceDE w:val="0"/>
        <w:autoSpaceDN w:val="0"/>
        <w:adjustRightInd w:val="0"/>
        <w:jc w:val="center"/>
        <w:rPr>
          <w:rFonts w:ascii="Arial" w:hAnsi="Arial" w:cs="Arial"/>
        </w:rPr>
      </w:pPr>
      <w:r>
        <w:rPr>
          <w:rFonts w:ascii="Arial" w:hAnsi="Arial" w:cs="Arial"/>
        </w:rPr>
        <w:object w:dxaOrig="1550" w:dyaOrig="991" w14:anchorId="13BC53BD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5" type="#_x0000_t75" style="width:75pt;height:50.4pt" o:ole="">
            <v:imagedata r:id="rId30" o:title=""/>
          </v:shape>
          <o:OLEObject Type="Embed" ProgID="Excel.Sheet.12" ShapeID="_x0000_i1025" DrawAspect="Icon" ObjectID="_1846602814" r:id="rId31"/>
        </w:object>
      </w:r>
    </w:p>
    <w:p w14:paraId="3DC0789C" w14:textId="77777777" w:rsidR="00CF0971" w:rsidRDefault="00CF0971" w:rsidP="005E3AFD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1BDFD0DD" w14:textId="77777777" w:rsidR="005E3AFD" w:rsidRDefault="005E3AFD" w:rsidP="005E3AFD">
      <w:r>
        <w:t>Kompletní soubor CDSLDSREPORT ve formátu .xsd je uložen zde:</w:t>
      </w:r>
    </w:p>
    <w:p w14:paraId="745C801B" w14:textId="61C0EFB5" w:rsidR="005E3AFD" w:rsidRPr="00770E44" w:rsidRDefault="00770E44" w:rsidP="005E3AFD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"https://groupecgi-my.sharepoint.com/personal/miroslav_stryzovsky_cgi_com/Documents/Desktop/OTE/XSD_WSDL/2026-07-21/XML/CDSLDSREPORT" \o "CDSREQ.xsd"</w:instrText>
      </w:r>
      <w:r>
        <w:fldChar w:fldCharType="separate"/>
      </w:r>
      <w:r w:rsidR="005F748D" w:rsidRPr="00770E44">
        <w:rPr>
          <w:rStyle w:val="Hypertextovodkaz"/>
        </w:rPr>
        <w:t>XML\CDSLDSREPORT</w:t>
      </w:r>
    </w:p>
    <w:p w14:paraId="1BAB7323" w14:textId="77777777" w:rsidR="009958F0" w:rsidRDefault="00770E44" w:rsidP="009958F0">
      <w:pPr>
        <w:tabs>
          <w:tab w:val="left" w:pos="170"/>
          <w:tab w:val="left" w:pos="340"/>
          <w:tab w:val="left" w:pos="510"/>
        </w:tabs>
        <w:spacing w:after="0"/>
      </w:pPr>
      <w:r>
        <w:fldChar w:fldCharType="end"/>
      </w:r>
      <w:r w:rsidR="00581887">
        <w:br w:type="page"/>
      </w:r>
    </w:p>
    <w:p w14:paraId="1B6CCBC6" w14:textId="77777777" w:rsidR="009958F0" w:rsidRDefault="009958F0" w:rsidP="009958F0">
      <w:pPr>
        <w:pStyle w:val="Nadpis2"/>
      </w:pPr>
      <w:bookmarkStart w:id="215" w:name="_Toc457467688"/>
      <w:r>
        <w:lastRenderedPageBreak/>
        <w:t>CDSREQ</w:t>
      </w:r>
      <w:bookmarkEnd w:id="215"/>
    </w:p>
    <w:p w14:paraId="37D23E67" w14:textId="77777777" w:rsidR="009958F0" w:rsidRDefault="009958F0" w:rsidP="009958F0"/>
    <w:p w14:paraId="17B0B63C" w14:textId="77777777" w:rsidR="009958F0" w:rsidRDefault="009958F0" w:rsidP="009958F0">
      <w:pPr>
        <w:pStyle w:val="Nadpis5"/>
      </w:pPr>
      <w:r>
        <w:t>Účel</w:t>
      </w:r>
    </w:p>
    <w:p w14:paraId="714BD3D7" w14:textId="77777777" w:rsidR="009958F0" w:rsidRDefault="009958F0" w:rsidP="009958F0"/>
    <w:p w14:paraId="050ADA37" w14:textId="77777777" w:rsidR="009958F0" w:rsidRDefault="009958F0" w:rsidP="009958F0">
      <w:r>
        <w:t>Zpráva XML ve formátu CDSREQ slouží k vyžádání dokumentu / zprávy z CDS. Základ formátu je přibližným ekvivalentem zprávy REQDOC podle standardu UN/EDIFACT. Při komunikaci s centrem datových služeb CDS je možné tento formát využít v případech, uvedených v následující tabulce.</w:t>
      </w:r>
    </w:p>
    <w:p w14:paraId="0C62343E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4C257FC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E7AF43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DF76C3F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800824E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693C6E0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413F5E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828B144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05DA3" w:rsidRPr="007F474B" w14:paraId="1B68DC7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A3DBB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1074D" w14:textId="77777777" w:rsidR="00205DA3" w:rsidRDefault="00205DA3" w:rsidP="00205DA3">
            <w:pPr>
              <w:rPr>
                <w:sz w:val="20"/>
                <w:szCs w:val="20"/>
              </w:rPr>
            </w:pPr>
            <w:r w:rsidRPr="00205DA3">
              <w:rPr>
                <w:sz w:val="20"/>
                <w:szCs w:val="20"/>
              </w:rPr>
              <w:t>Požadavek na historickou max. měsíční spotřebu (MSMAX)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F1C634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4D795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346D7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5797D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431B02D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DE6E0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040F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odpojení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7FFB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5A091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B89A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7BA9E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FF9EC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407D1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0BFE4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25B2E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4CC64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F1F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373B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1DF3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FEB68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AD90D8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pro fakturaci energie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A779A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EB243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D9209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C3BC5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A11821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06284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4461C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688A7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9458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7412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BEC3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79E648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B7DE0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CEB70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5119C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6E00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C51B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38B5A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22E1B2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84194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CA0758" w14:textId="77777777" w:rsidR="00205DA3" w:rsidRDefault="00205DA3" w:rsidP="00205DA3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odhad roční spotřeby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872F0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AE555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0C4B4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B10C3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B0D63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D589F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1A321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náhradní (dopočtené) hodnoty za OPM s typem měření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00EED4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D71D9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8381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AD010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CA1E9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B2E0A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61ABCE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DUF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08D3C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160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C61A6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EF4F8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E2689B" w:rsidRPr="007F474B" w14:paraId="120C870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2B68B" w14:textId="5ABB7A90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41A7FF" w14:textId="53B67FD5" w:rsidR="00E2689B" w:rsidRDefault="00E2689B" w:rsidP="00205DA3">
            <w:pPr>
              <w:rPr>
                <w:sz w:val="20"/>
                <w:szCs w:val="20"/>
              </w:rPr>
            </w:pPr>
            <w:r w:rsidRPr="00E2689B">
              <w:rPr>
                <w:sz w:val="20"/>
                <w:szCs w:val="20"/>
              </w:rPr>
              <w:t>Požadavek na hodnotu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6AFA3" w14:textId="1B52E90B" w:rsidR="00E2689B" w:rsidRDefault="00E2689B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CDD6D" w14:textId="361AF0D2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776F0" w14:textId="16082FBD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4AB4F3" w14:textId="6A804B29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8EE67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57EE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E2F050" w14:textId="77777777" w:rsidR="00205DA3" w:rsidRPr="00146E14" w:rsidRDefault="00205DA3" w:rsidP="00205DA3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29F8F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40F5A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1C939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6906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044220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11200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059C02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3EC3E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ED6F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E2DB2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FE4FB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D2A1A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DB240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017862" w14:textId="77777777" w:rsidR="00205DA3" w:rsidRDefault="00205DA3" w:rsidP="00205DA3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Dotaz na data o přiřazených pozorovatelích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7413A6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22D58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661FD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145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EE78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5A2FF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F8DD9" w14:textId="77777777" w:rsidR="00205DA3" w:rsidRDefault="00205DA3" w:rsidP="00205DA3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Dotaz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1734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4F720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D598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74F6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B433F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A26A7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DAA0C2" w14:textId="77777777" w:rsidR="00205DA3" w:rsidRPr="00146E14" w:rsidRDefault="00205DA3" w:rsidP="00205DA3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Požadavek na zaslání dat úplné obchodní bilance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560A4B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D5CB9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F052D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807E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B3A6FF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D66FF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186F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F2478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AE010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6AF36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08087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205DA3" w:rsidRPr="007F474B" w14:paraId="1C8CA44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E708D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49ED7A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vývěsky (zpráv OTE)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2839F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4467A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48A6D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4682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205DA3" w:rsidRPr="007F474B" w14:paraId="3CAB85F1" w14:textId="77777777" w:rsidTr="00F44F4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86A77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D31CC6" w14:textId="77777777" w:rsidR="00205DA3" w:rsidRDefault="00205DA3" w:rsidP="00205DA3">
            <w:pPr>
              <w:rPr>
                <w:sz w:val="20"/>
                <w:szCs w:val="20"/>
              </w:rPr>
            </w:pPr>
            <w:r w:rsidRPr="001B122B">
              <w:rPr>
                <w:sz w:val="20"/>
                <w:szCs w:val="20"/>
                <w:lang w:eastAsia="cs-CZ"/>
              </w:rPr>
              <w:t>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3E00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5347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A9C81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6DE9B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205DA3" w:rsidRPr="007F474B" w14:paraId="76CFDC2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3E497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94343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A301DC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8B286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96B8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BE124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FA48A3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E6E8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233CA3" w14:textId="77777777" w:rsidR="00205DA3" w:rsidRDefault="00205DA3" w:rsidP="00205DA3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Dotaz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D9FBE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A199B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9308A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BFBC3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794044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55FEB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1ABEC7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5A68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A2081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C668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95B6D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E33DBF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7453F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C6B5A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odchylky za OPM C spotřeba vypočtené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32951E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F592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5BB1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B8BCE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DC58B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8A316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9514F5" w14:textId="77777777" w:rsidR="00205DA3" w:rsidRDefault="00205DA3" w:rsidP="00205DA3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51AFC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D0542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3962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880F7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9DD72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81424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8C4E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05EE30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8F8A6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E02A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79EF4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286A4F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89ED8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6B1436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-data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F33B4D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36D11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02A3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601E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6649C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4C10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1DDCB8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A95B0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151F3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5C33F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2452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113379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E3FD5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79FD7F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– kmenová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FEA85C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8DA6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2F6F2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C7910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2E0799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48B51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57D1EC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1D4F2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71A3B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19D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13278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</w:tr>
      <w:tr w:rsidR="00205DA3" w:rsidRPr="007F474B" w14:paraId="523247B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4EF3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90F22" w14:textId="77777777" w:rsidR="00205DA3" w:rsidRDefault="00205DA3" w:rsidP="00205DA3">
            <w:pPr>
              <w:rPr>
                <w:sz w:val="20"/>
                <w:szCs w:val="20"/>
              </w:rPr>
            </w:pPr>
            <w:r w:rsidRPr="007D7595">
              <w:rPr>
                <w:sz w:val="20"/>
                <w:szCs w:val="20"/>
              </w:rPr>
              <w:t>Požadavek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46472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242E5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24F3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74DC3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</w:tr>
      <w:tr w:rsidR="000B4820" w:rsidRPr="007F474B" w14:paraId="296819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F6D1E2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EBC18" w14:textId="77777777" w:rsidR="000B4820" w:rsidRPr="007D7595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Požadavek na 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E2BB42" w14:textId="77777777" w:rsidR="000B4820" w:rsidRDefault="000B4820" w:rsidP="000B482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6CB4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228B1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FA34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DF93CB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B7CDA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5A363F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FE4E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5D5FD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2807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781CE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B4774" w:rsidRPr="007F474B" w14:paraId="3B47839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60763E" w14:textId="5E9EA3C2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A4E523" w14:textId="671D15A6" w:rsidR="00BB4774" w:rsidRDefault="00BB4774" w:rsidP="00205DA3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Dotaz na portfolio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F76DE6" w14:textId="61D47CA3" w:rsidR="00BB4774" w:rsidRDefault="00BB4774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3FBF89" w14:textId="24985571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A3C056" w14:textId="44D7F837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68DB7" w14:textId="2E9934E8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3639AB" w:rsidRPr="007F474B" w14:paraId="5CC1B9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1A5ACB" w14:textId="02AE2631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19DE2F" w14:textId="29296588" w:rsidR="003639AB" w:rsidRDefault="003639AB" w:rsidP="00205DA3">
            <w:pPr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Požadavek na 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6D9302" w14:textId="3428CD01" w:rsidR="003639AB" w:rsidRDefault="003639AB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D76B6" w14:textId="516E866B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B00CCA" w14:textId="73A0594E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79811" w14:textId="0937D90E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0CD693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116EE7" w14:textId="5A2FD45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872B4" w14:textId="753E846E" w:rsidR="004E4D22" w:rsidRPr="003639AB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B5349C" w14:textId="5C9CBEDA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B040F9" w14:textId="0452927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99DD9" w14:textId="6EC93D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95E61" w14:textId="393B4F1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477734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57271C" w14:textId="256161F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842DDE" w14:textId="6BE58571" w:rsidR="004E4D22" w:rsidRPr="003639AB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E08F8A" w14:textId="4C1AD1C9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EF7E92" w14:textId="3BEEF7F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D76DEC" w14:textId="59AC9B4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A0CA22" w14:textId="4DCE8C2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B27F3F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9BAC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479A9C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031774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A7B39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A1FB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3869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DBD8C0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6ED9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94E5B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Odhadnutý diagram odběru skupiny OPM(C), nekorigovaný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3D51A1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71778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02B7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3D0A3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665C7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B22D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ACD1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Diagram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B9BCF6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92F8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650B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C877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02F848D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B0FE6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611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1D0AE3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Odhadnutý diagram odběru skupiny OPM(C), 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37934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941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A867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34F0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A1720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0E046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C40D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E0128B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3453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6BD3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14E80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AE49D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37561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DB51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4961A3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33971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37FD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782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3A86D5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009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3571A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565F5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3C1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7151D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E53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DC3EE1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774D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DB049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4AD544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E45A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60C34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13B7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56D0447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91033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34B37D" w14:textId="77777777" w:rsidR="004E4D22" w:rsidRDefault="004E4D22" w:rsidP="004E4D22">
            <w:pPr>
              <w:rPr>
                <w:sz w:val="20"/>
                <w:szCs w:val="20"/>
              </w:rPr>
            </w:pPr>
            <w:r w:rsidRPr="00173485">
              <w:rPr>
                <w:sz w:val="20"/>
                <w:szCs w:val="20"/>
              </w:rPr>
              <w:t>Dotaz na poměrný agregovaný profil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D694D5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88D3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D542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28E0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40D52822" w14:textId="77777777" w:rsidTr="00090B9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E73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3F7E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19B6E7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8A83E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F3E3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BEA3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A151DF1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166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6CDDE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88A36E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F290A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A2FF8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328B4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ECB4CEF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2AA4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042F2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korekčního koeficientu na teplotu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925FE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75441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C1B18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C417A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8D8DEDB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5357B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5A1C06" w14:textId="77777777" w:rsidR="004E4D22" w:rsidRDefault="004E4D22" w:rsidP="004E4D22">
            <w:pPr>
              <w:rPr>
                <w:sz w:val="20"/>
                <w:szCs w:val="20"/>
              </w:rPr>
            </w:pPr>
            <w:r w:rsidRPr="00FC3F8B">
              <w:rPr>
                <w:sz w:val="20"/>
                <w:szCs w:val="20"/>
              </w:rPr>
              <w:t>Dotaz na hodnoty predikované spotřeby/výroby za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F1B94A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5E450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8B85E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C864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5A1582D1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EA824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93B37B" w14:textId="77777777" w:rsidR="004E4D22" w:rsidRPr="00FC3F8B" w:rsidRDefault="004E4D22" w:rsidP="004E4D22">
            <w:pPr>
              <w:rPr>
                <w:sz w:val="20"/>
                <w:szCs w:val="20"/>
              </w:rPr>
            </w:pPr>
            <w:r w:rsidRPr="002A4C95">
              <w:rPr>
                <w:sz w:val="20"/>
                <w:szCs w:val="20"/>
              </w:rPr>
              <w:t>Požadavek na korigované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59548B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D30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11A1C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776C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3F7AEBFA" w14:textId="77777777" w:rsidTr="00C30DB3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487EC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34F6AF" w14:textId="77777777" w:rsidR="004E4D22" w:rsidRPr="002A4C95" w:rsidRDefault="004E4D22" w:rsidP="004E4D22">
            <w:pPr>
              <w:spacing w:after="0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Požadavek na historii měření B za max.12 předchozích měsíců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8E84F3F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34FC27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2BA3CF6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DC16636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CDS</w:t>
            </w:r>
          </w:p>
        </w:tc>
      </w:tr>
      <w:tr w:rsidR="004E4D22" w:rsidRPr="007F474B" w14:paraId="207D4A6E" w14:textId="77777777" w:rsidTr="00C30DB3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0E7F56" w14:textId="4E25BD79" w:rsidR="004E4D22" w:rsidRDefault="004E4D22" w:rsidP="004E4D2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126FF6" w14:textId="77777777" w:rsidR="004E4D22" w:rsidRPr="002716DB" w:rsidRDefault="004E4D22" w:rsidP="004E4D22">
            <w:pPr>
              <w:spacing w:after="0"/>
              <w:rPr>
                <w:sz w:val="20"/>
                <w:szCs w:val="20"/>
              </w:rPr>
            </w:pPr>
            <w:r w:rsidRPr="002716DB">
              <w:rPr>
                <w:sz w:val="20"/>
                <w:szCs w:val="20"/>
              </w:rPr>
              <w:t>žádost o TKD od EDC</w:t>
            </w:r>
          </w:p>
          <w:p w14:paraId="4237D332" w14:textId="77777777" w:rsidR="004E4D22" w:rsidRPr="00192092" w:rsidRDefault="004E4D22" w:rsidP="004E4D22">
            <w:pPr>
              <w:spacing w:after="0"/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ADED8B" w14:textId="409B4073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7ED92C" w14:textId="1F0445A9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E5E2136" w14:textId="01F11B9F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C2CDF3F" w14:textId="19BD5138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CDS</w:t>
            </w:r>
          </w:p>
        </w:tc>
      </w:tr>
    </w:tbl>
    <w:p w14:paraId="69BBB5CD" w14:textId="77777777" w:rsidR="009958F0" w:rsidRDefault="009958F0" w:rsidP="009958F0"/>
    <w:p w14:paraId="79237FC1" w14:textId="77777777" w:rsidR="009958F0" w:rsidRDefault="009958F0" w:rsidP="009958F0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61E919F4" w14:textId="77777777" w:rsidR="009958F0" w:rsidRDefault="009958F0" w:rsidP="009958F0">
      <w:r>
        <w:t>Kompletní soubor CDSREQ ve formátu .xsd je uložen zde:</w:t>
      </w:r>
    </w:p>
    <w:p w14:paraId="469595CF" w14:textId="61B94C8D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"https://groupecgi-my.sharepoint.com/personal/miroslav_stryzovsky_cgi_com/Documents/Desktop/OTE/XSD_WSDL/2026-07-21/XML/CDSREQ" \o "CDSREQ.xsd"</w:instrText>
      </w:r>
      <w:r>
        <w:fldChar w:fldCharType="separate"/>
      </w:r>
      <w:r w:rsidR="00581887" w:rsidRPr="00770E44">
        <w:rPr>
          <w:rStyle w:val="Hypertextovodkaz"/>
        </w:rPr>
        <w:t>XML\CDSREQ</w:t>
      </w:r>
    </w:p>
    <w:p w14:paraId="73A0FCD0" w14:textId="77777777" w:rsidR="00581887" w:rsidRDefault="00770E44" w:rsidP="009958F0">
      <w:r>
        <w:fldChar w:fldCharType="end"/>
      </w:r>
    </w:p>
    <w:p w14:paraId="020FB6DF" w14:textId="77777777" w:rsidR="009958F0" w:rsidRDefault="009958F0" w:rsidP="009958F0">
      <w:pPr>
        <w:pStyle w:val="Nadpis5"/>
      </w:pPr>
      <w:r>
        <w:t>Příklad zprávy formátu CDSREQ</w:t>
      </w:r>
    </w:p>
    <w:p w14:paraId="2FE72D81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13CDE1CA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C972F3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54BB0E4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0E2AA7D9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5BB662" w14:textId="77777777" w:rsidR="009958F0" w:rsidRPr="001B1F9A" w:rsidRDefault="009958F0" w:rsidP="00581887">
            <w:r>
              <w:t>Žádost o zaslání skutečných dat pro fakturaci  (131)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70A9B0" w14:textId="3E6E574A" w:rsidR="009958F0" w:rsidRDefault="00581887" w:rsidP="00581887">
            <w:pPr>
              <w:pStyle w:val="TableNormal1"/>
              <w:jc w:val="center"/>
              <w:rPr>
                <w:rFonts w:eastAsia="Arial Unicode MS"/>
              </w:rPr>
            </w:pPr>
            <w:hyperlink r:id="rId32" w:tooltip="CDSREQ_msg_code_131.xml" w:history="1">
              <w:r w:rsidRPr="00581887">
                <w:rPr>
                  <w:rStyle w:val="Hypertextovodkaz"/>
                  <w:rFonts w:eastAsia="Arial Unicode MS"/>
                </w:rPr>
                <w:t>XML\CDSREQ\CDSREQ_msg_code_131.xml</w:t>
              </w:r>
            </w:hyperlink>
          </w:p>
        </w:tc>
      </w:tr>
    </w:tbl>
    <w:p w14:paraId="1575DA52" w14:textId="77777777" w:rsidR="009958F0" w:rsidRDefault="009958F0" w:rsidP="009958F0"/>
    <w:p w14:paraId="65452EE3" w14:textId="77777777" w:rsidR="00743B29" w:rsidRDefault="0026623D" w:rsidP="00743B29">
      <w:pPr>
        <w:pStyle w:val="Nadpis2"/>
      </w:pPr>
      <w:r>
        <w:br w:type="page"/>
      </w:r>
      <w:bookmarkStart w:id="216" w:name="_Toc457467689"/>
      <w:r w:rsidR="00743B29">
        <w:lastRenderedPageBreak/>
        <w:t>CDSSYSTSERVREPORT</w:t>
      </w:r>
      <w:bookmarkEnd w:id="216"/>
    </w:p>
    <w:p w14:paraId="2A24B606" w14:textId="77777777" w:rsidR="00743B29" w:rsidRDefault="00743B29" w:rsidP="00743B29"/>
    <w:p w14:paraId="5D67CBCF" w14:textId="77777777" w:rsidR="00743B29" w:rsidRDefault="00743B29" w:rsidP="00743B29">
      <w:pPr>
        <w:pStyle w:val="Nadpis5"/>
      </w:pPr>
      <w:r>
        <w:t>Účel</w:t>
      </w:r>
    </w:p>
    <w:p w14:paraId="7202B6E9" w14:textId="77777777" w:rsidR="00743B29" w:rsidRDefault="00743B29" w:rsidP="00743B29"/>
    <w:p w14:paraId="6D300C5E" w14:textId="77777777" w:rsidR="00743B29" w:rsidRDefault="00743B29" w:rsidP="00743B29">
      <w:r>
        <w:t>Zpráva XML ve formátu CDSSYSTSERVREPORT slouží k zaslání dat výkazu o zúčtování ceny za systémové služby. Při komunikaci s centrem datových služeb CDS je možné tento formát využít v případech, uvedených v následující tabulce.</w:t>
      </w:r>
    </w:p>
    <w:p w14:paraId="67575893" w14:textId="77777777" w:rsidR="00743B29" w:rsidRDefault="00743B29" w:rsidP="00743B2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743B29" w:rsidRPr="007F474B" w14:paraId="08B7079A" w14:textId="77777777" w:rsidTr="0069502B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CEDE4EF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D745D05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4216B80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125C985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1B0B9C1" w14:textId="77777777" w:rsidR="00743B29" w:rsidRPr="007F474B" w:rsidRDefault="00743B29" w:rsidP="006950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D2CAB3" w14:textId="77777777" w:rsidR="00743B29" w:rsidRPr="007F474B" w:rsidRDefault="00743B29" w:rsidP="006950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743B29" w:rsidRPr="007F474B" w14:paraId="0C2FFC0B" w14:textId="77777777" w:rsidTr="0069502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AB58DD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7CFFC8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6D9244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912938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7468C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8A56C8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43B29" w:rsidRPr="007F474B" w14:paraId="39C150D1" w14:textId="77777777" w:rsidTr="0069502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E4ED1E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95771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Opis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4C3EBA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F33A6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3D251F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5EA7B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</w:tr>
      <w:tr w:rsidR="00743B29" w:rsidRPr="007F474B" w14:paraId="12042219" w14:textId="77777777" w:rsidTr="0069502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63D90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B49CC5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EF1B24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F10B4B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4B2692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37F37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</w:tr>
    </w:tbl>
    <w:p w14:paraId="439CC6A3" w14:textId="77777777" w:rsidR="00743B29" w:rsidRDefault="00743B29" w:rsidP="00743B29"/>
    <w:p w14:paraId="707D45D6" w14:textId="77777777" w:rsidR="00743B29" w:rsidRDefault="00743B29" w:rsidP="00743B29"/>
    <w:p w14:paraId="70C9A3B7" w14:textId="77777777" w:rsidR="00743B29" w:rsidRDefault="00743B29" w:rsidP="00743B29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029A9813" w14:textId="77777777" w:rsidR="00743B29" w:rsidRDefault="00743B29" w:rsidP="00743B29">
      <w:r>
        <w:t>Kompletní soubor CDSSYSTSERVREPORT ve formátu .xsd je uložen zde:</w:t>
      </w:r>
    </w:p>
    <w:p w14:paraId="7FC8B64A" w14:textId="0EB04CBA" w:rsidR="00743B29" w:rsidRPr="00770E44" w:rsidRDefault="00770E44" w:rsidP="00743B29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"https://groupecgi-my.sharepoint.com/personal/miroslav_stryzovsky_cgi_com/Documents/Desktop/OTE/XSD_WSDL/2026-07-21/XML/CDSSYSTSERVREPORT" \o "CDSREQ.xsd"</w:instrText>
      </w:r>
      <w:r>
        <w:fldChar w:fldCharType="separate"/>
      </w:r>
      <w:r w:rsidR="00743B29" w:rsidRPr="00770E44">
        <w:rPr>
          <w:rStyle w:val="Hypertextovodkaz"/>
        </w:rPr>
        <w:t>XML\CDSSYSTSERVREPORT</w:t>
      </w:r>
    </w:p>
    <w:p w14:paraId="5206273A" w14:textId="77777777" w:rsidR="00BE7E65" w:rsidRDefault="00770E44" w:rsidP="009958F0">
      <w:r>
        <w:fldChar w:fldCharType="end"/>
      </w:r>
    </w:p>
    <w:p w14:paraId="511BADAB" w14:textId="77777777" w:rsidR="006F7966" w:rsidRDefault="006F7966" w:rsidP="006F7966">
      <w:pPr>
        <w:pStyle w:val="Nadpis2"/>
      </w:pPr>
      <w:bookmarkStart w:id="217" w:name="_Toc457467690"/>
      <w:r>
        <w:t>COMMONREQ</w:t>
      </w:r>
      <w:bookmarkEnd w:id="217"/>
    </w:p>
    <w:p w14:paraId="2DE24B8B" w14:textId="77777777" w:rsidR="006F7966" w:rsidRDefault="006F7966" w:rsidP="006F7966"/>
    <w:p w14:paraId="5D78E5D7" w14:textId="77777777" w:rsidR="006F7966" w:rsidRDefault="006F7966" w:rsidP="006F7966">
      <w:pPr>
        <w:pStyle w:val="Nadpis5"/>
      </w:pPr>
      <w:r>
        <w:t>Účel</w:t>
      </w:r>
    </w:p>
    <w:p w14:paraId="02165ADA" w14:textId="77777777" w:rsidR="006F7966" w:rsidRDefault="006F7966" w:rsidP="006F7966"/>
    <w:p w14:paraId="2EA80655" w14:textId="77777777" w:rsidR="006F7966" w:rsidRDefault="006F7966" w:rsidP="006F7966">
      <w:r>
        <w:t>Zpráva XML ve formátu COMMONREQ slouží k vyžádání dat as</w:t>
      </w:r>
      <w:r w:rsidR="00240F69">
        <w:t xml:space="preserve">ynchroně zpracovávaných zpráv, </w:t>
      </w:r>
      <w:r>
        <w:t>pro kontrolu spojení</w:t>
      </w:r>
      <w:r w:rsidR="00240F69">
        <w:t xml:space="preserve"> s </w:t>
      </w:r>
      <w:r>
        <w:t>CDS</w:t>
      </w:r>
      <w:r w:rsidR="00240F69">
        <w:t xml:space="preserve"> a pro zaslání požadavku na předání neodeslaných zpráv</w:t>
      </w:r>
      <w:r>
        <w:t>. Základ formátu je přibližným ekvivalentem zprávy REQDOC podle standardu UN/EDIFACT. Při komunikaci s centrem datových služeb CDS je možné tento formát využít v případech, uvedených v následující tabulce.</w:t>
      </w:r>
    </w:p>
    <w:p w14:paraId="7F07BA01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3C3575BA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677A203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68F2B6D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D81C260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60AA52E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16FBA6B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4F5324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F7966" w:rsidRPr="007F474B" w14:paraId="17C04930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F23EC1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5E5852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předání dat asynchronních požadavků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EEBF8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F9369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A708F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00C9B" w14:textId="4A5FBE46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 (</w:t>
            </w:r>
            <w:r w:rsidR="00D411C3">
              <w:rPr>
                <w:sz w:val="20"/>
                <w:szCs w:val="20"/>
              </w:rPr>
              <w:t>EMTAS</w:t>
            </w:r>
            <w:r>
              <w:rPr>
                <w:sz w:val="20"/>
                <w:szCs w:val="20"/>
              </w:rPr>
              <w:t>)</w:t>
            </w:r>
          </w:p>
        </w:tc>
      </w:tr>
      <w:tr w:rsidR="006F7966" w:rsidRPr="007F474B" w14:paraId="607DDA9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476BA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B9190" w14:textId="77777777" w:rsidR="006F7966" w:rsidRPr="007F474B" w:rsidRDefault="006F7966" w:rsidP="006F7966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DC32E8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99AFD8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FBC8D5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48BA3" w14:textId="4C5BF0C0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</w:tbl>
    <w:p w14:paraId="57377552" w14:textId="77777777" w:rsidR="006F7966" w:rsidRDefault="006F7966" w:rsidP="006F7966"/>
    <w:p w14:paraId="059CB9E9" w14:textId="77777777" w:rsidR="006F7966" w:rsidRDefault="006F7966" w:rsidP="006F7966"/>
    <w:p w14:paraId="6894E16E" w14:textId="77777777" w:rsidR="006F7966" w:rsidRDefault="006F7966" w:rsidP="006F7966"/>
    <w:p w14:paraId="77283F65" w14:textId="77777777" w:rsidR="00240F69" w:rsidRPr="006A4006" w:rsidRDefault="00240F69" w:rsidP="00240F69">
      <w:pPr>
        <w:rPr>
          <w:rFonts w:ascii="Arial" w:hAnsi="Arial" w:cs="Arial"/>
          <w:color w:val="808080"/>
          <w:sz w:val="20"/>
        </w:rPr>
      </w:pPr>
    </w:p>
    <w:p w14:paraId="5E15043E" w14:textId="77777777" w:rsidR="00240F69" w:rsidRDefault="00240F69" w:rsidP="00E31608">
      <w:pPr>
        <w:rPr>
          <w:color w:val="0000FF"/>
          <w:sz w:val="24"/>
          <w:lang w:eastAsia="cs-CZ"/>
        </w:rPr>
      </w:pPr>
    </w:p>
    <w:p w14:paraId="6750B6C8" w14:textId="77777777" w:rsidR="00240F69" w:rsidRDefault="000B6160" w:rsidP="00240F69">
      <w:r>
        <w:t>Kompletní soubor COMMONREQ</w:t>
      </w:r>
      <w:r w:rsidR="00240F69">
        <w:t xml:space="preserve"> ve formátu .xsd je uložen zde:</w:t>
      </w:r>
    </w:p>
    <w:p w14:paraId="1E8104F4" w14:textId="13A7EC89" w:rsidR="00BE7E65" w:rsidRPr="00770E44" w:rsidRDefault="00770E44" w:rsidP="00E31608">
      <w:pPr>
        <w:rPr>
          <w:rStyle w:val="Hypertextovodkaz"/>
          <w:sz w:val="24"/>
          <w:lang w:eastAsia="cs-CZ"/>
        </w:rPr>
      </w:pPr>
      <w:r>
        <w:rPr>
          <w:sz w:val="24"/>
          <w:lang w:eastAsia="cs-CZ"/>
        </w:rPr>
        <w:fldChar w:fldCharType="begin"/>
      </w:r>
      <w:r w:rsidR="002532D3">
        <w:rPr>
          <w:sz w:val="24"/>
          <w:lang w:eastAsia="cs-CZ"/>
        </w:rPr>
        <w:instrText>HYPERLINK "https://groupecgi-my.sharepoint.com/personal/miroslav_stryzovsky_cgi_com/Documents/Desktop/OTE/XSD_WSDL/2026-07-21/XML/COMMONREQ" \o "COMMONREQ.xsd"</w:instrText>
      </w:r>
      <w:r>
        <w:rPr>
          <w:sz w:val="24"/>
          <w:lang w:eastAsia="cs-CZ"/>
        </w:rPr>
      </w:r>
      <w:r>
        <w:rPr>
          <w:sz w:val="24"/>
          <w:lang w:eastAsia="cs-CZ"/>
        </w:rPr>
        <w:fldChar w:fldCharType="separate"/>
      </w:r>
      <w:r w:rsidR="00240F69" w:rsidRPr="00770E44">
        <w:rPr>
          <w:rStyle w:val="Hypertextovodkaz"/>
          <w:sz w:val="24"/>
          <w:lang w:eastAsia="cs-CZ"/>
        </w:rPr>
        <w:t>XML\COMMONREQ</w:t>
      </w:r>
    </w:p>
    <w:p w14:paraId="56A7C680" w14:textId="77777777" w:rsidR="00BE7E65" w:rsidRDefault="00770E44" w:rsidP="00E31608">
      <w:pPr>
        <w:rPr>
          <w:color w:val="0000FF"/>
          <w:sz w:val="24"/>
          <w:lang w:eastAsia="cs-CZ"/>
        </w:rPr>
      </w:pPr>
      <w:r>
        <w:rPr>
          <w:sz w:val="24"/>
          <w:lang w:eastAsia="cs-CZ"/>
        </w:rPr>
        <w:fldChar w:fldCharType="end"/>
      </w:r>
    </w:p>
    <w:p w14:paraId="7D770FBC" w14:textId="77777777" w:rsidR="00BE7E65" w:rsidRDefault="00BE7E65" w:rsidP="00BE7E65">
      <w:pPr>
        <w:pStyle w:val="Nadpis5"/>
      </w:pPr>
      <w:r>
        <w:t>Příklad zprávy formátu COMMONREQ</w:t>
      </w:r>
    </w:p>
    <w:p w14:paraId="5BA3AD6F" w14:textId="77777777" w:rsidR="00BE7E65" w:rsidRDefault="00BE7E65" w:rsidP="00BE7E65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31416B32" w14:textId="77777777" w:rsidR="00BE7E65" w:rsidRPr="00BE7E65" w:rsidRDefault="00BE7E65" w:rsidP="00BE7E65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35BA17E9" w14:textId="77777777" w:rsidR="00CA78E4" w:rsidRDefault="00581887" w:rsidP="00E31608">
      <w:pPr>
        <w:rPr>
          <w:color w:val="0000FF"/>
          <w:sz w:val="24"/>
          <w:lang w:eastAsia="cs-CZ"/>
        </w:rPr>
      </w:pPr>
      <w:r>
        <w:rPr>
          <w:color w:val="0000FF"/>
          <w:sz w:val="24"/>
          <w:lang w:eastAsia="cs-CZ"/>
        </w:rPr>
        <w:br w:type="page"/>
      </w:r>
    </w:p>
    <w:p w14:paraId="3F3408B5" w14:textId="77777777" w:rsidR="004C4551" w:rsidRDefault="004C4551" w:rsidP="004C4551">
      <w:pPr>
        <w:pStyle w:val="Nadpis2"/>
      </w:pPr>
      <w:bookmarkStart w:id="218" w:name="_Toc457467691"/>
      <w:r>
        <w:lastRenderedPageBreak/>
        <w:t>COMMONMARKETREQ</w:t>
      </w:r>
      <w:bookmarkEnd w:id="218"/>
    </w:p>
    <w:p w14:paraId="4A3ED109" w14:textId="77777777" w:rsidR="004C4551" w:rsidRDefault="004C4551" w:rsidP="004C4551"/>
    <w:p w14:paraId="66E61278" w14:textId="77777777" w:rsidR="004C4551" w:rsidRDefault="004C4551" w:rsidP="004C4551">
      <w:pPr>
        <w:pStyle w:val="Nadpis5"/>
      </w:pPr>
      <w:r>
        <w:t>Účel</w:t>
      </w:r>
    </w:p>
    <w:p w14:paraId="235F7B62" w14:textId="77777777" w:rsidR="004C4551" w:rsidRDefault="004C4551" w:rsidP="004C4551"/>
    <w:p w14:paraId="210D26C2" w14:textId="77777777" w:rsidR="004C4551" w:rsidRDefault="004C4551" w:rsidP="004C4551">
      <w:r>
        <w:t>Zpráva XML ve formátu COMMONMARKETREQ slouží k vyžádání dat asynchroně zpracovávaných zpráv, pro kontrolu spojení s CDS a pro zaslání požadavku na předání neodeslaných zpráv pro službu MarketService (KT trhy). Při komunikaci s centrem datových služeb CDS je možné tento formát využít v případech, uvedených v následující tabulce.</w:t>
      </w:r>
    </w:p>
    <w:p w14:paraId="1094B73F" w14:textId="77777777" w:rsidR="004C4551" w:rsidRDefault="004C4551" w:rsidP="004C455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C4551" w:rsidRPr="007F474B" w14:paraId="37A2A313" w14:textId="77777777" w:rsidTr="002D1CEC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446AC67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650ADF5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02E4EDF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B9483B2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B8D36D5" w14:textId="77777777" w:rsidR="004C4551" w:rsidRPr="007F474B" w:rsidRDefault="004C4551" w:rsidP="002D1CE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7D43E6" w14:textId="77777777" w:rsidR="004C4551" w:rsidRPr="007F474B" w:rsidRDefault="004C4551" w:rsidP="002D1CE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C4551" w:rsidRPr="007F474B" w14:paraId="37A7E1E4" w14:textId="77777777" w:rsidTr="002D1CEC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6E58B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B0F6F1" w14:textId="77777777" w:rsidR="004C4551" w:rsidRDefault="004C4551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předání dat asynchronních požadavků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FE2F54" w14:textId="77777777" w:rsidR="004C4551" w:rsidRDefault="004C4551" w:rsidP="002D1CEC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A70B2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724BEF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D7DF8D" w14:textId="77777777" w:rsidR="004C4551" w:rsidRDefault="004C4551" w:rsidP="004C455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</w:tr>
      <w:tr w:rsidR="004C4551" w:rsidRPr="007F474B" w14:paraId="095F6387" w14:textId="77777777" w:rsidTr="002D1C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91AE1C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D1508B" w14:textId="77777777" w:rsidR="004C4551" w:rsidRPr="007F474B" w:rsidRDefault="004C4551" w:rsidP="002D1CEC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  <w:r>
              <w:rPr>
                <w:sz w:val="20"/>
                <w:szCs w:val="20"/>
                <w:lang w:eastAsia="cs-CZ"/>
              </w:rPr>
              <w:t xml:space="preserve"> -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0BE5AB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76D705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23A512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07D9B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</w:tbl>
    <w:p w14:paraId="2B79D8B5" w14:textId="77777777" w:rsidR="004C4551" w:rsidRDefault="004C4551" w:rsidP="004C4551"/>
    <w:p w14:paraId="34E17523" w14:textId="77777777" w:rsidR="004C4551" w:rsidRPr="006A4006" w:rsidRDefault="004C4551" w:rsidP="004C4551">
      <w:pPr>
        <w:rPr>
          <w:rFonts w:ascii="Arial" w:hAnsi="Arial" w:cs="Arial"/>
          <w:color w:val="808080"/>
          <w:sz w:val="20"/>
        </w:rPr>
      </w:pPr>
    </w:p>
    <w:p w14:paraId="48578E8A" w14:textId="77777777" w:rsidR="004C4551" w:rsidRDefault="004C4551" w:rsidP="004C4551">
      <w:pPr>
        <w:rPr>
          <w:color w:val="0000FF"/>
          <w:sz w:val="24"/>
          <w:lang w:eastAsia="cs-CZ"/>
        </w:rPr>
      </w:pPr>
    </w:p>
    <w:p w14:paraId="62042144" w14:textId="77777777" w:rsidR="004C4551" w:rsidRDefault="004C4551" w:rsidP="004C4551">
      <w:r>
        <w:t>Kompletní soubor COMMONMARKETREQ ve formátu .xsd je uložen zde:</w:t>
      </w:r>
    </w:p>
    <w:p w14:paraId="537D2570" w14:textId="639B3E40" w:rsidR="004C4551" w:rsidRPr="00770E44" w:rsidRDefault="00770E44" w:rsidP="004C4551">
      <w:pPr>
        <w:rPr>
          <w:rStyle w:val="Hypertextovodkaz"/>
          <w:sz w:val="24"/>
          <w:lang w:eastAsia="cs-CZ"/>
        </w:rPr>
      </w:pPr>
      <w:r>
        <w:rPr>
          <w:sz w:val="24"/>
          <w:lang w:eastAsia="cs-CZ"/>
        </w:rPr>
        <w:fldChar w:fldCharType="begin"/>
      </w:r>
      <w:r w:rsidR="002532D3">
        <w:rPr>
          <w:sz w:val="24"/>
          <w:lang w:eastAsia="cs-CZ"/>
        </w:rPr>
        <w:instrText>HYPERLINK "https://groupecgi-my.sharepoint.com/personal/miroslav_stryzovsky_cgi_com/Documents/Desktop/OTE/XSD_WSDL/2026-07-21/XML/COMMONMARKETREQ" \o "COMMONREQ.xsd"</w:instrText>
      </w:r>
      <w:r>
        <w:rPr>
          <w:sz w:val="24"/>
          <w:lang w:eastAsia="cs-CZ"/>
        </w:rPr>
      </w:r>
      <w:r>
        <w:rPr>
          <w:sz w:val="24"/>
          <w:lang w:eastAsia="cs-CZ"/>
        </w:rPr>
        <w:fldChar w:fldCharType="separate"/>
      </w:r>
      <w:r w:rsidR="004C4551" w:rsidRPr="00770E44">
        <w:rPr>
          <w:rStyle w:val="Hypertextovodkaz"/>
          <w:sz w:val="24"/>
          <w:lang w:eastAsia="cs-CZ"/>
        </w:rPr>
        <w:t>XML\COMMONMARKETREQ</w:t>
      </w:r>
    </w:p>
    <w:p w14:paraId="03121D92" w14:textId="77777777" w:rsidR="004C4551" w:rsidRDefault="00770E44" w:rsidP="004C4551">
      <w:pPr>
        <w:rPr>
          <w:color w:val="0000FF"/>
          <w:sz w:val="24"/>
          <w:lang w:eastAsia="cs-CZ"/>
        </w:rPr>
      </w:pPr>
      <w:r>
        <w:rPr>
          <w:sz w:val="24"/>
          <w:lang w:eastAsia="cs-CZ"/>
        </w:rPr>
        <w:fldChar w:fldCharType="end"/>
      </w:r>
    </w:p>
    <w:p w14:paraId="69052262" w14:textId="77777777" w:rsidR="004C4551" w:rsidRDefault="004C4551" w:rsidP="004C4551">
      <w:pPr>
        <w:pStyle w:val="Nadpis5"/>
      </w:pPr>
      <w:r>
        <w:t>Příklad zprávy formátu COMMONMARKETREQ</w:t>
      </w:r>
    </w:p>
    <w:p w14:paraId="0504FA3A" w14:textId="77777777" w:rsidR="004C4551" w:rsidRDefault="004C4551" w:rsidP="004C4551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2B00276A" w14:textId="77777777" w:rsidR="004C4551" w:rsidRPr="00BE7E65" w:rsidRDefault="004C4551" w:rsidP="004C4551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3FF4C4A8" w14:textId="77777777" w:rsidR="004C4551" w:rsidRDefault="004C4551" w:rsidP="00E31608">
      <w:pPr>
        <w:rPr>
          <w:color w:val="0000FF"/>
          <w:sz w:val="24"/>
          <w:lang w:eastAsia="cs-CZ"/>
        </w:rPr>
      </w:pPr>
    </w:p>
    <w:p w14:paraId="2C292EE2" w14:textId="77777777" w:rsidR="004C4551" w:rsidRDefault="004C4551" w:rsidP="00E31608">
      <w:pPr>
        <w:rPr>
          <w:color w:val="0000FF"/>
          <w:sz w:val="24"/>
          <w:lang w:eastAsia="cs-CZ"/>
        </w:rPr>
      </w:pPr>
    </w:p>
    <w:p w14:paraId="42F86360" w14:textId="77777777" w:rsidR="009958F0" w:rsidRDefault="009958F0" w:rsidP="009958F0">
      <w:pPr>
        <w:pStyle w:val="Nadpis2"/>
      </w:pPr>
      <w:bookmarkStart w:id="219" w:name="_Toc457467692"/>
      <w:r>
        <w:t>ISOTEDATA</w:t>
      </w:r>
      <w:bookmarkEnd w:id="219"/>
    </w:p>
    <w:p w14:paraId="4E093A75" w14:textId="77777777" w:rsidR="009958F0" w:rsidRDefault="009958F0" w:rsidP="009958F0"/>
    <w:p w14:paraId="53147983" w14:textId="77777777" w:rsidR="009958F0" w:rsidRDefault="009958F0" w:rsidP="009958F0">
      <w:pPr>
        <w:pStyle w:val="Nadpis5"/>
      </w:pPr>
      <w:r>
        <w:t>Účel</w:t>
      </w:r>
    </w:p>
    <w:p w14:paraId="53867CB7" w14:textId="77777777" w:rsidR="009958F0" w:rsidRDefault="009958F0" w:rsidP="009958F0"/>
    <w:p w14:paraId="696B686C" w14:textId="783518CE" w:rsidR="009958F0" w:rsidRDefault="009958F0" w:rsidP="009958F0">
      <w:r>
        <w:t xml:space="preserve">Zpráva XML ve formátu ISOTEDATA slouží k výměně dat týkajících se transakcí IS OTE (DT, </w:t>
      </w:r>
      <w:r w:rsidR="003740F1">
        <w:t>IDA, Zúčtování</w:t>
      </w:r>
      <w:r>
        <w:t>) mezi účastníkem trhu (SZ) a CS OTE. Při komunikaci s využitím CDS-WAS je možné tento formát využít v případech, uvedených v následující tabulce.</w:t>
      </w:r>
    </w:p>
    <w:p w14:paraId="5891DF4F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6E313F97" w14:textId="77777777" w:rsidTr="00516BEF">
        <w:trPr>
          <w:cantSplit/>
          <w:trHeight w:val="630"/>
          <w:tblHeader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30BF00" w14:textId="77777777" w:rsidR="009958F0" w:rsidRPr="007F474B" w:rsidRDefault="009958F0" w:rsidP="00DC6F7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lastRenderedPageBreak/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C1C530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5A9AF93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9C15C30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9FA89B6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B81D0B9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22285E1D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E5098A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5AB9872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0438CA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4035C0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EE265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E411750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9958F0" w:rsidRPr="007F474B" w14:paraId="6EDC0576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AF305E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DF319C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7EEEA3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195C03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8FB4E5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BF8B24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49A96FE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26AEFB" w14:textId="401B371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13D5C9" w14:textId="3E4A7C80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Zadání / Nahrazení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FD4A93" w14:textId="77777777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22B8F9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91F24E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D7F39B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3740F1" w:rsidRPr="007F474B" w14:paraId="09F3678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2AA80A" w14:textId="4AA44FA5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7D4359" w14:textId="2895D776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DA49E" w14:textId="0B53361C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AF121D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FABB987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9F93F0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9958F0" w:rsidRPr="007F474B" w14:paraId="021AEC94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CA7E80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63A714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0D750B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9500B7A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D5110D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EFBEF5F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9958F0" w:rsidRPr="007F474B" w14:paraId="7D1EE235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F28DCE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36FFD7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01AA16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4E6AC57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06E4EBC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CF7DEE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0E05A43F" w14:textId="77777777" w:rsidTr="007753E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E8898" w14:textId="3A71736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28B011F" w14:textId="2C6DFEF5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B6A3D5" w14:textId="77777777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B7E43E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BC0267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B50820" w14:textId="1518AB04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3740F1" w:rsidRPr="007F474B" w14:paraId="1F3E99F3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7AB8AA" w14:textId="1A2823EA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0B18F1" w14:textId="5B7D2C18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C89E74" w14:textId="57A4227D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373BE3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A559B19" w14:textId="512535DC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2BFAB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9958F0" w:rsidRPr="007F474B" w14:paraId="4FF0F4F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D907C9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50C7FAA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8A67D6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7BE56BB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12238A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EEA5CA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797F8717" w14:textId="77777777" w:rsidTr="007753E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0B0835" w14:textId="181B9D8E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46CD05" w14:textId="0F40FE72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3404B8" w14:textId="5F749E42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A5E0C1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AC4B1F" w14:textId="2236F49B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FCA933D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F04DBE4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60E328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0F7688C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7295CE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CE9DC9A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C0AE7A" w14:textId="47092554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F25071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4B75909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746F54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DFB784" w14:textId="7088A4FE" w:rsidR="00181629" w:rsidRPr="00651B4B" w:rsidRDefault="006F49E2" w:rsidP="009958F0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90202A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2EC399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312A457" w14:textId="5179750A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377CB1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1EA66AC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7E2132" w14:textId="4E99C639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5CC6DF5" w14:textId="41B00424" w:rsidR="003740F1" w:rsidRPr="00651B4B" w:rsidRDefault="006F49E2" w:rsidP="007753E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A30DF9" w14:textId="67B22DEB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</w:t>
            </w:r>
            <w:r w:rsidR="001E2274"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5BC540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BAB0025" w14:textId="533D7DE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31416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38BDE8F8" w14:textId="77777777" w:rsidTr="00516BEF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DF73BA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678F06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Požadavek na data</w:t>
            </w:r>
            <w:r w:rsidRPr="00651B4B">
              <w:rPr>
                <w:sz w:val="20"/>
                <w:szCs w:val="20"/>
                <w:lang w:eastAsia="cs-CZ"/>
              </w:rPr>
              <w:t xml:space="preserve">  - Zúčtování po hodinách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E6949A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2DF8CFF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30DD31" w14:textId="757B3FAC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EA2705F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A160B6B" w14:textId="77777777" w:rsidTr="00516BEF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9F40B1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81B4E5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0592ED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961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E270DB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D104479" w14:textId="0F5DEB09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1F914E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688CDBBE" w14:textId="77777777" w:rsidTr="00516BEF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C0D68B" w14:textId="77777777" w:rsidR="00181629" w:rsidRPr="000371EB" w:rsidRDefault="00181629" w:rsidP="000371E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371EB">
              <w:rPr>
                <w:sz w:val="20"/>
                <w:szCs w:val="20"/>
                <w:lang w:eastAsia="cs-CZ"/>
              </w:rPr>
              <w:t>966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F3880F" w14:textId="77777777" w:rsidR="00181629" w:rsidRPr="000371EB" w:rsidRDefault="00181629" w:rsidP="000371EB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 w:rsidRPr="000371EB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B78110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DF25F1" w14:textId="77777777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8BF744E" w14:textId="4BAA3BDA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DDA197" w14:textId="77777777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06335" w:rsidRPr="007F474B" w14:paraId="645F82AE" w14:textId="77777777" w:rsidTr="00706335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9219D" w14:textId="64E09BCA" w:rsidR="00706335" w:rsidRPr="000371E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B3B1C" w14:textId="50439E2C" w:rsidR="00706335" w:rsidRPr="000371E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47680D" w14:textId="35DC8E93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6FB47B" w14:textId="70A5125A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A6BB2F8" w14:textId="07BE09AC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0BD973A" w14:textId="2085D272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</w:tbl>
    <w:p w14:paraId="4B37E8C7" w14:textId="77777777" w:rsidR="009958F0" w:rsidRDefault="009958F0" w:rsidP="009958F0"/>
    <w:p w14:paraId="3BB00C47" w14:textId="77777777" w:rsidR="00F76048" w:rsidRDefault="00F76048" w:rsidP="00F76048">
      <w:pPr>
        <w:widowControl w:val="0"/>
        <w:autoSpaceDE w:val="0"/>
        <w:autoSpaceDN w:val="0"/>
        <w:adjustRightInd w:val="0"/>
        <w:spacing w:after="0"/>
      </w:pPr>
    </w:p>
    <w:p w14:paraId="6BD3D582" w14:textId="77777777" w:rsidR="005E1222" w:rsidRDefault="005E1222" w:rsidP="00F76048">
      <w:pPr>
        <w:widowControl w:val="0"/>
        <w:autoSpaceDE w:val="0"/>
        <w:autoSpaceDN w:val="0"/>
        <w:adjustRightInd w:val="0"/>
        <w:spacing w:after="0"/>
      </w:pPr>
    </w:p>
    <w:p w14:paraId="38B2D4A3" w14:textId="77777777" w:rsidR="009958F0" w:rsidRDefault="009958F0" w:rsidP="009958F0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3</w:t>
      </w:r>
      <w:r w:rsidR="00E96CF5">
        <w:fldChar w:fldCharType="end"/>
      </w:r>
      <w:r>
        <w:t xml:space="preserve"> - Seznam rolí profilu a odpovídajících kódů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ISOTEDATA</w:t>
      </w:r>
      <w:r w:rsidRPr="00335C3A">
        <w:rPr>
          <w:b w:val="0"/>
          <w:bCs w:val="0"/>
          <w:i/>
          <w:iCs/>
        </w:rPr>
        <w:t>/Trade/ProfileData</w:t>
      </w:r>
      <w:r w:rsidRPr="00335C3A">
        <w:rPr>
          <w:b w:val="0"/>
          <w:bCs w:val="0"/>
        </w:rPr>
        <w:t xml:space="preserve"> </w:t>
      </w:r>
      <w:r>
        <w:rPr>
          <w:b w:val="0"/>
          <w:bCs w:val="0"/>
          <w:i/>
          <w:iCs/>
        </w:rPr>
        <w:t>@profile-role</w:t>
      </w:r>
      <w:r>
        <w:rPr>
          <w:b w:val="0"/>
          <w:bCs w:val="0"/>
        </w:rPr>
        <w:t>)</w:t>
      </w:r>
    </w:p>
    <w:tbl>
      <w:tblPr>
        <w:tblW w:w="0" w:type="auto"/>
        <w:tblInd w:w="55" w:type="dxa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433"/>
        <w:gridCol w:w="6936"/>
        <w:gridCol w:w="1302"/>
      </w:tblGrid>
      <w:tr w:rsidR="00187365" w14:paraId="47BF5854" w14:textId="77777777" w:rsidTr="00187365">
        <w:trPr>
          <w:trHeight w:val="525"/>
        </w:trPr>
        <w:tc>
          <w:tcPr>
            <w:tcW w:w="1433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vAlign w:val="bottom"/>
          </w:tcPr>
          <w:p w14:paraId="3F944728" w14:textId="77777777" w:rsidR="00187365" w:rsidRDefault="00187365" w:rsidP="00DB5337">
            <w:pPr>
              <w:jc w:val="center"/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>Role v externím rozhraní</w:t>
            </w:r>
          </w:p>
        </w:tc>
        <w:tc>
          <w:tcPr>
            <w:tcW w:w="7087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vAlign w:val="bottom"/>
          </w:tcPr>
          <w:p w14:paraId="367AB07C" w14:textId="77777777" w:rsidR="00187365" w:rsidRDefault="00187365" w:rsidP="00DB5337">
            <w:pPr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 xml:space="preserve">  Popis</w:t>
            </w:r>
          </w:p>
        </w:tc>
        <w:tc>
          <w:tcPr>
            <w:tcW w:w="1311" w:type="dxa"/>
            <w:tcBorders>
              <w:top w:val="single" w:sz="8" w:space="0" w:color="auto"/>
              <w:left w:val="nil"/>
              <w:bottom w:val="single" w:sz="8" w:space="0" w:color="auto"/>
              <w:right w:val="single" w:sz="8" w:space="0" w:color="auto"/>
            </w:tcBorders>
            <w:vAlign w:val="bottom"/>
          </w:tcPr>
          <w:p w14:paraId="1BD14E8E" w14:textId="77777777" w:rsidR="00187365" w:rsidRDefault="00187365" w:rsidP="00DB5337">
            <w:pPr>
              <w:jc w:val="center"/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>Msg_code</w:t>
            </w:r>
          </w:p>
        </w:tc>
      </w:tr>
      <w:tr w:rsidR="00187365" w14:paraId="5A1487A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C77F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BC01-25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D8221D4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Identifikace segmentu nabídky (segment 1 až 25) –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458B496" w14:textId="355376D8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811, 813, 823, 833</w:t>
            </w:r>
            <w:r w:rsidR="001E2274">
              <w:rPr>
                <w:sz w:val="20"/>
                <w:lang w:eastAsia="cs-CZ"/>
              </w:rPr>
              <w:t>, 814, 816</w:t>
            </w:r>
            <w:r w:rsidR="003A0948">
              <w:rPr>
                <w:sz w:val="20"/>
                <w:lang w:eastAsia="cs-CZ"/>
              </w:rPr>
              <w:t>, 826, 836</w:t>
            </w:r>
          </w:p>
        </w:tc>
      </w:tr>
      <w:tr w:rsidR="00187365" w14:paraId="5A26293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A3FA9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BP01-25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DD22BAF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Identifikace segmentu nabídky (segment 1 až 25) - cena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E29976" w14:textId="66B59C23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811, 813, 823, 833</w:t>
            </w:r>
            <w:r w:rsidR="003A0948">
              <w:rPr>
                <w:sz w:val="20"/>
                <w:lang w:eastAsia="cs-CZ"/>
              </w:rPr>
              <w:t>, 814, 816, 826, 836</w:t>
            </w:r>
          </w:p>
        </w:tc>
      </w:tr>
      <w:tr w:rsidR="00187365" w14:paraId="1547F14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09268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BS01-25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B173426" w14:textId="77777777" w:rsidR="00187365" w:rsidRDefault="00187365" w:rsidP="00DB5337">
            <w:pPr>
              <w:rPr>
                <w:sz w:val="20"/>
                <w:lang w:eastAsia="cs-CZ"/>
              </w:rPr>
            </w:pPr>
            <w:r w:rsidRPr="00B76BA3">
              <w:rPr>
                <w:sz w:val="20"/>
                <w:lang w:eastAsia="cs-CZ"/>
              </w:rPr>
              <w:t>Identifikace segmentu nabídky (segment 1 až 25) – sesouhlasené množství (MWh)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438775C" w14:textId="11F4965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833</w:t>
            </w:r>
            <w:r w:rsidR="003A0948">
              <w:rPr>
                <w:sz w:val="20"/>
                <w:lang w:eastAsia="cs-CZ"/>
              </w:rPr>
              <w:t>, 836</w:t>
            </w:r>
          </w:p>
        </w:tc>
      </w:tr>
      <w:tr w:rsidR="00187365" w14:paraId="59D595F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5DFCB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BB53CB8" w14:textId="0C48DDD6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Poplatek IDA –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E72D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F14ED8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E8472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bookmarkStart w:id="220" w:name="_Hlk304881802"/>
            <w:r>
              <w:rPr>
                <w:sz w:val="20"/>
                <w:lang w:eastAsia="cs-CZ"/>
              </w:rPr>
              <w:lastRenderedPageBreak/>
              <w:t>SC02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6FDA19D" w14:textId="046A49A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Odchylka – kladná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2E0223" w14:textId="016C62CE" w:rsidR="00187365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2F4683A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E934C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9A7CE1" w14:textId="172CCC34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Odchylka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AB57B43" w14:textId="0377DB12" w:rsidR="00187365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bookmarkEnd w:id="220"/>
      <w:tr w:rsidR="00187365" w14:paraId="3F7C543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5BE4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A6B67C4" w14:textId="2A286DCB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Poplatek DT –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789F19" w14:textId="6C08DCC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6A0A75C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B72B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1155A6F" w14:textId="46620209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Množství záporné odchylky 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3B225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47B3EAC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41732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5EA7262" w14:textId="067BFC19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Množství kladné odchylky 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E32F8A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129C2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2011F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45D32FF" w14:textId="24849D16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VDT – záporná energie (odběr) za záporné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67A68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5E00B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FD08F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4DB72F" w14:textId="626AC22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VDT - kladná energie (dodávka) za kladné/nulové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795C8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3BD60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2600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EED20B" w14:textId="3363D327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Poplatek VDT -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7FCE7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D84B7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D7EE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549AFD8" w14:textId="430ECBD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bCs/>
                <w:sz w:val="20"/>
                <w:lang w:eastAsia="cs-CZ"/>
              </w:rPr>
              <w:t>Systémová odchylka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6EBC22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057031" w14:paraId="1CEB4E8F" w14:textId="77777777" w:rsidTr="00516BEF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730A3E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35CB368" w14:textId="70C45F57" w:rsidR="00057031" w:rsidRPr="00057031" w:rsidRDefault="00057031" w:rsidP="00057031">
            <w:pPr>
              <w:rPr>
                <w:sz w:val="20"/>
                <w:szCs w:val="20"/>
                <w:lang w:eastAsia="cs-CZ"/>
              </w:rPr>
            </w:pPr>
            <w:r w:rsidRPr="00A13411">
              <w:rPr>
                <w:sz w:val="20"/>
                <w:szCs w:val="20"/>
              </w:rPr>
              <w:t>Náklady za RE+ -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5B702E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057031" w14:paraId="37DD1040" w14:textId="77777777" w:rsidTr="00516BEF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31801F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80CD345" w14:textId="4067475E" w:rsidR="00057031" w:rsidRPr="00057031" w:rsidRDefault="00057031" w:rsidP="00057031">
            <w:pPr>
              <w:rPr>
                <w:sz w:val="20"/>
                <w:szCs w:val="20"/>
                <w:lang w:eastAsia="cs-CZ"/>
              </w:rPr>
            </w:pPr>
            <w:r w:rsidRPr="00A13411">
              <w:rPr>
                <w:sz w:val="20"/>
                <w:szCs w:val="20"/>
              </w:rPr>
              <w:t>Náklady za RE- -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F11C5C7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3ED7B5E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1BED8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73611B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záporná energie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D610A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0DC0A32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694A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66D6E4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kladná energie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24EA29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777DE55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3F9AE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278A28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VDT - záporná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0EBF76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3EA2BC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D4B8D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C3DAF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VDT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EB3D47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E11905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9D4B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70E1C3" w14:textId="3BAACBCB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domácí RD - </w:t>
            </w:r>
            <w:r w:rsidR="008E4706" w:rsidRPr="008E4706">
              <w:rPr>
                <w:sz w:val="20"/>
                <w:lang w:eastAsia="cs-CZ"/>
              </w:rPr>
              <w:t>záporná energie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F91F93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95AF2D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DA19D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1F1417" w14:textId="205EF19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domácí RD - </w:t>
            </w:r>
            <w:r w:rsidR="008E4706" w:rsidRPr="008E4706">
              <w:rPr>
                <w:sz w:val="20"/>
                <w:lang w:eastAsia="cs-CZ"/>
              </w:rPr>
              <w:t>kladná energie (dodávka)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52AA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5AF1E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22A01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8642323" w14:textId="08295D98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zahraniční RD - </w:t>
            </w:r>
            <w:r w:rsidR="008E4706" w:rsidRPr="008E4706">
              <w:rPr>
                <w:sz w:val="20"/>
                <w:lang w:eastAsia="cs-CZ"/>
              </w:rPr>
              <w:t>záporná energie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4A4E9E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F7C628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3AF2E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8480BF" w14:textId="364734F4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zahraniční RD - </w:t>
            </w:r>
            <w:r w:rsidR="008E4706" w:rsidRPr="008E4706">
              <w:rPr>
                <w:sz w:val="20"/>
                <w:lang w:eastAsia="cs-CZ"/>
              </w:rPr>
              <w:t>kladná energie (dodávka)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04C058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FA7245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DCE37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0FCAFD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Clearing TDD Minus - Vypořádání TDD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2EB159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2FE73F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2A983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F1F4C8E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Clearing TDD Plus - Vypořádání TDD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EC8A8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7253C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B396A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A69EC5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Stav nouze dodávka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D259DD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81217A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97ED4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75EB92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Stav nouze odběr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DB1DC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2E7BD8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237DD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9FCF89" w14:textId="1BA6098F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IDA - záporná energie - odběr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E9B59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6528EFA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5E471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EDB45C1" w14:textId="6D0B8372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IDA - kladná energie - dodávka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D0FE0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392EBD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7DD26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BFE5864" w14:textId="6DBE90AF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Settlement nákup - zúčtování VDT s plynem - záporná energie záporné částky (sumováno za všechny typy produktů)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791E88B" w14:textId="42C18355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2363D3F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6EA50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BD8BB5" w14:textId="4CBFF7C1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Settlement prodej - zúčtování VDT s plynem - kladná energie kladné částky (sumováno za všechny typy produktů)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BA55EE5" w14:textId="7E9DB7A8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386894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D893B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0A7E104" w14:textId="7544E92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Fee - poplatek za VDT s plynem -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3705B39" w14:textId="60940B1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11AFC1C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F19F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87F0C9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záporná energie (nabídka FS)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62D44A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A28FDB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A942C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E73F6E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kladná energie (nabídka FS)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1D3EC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9350C9E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2C288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1C77F9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bCs/>
                <w:sz w:val="20"/>
                <w:lang w:eastAsia="cs-CZ"/>
              </w:rPr>
              <w:t>Statistická data zúčtování odchylek</w:t>
            </w:r>
            <w:r>
              <w:rPr>
                <w:b/>
                <w:bCs/>
                <w:sz w:val="20"/>
                <w:lang w:eastAsia="cs-CZ"/>
              </w:rPr>
              <w:t xml:space="preserve"> </w:t>
            </w:r>
            <w:r>
              <w:rPr>
                <w:sz w:val="20"/>
                <w:lang w:eastAsia="cs-CZ"/>
              </w:rPr>
              <w:t>– Zaokrouhlení odchylek (energie)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733619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069BE1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31EC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D5A3C26" w14:textId="55B2AA5F" w:rsidR="00187365" w:rsidRDefault="00B51323" w:rsidP="00DB5337">
            <w:pPr>
              <w:rPr>
                <w:sz w:val="20"/>
                <w:lang w:eastAsia="cs-CZ"/>
              </w:rPr>
            </w:pPr>
            <w:r w:rsidRPr="00B51323">
              <w:rPr>
                <w:sz w:val="20"/>
                <w:lang w:eastAsia="cs-CZ"/>
              </w:rPr>
              <w:t>Množství záporné odchylky 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9C25CA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25C4A2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AEA4D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DF6AB56" w14:textId="56BB32FA" w:rsidR="00187365" w:rsidRDefault="00B51323" w:rsidP="00DB5337">
            <w:pPr>
              <w:rPr>
                <w:sz w:val="20"/>
                <w:lang w:eastAsia="cs-CZ"/>
              </w:rPr>
            </w:pPr>
            <w:r w:rsidRPr="00B51323">
              <w:rPr>
                <w:sz w:val="20"/>
                <w:lang w:eastAsia="cs-CZ"/>
              </w:rPr>
              <w:t>Množství kladné odchylky 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17FD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CDBE6F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95D7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826D7D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Intraday Market Minus - Zúčtování VDT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AAF299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E3C920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3777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SC59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FFB64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Intraday Market Plus - Zúčtování VDT - kladná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00A81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C93D7D" w14:paraId="6C54381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FAA2DF" w14:textId="2BC13D55" w:rsidR="00C93D7D" w:rsidRDefault="00C93D7D" w:rsidP="00C93D7D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5470620" w14:textId="13C16192" w:rsidR="00C93D7D" w:rsidRDefault="00C93D7D" w:rsidP="00DB5337">
            <w:pPr>
              <w:rPr>
                <w:sz w:val="20"/>
                <w:lang w:eastAsia="cs-CZ"/>
              </w:rPr>
            </w:pPr>
            <w:r w:rsidRPr="00C93D7D">
              <w:rPr>
                <w:sz w:val="20"/>
                <w:lang w:eastAsia="cs-CZ"/>
              </w:rPr>
              <w:t>Celkové zobchodované množství nákupu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C2CD8C" w14:textId="46E8FAF5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6B1F9D6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E82C37" w14:textId="722A9782" w:rsidR="00C93D7D" w:rsidRDefault="00C93D7D" w:rsidP="00C93D7D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F51CF6" w14:textId="59B28212" w:rsidR="00C93D7D" w:rsidRDefault="00C93D7D" w:rsidP="00DB5337">
            <w:pPr>
              <w:rPr>
                <w:sz w:val="20"/>
                <w:lang w:eastAsia="cs-CZ"/>
              </w:rPr>
            </w:pPr>
            <w:r w:rsidRPr="00C93D7D">
              <w:rPr>
                <w:sz w:val="20"/>
                <w:lang w:eastAsia="cs-CZ"/>
              </w:rPr>
              <w:t>Celkové zobchodované množství prodeje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A64E12F" w14:textId="69395BE6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4E9FAA0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6FE61" w14:textId="4E7C896E" w:rsidR="00C93D7D" w:rsidRDefault="00C93D7D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A39A4A8" w14:textId="4AD25B51" w:rsidR="00C93D7D" w:rsidRDefault="00BE7917" w:rsidP="00DB5337">
            <w:pPr>
              <w:rPr>
                <w:sz w:val="20"/>
                <w:lang w:eastAsia="cs-CZ"/>
              </w:rPr>
            </w:pPr>
            <w:r w:rsidRPr="00BE7917">
              <w:rPr>
                <w:sz w:val="20"/>
                <w:lang w:eastAsia="cs-CZ"/>
              </w:rPr>
              <w:t>Celkové zobchodované množství nákupu daného účastníka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6E9D92" w14:textId="4255CB4E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6F29F39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708229" w14:textId="2A5F161F" w:rsidR="00C93D7D" w:rsidRDefault="00C93D7D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3E3D75" w14:textId="45D2095D" w:rsidR="00C93D7D" w:rsidRDefault="00BE7917" w:rsidP="00DB5337">
            <w:pPr>
              <w:rPr>
                <w:sz w:val="20"/>
                <w:lang w:eastAsia="cs-CZ"/>
              </w:rPr>
            </w:pPr>
            <w:r w:rsidRPr="00BE7917">
              <w:rPr>
                <w:sz w:val="20"/>
                <w:lang w:eastAsia="cs-CZ"/>
              </w:rPr>
              <w:t>Celkové zobchodované množství prodeje daného účastníka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C86DD2" w14:textId="073F49B7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187365" w14:paraId="55A641E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962B1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50116D6" w14:textId="45EAE048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– záporná energie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D5C9A9" w14:textId="2929DF2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</w:t>
            </w:r>
            <w:r w:rsidR="008E4706">
              <w:rPr>
                <w:sz w:val="20"/>
                <w:lang w:eastAsia="cs-CZ"/>
              </w:rPr>
              <w:t>5</w:t>
            </w:r>
            <w:r>
              <w:rPr>
                <w:sz w:val="20"/>
                <w:lang w:eastAsia="cs-CZ"/>
              </w:rPr>
              <w:t>3, 9</w:t>
            </w:r>
            <w:r w:rsidR="008E4706">
              <w:rPr>
                <w:sz w:val="20"/>
                <w:lang w:eastAsia="cs-CZ"/>
              </w:rPr>
              <w:t>6</w:t>
            </w:r>
            <w:r>
              <w:rPr>
                <w:sz w:val="20"/>
                <w:lang w:eastAsia="cs-CZ"/>
              </w:rPr>
              <w:t>3</w:t>
            </w:r>
          </w:p>
        </w:tc>
      </w:tr>
      <w:tr w:rsidR="00187365" w14:paraId="5A0949E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3ABE7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6A8BD21" w14:textId="300C3236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– záporná energie – odběr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6C9126" w14:textId="43C47A4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</w:t>
            </w:r>
            <w:r w:rsidR="008E4706">
              <w:rPr>
                <w:sz w:val="20"/>
                <w:lang w:eastAsia="cs-CZ"/>
              </w:rPr>
              <w:t>5</w:t>
            </w:r>
            <w:r>
              <w:rPr>
                <w:sz w:val="20"/>
                <w:lang w:eastAsia="cs-CZ"/>
              </w:rPr>
              <w:t>3</w:t>
            </w:r>
            <w:r w:rsidR="008E4706">
              <w:rPr>
                <w:sz w:val="20"/>
                <w:lang w:eastAsia="cs-CZ"/>
              </w:rPr>
              <w:t>, 9</w:t>
            </w:r>
            <w:r>
              <w:rPr>
                <w:sz w:val="20"/>
                <w:lang w:eastAsia="cs-CZ"/>
              </w:rPr>
              <w:t>6</w:t>
            </w:r>
            <w:r w:rsidR="008E4706">
              <w:rPr>
                <w:sz w:val="20"/>
                <w:lang w:eastAsia="cs-CZ"/>
              </w:rPr>
              <w:t>3</w:t>
            </w:r>
          </w:p>
        </w:tc>
      </w:tr>
      <w:tr w:rsidR="00187365" w14:paraId="2B476F4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6405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41FA46" w14:textId="5EEF1323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- kladná energie - dodávka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F2B4D76" w14:textId="14BE1789" w:rsidR="00187365" w:rsidRDefault="008E4706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78F1A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4AE3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31D43E2" w14:textId="5B9992DF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- kladná energie -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C21A54" w14:textId="2DA46661" w:rsidR="00187365" w:rsidRDefault="008E4706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426372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DAF45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DCD705" w14:textId="16F86A43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VDT - </w:t>
            </w:r>
            <w:r w:rsidR="008E4706" w:rsidRPr="008E4706">
              <w:rPr>
                <w:sz w:val="20"/>
                <w:lang w:eastAsia="cs-CZ"/>
              </w:rPr>
              <w:t>záporná energie (odběr) za kladné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831A8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71E495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1E120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A782D9" w14:textId="0AC22B7C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VDT - </w:t>
            </w:r>
            <w:r w:rsidR="008E4706" w:rsidRPr="008E4706">
              <w:rPr>
                <w:sz w:val="20"/>
                <w:lang w:eastAsia="cs-CZ"/>
              </w:rPr>
              <w:t>kladná energie (dodávka) za záporné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253778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6910619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AE017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7AABB6" w14:textId="1178FB11" w:rsidR="00187365" w:rsidRPr="00057031" w:rsidRDefault="00187365" w:rsidP="00DB5337">
            <w:pPr>
              <w:rPr>
                <w:sz w:val="20"/>
                <w:szCs w:val="20"/>
                <w:lang w:eastAsia="cs-CZ"/>
              </w:rPr>
            </w:pPr>
            <w:r w:rsidRPr="00057031">
              <w:rPr>
                <w:sz w:val="20"/>
                <w:szCs w:val="20"/>
                <w:lang w:eastAsia="cs-CZ"/>
              </w:rPr>
              <w:t xml:space="preserve">Stav nouze </w:t>
            </w:r>
            <w:r w:rsidR="007D3F58" w:rsidRPr="00057031">
              <w:rPr>
                <w:sz w:val="20"/>
                <w:szCs w:val="20"/>
                <w:lang w:eastAsia="cs-CZ"/>
              </w:rPr>
              <w:t>IDA -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61A46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D0EDF9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7DA3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ED62BC" w14:textId="03529774" w:rsidR="00187365" w:rsidRPr="00057031" w:rsidRDefault="00187365" w:rsidP="00DB5337">
            <w:pPr>
              <w:rPr>
                <w:sz w:val="20"/>
                <w:szCs w:val="20"/>
                <w:lang w:eastAsia="cs-CZ"/>
              </w:rPr>
            </w:pPr>
            <w:r w:rsidRPr="00057031">
              <w:rPr>
                <w:sz w:val="20"/>
                <w:szCs w:val="20"/>
                <w:lang w:eastAsia="cs-CZ"/>
              </w:rPr>
              <w:t xml:space="preserve">Stav nouze </w:t>
            </w:r>
            <w:r w:rsidR="007D3F58" w:rsidRPr="00A13411">
              <w:rPr>
                <w:color w:val="000000"/>
                <w:sz w:val="20"/>
                <w:szCs w:val="20"/>
              </w:rPr>
              <w:t>IDA -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7F1A9E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84DEC8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3A562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1083F6E" w14:textId="28CB614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RE+ z aktivace PpS při kladné/nulové ceně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76455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390BC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78929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9BD178" w14:textId="5BA72530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RE- z aktivace PpS při záporné ceně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BFA7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1832C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8F7E1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E3E762" w14:textId="4318CB51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RE+ z aktivace PpS při záporné ceně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3305D9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AB3158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423DF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84F3BF8" w14:textId="5ECB24E2" w:rsidR="00187365" w:rsidRDefault="007D3F58" w:rsidP="00DB5337">
            <w:pPr>
              <w:rPr>
                <w:sz w:val="20"/>
                <w:lang w:eastAsia="cs-CZ"/>
              </w:rPr>
            </w:pPr>
            <w:bookmarkStart w:id="221" w:name="_Hlk126066455"/>
            <w:r w:rsidRPr="00876580">
              <w:rPr>
                <w:rFonts w:ascii="Arial" w:hAnsi="Arial" w:cs="Arial"/>
                <w:color w:val="000000"/>
                <w:sz w:val="16"/>
                <w:szCs w:val="16"/>
              </w:rPr>
              <w:t>Množství RE- z aktivace PpS při kladné/nulové ceně RE-</w:t>
            </w:r>
            <w:bookmarkEnd w:id="221"/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BC3E6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E3A589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4DD35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BB11DF4" w14:textId="6186FE4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RE+ z aktivace PpS při kladné/nulové ceně RE+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4D6C46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0E790A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64C41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C455AA" w14:textId="08F8A24D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RE- z aktivace PpS při záporné ceně RE-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2173F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844EEF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A45E4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C0E7DE" w14:textId="398E93F1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RE+ z aktivace PpS při záporné ceně RE+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8BD3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4A311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8F628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C399C0" w14:textId="62CB3FB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RE- z aktivace PpS při kladné/nulové ceně RE-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4EE4A3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D9510C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D5DCD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85C526" w14:textId="2A576E3A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IDA - záporná částka za celkovou zobchodovanou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FE920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2CD43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54AAE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A2DA608" w14:textId="30C05AF9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DT - záporná částka za celkovou zobchodovanou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4473E47" w14:textId="5E6EDCD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F15EB62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D5A1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9D2C47" w14:textId="302485C8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zápornou odchylku SZ při záporné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CB88D6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508874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F3DA3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406E14C" w14:textId="042D1A8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kladnou odchylku SZ při kladné/nulové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FDE3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8AC64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AB1D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C57966" w14:textId="515EA05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Zúčtování VDT – částka za zápornou energii (odběr) za záporné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CEEDE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494E46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E5BD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B32987" w14:textId="36398BB6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Zúčtování VDT - částka za kladnou energii (dodávka) za kladné/nulové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E4CD50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BBBBB6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0B2E1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AF5018D" w14:textId="58B18CBF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VDT - záporná částka za celkovou zobchodovanou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49512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80E306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10737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E2BA143" w14:textId="34539D1D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na RE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AD63D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13EA58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64939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47F31CB" w14:textId="22E938A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za RE+ - částka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EA6111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2B817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5B9CD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59C8479" w14:textId="5F6B268F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za RE- - částka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09301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5AB5F7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01083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A5C76F" w14:textId="15648223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Marginální ceny DT / </w:t>
            </w:r>
            <w:r w:rsidR="007D3F58">
              <w:rPr>
                <w:sz w:val="20"/>
                <w:lang w:eastAsia="cs-CZ"/>
              </w:rPr>
              <w:t xml:space="preserve">IDA 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E09470" w14:textId="4BE14810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946, </w:t>
            </w:r>
            <w:r w:rsidR="003A0948">
              <w:rPr>
                <w:sz w:val="20"/>
                <w:lang w:eastAsia="cs-CZ"/>
              </w:rPr>
              <w:t>949</w:t>
            </w:r>
          </w:p>
        </w:tc>
      </w:tr>
      <w:tr w:rsidR="00187365" w14:paraId="5BB6982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7AF25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9AFA26F" w14:textId="1C96755E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VDT – částka za zápornou energii (odběr) za záporné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1F76A5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709DDFB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F77A7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2100F7" w14:textId="53214BAC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VDT – částka za kladnou energii (dodávku) za kladné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02EDB4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EA5810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DC68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6AA920B" w14:textId="68FA0485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Vypořádání TDD - záporná částka za zápornou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B18E1B" w14:textId="5A8C4EF6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187365" w14:paraId="2F2A9DC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5457A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SP28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B3F856" w14:textId="3F3B22D6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Vypořádání TDD - kladná částka za kladnou energii 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74AE472" w14:textId="5AB44B46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187365" w14:paraId="0548394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F426F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870695" w14:textId="00DC7A91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Stav nouze – částka za kladnou energii (dodávku)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4142E7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21A1C7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C9D27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9BD883" w14:textId="2556B06B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Stav nouze – částka za zápornou energii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8CE017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72F3137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5C76E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F4A3F20" w14:textId="597EA9D4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s plynem (odběr) – částka za zápornou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E64AC35" w14:textId="15AEA82C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315396A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7FDB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C074EA4" w14:textId="7D682338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s plynem (dodávka) - částka za kladnou energii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F60E3F0" w14:textId="7D5AF97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348AE07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487F6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84D9CB1" w14:textId="262091BD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Poplatek VDT s plynem - záporná částka za zobchodovanou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4810433" w14:textId="4A83B4EF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201144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F826F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FAB7C1" w14:textId="474B1F92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Zúčtovací cena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68368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10E4F2E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7431A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AA1942F" w14:textId="24D465E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Cena protiodchylky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BE91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27B1F07F" w14:textId="77777777" w:rsidTr="00187365">
        <w:trPr>
          <w:trHeight w:val="28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D07213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5929685" w14:textId="445D65FA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Částka za zápornou odchylku SZ při kladné/nulové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3A54E1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E70BB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6402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7C80FE0" w14:textId="4E1E1225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Částka za kladnou odchylku SZ při záporné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115DA9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B00867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E3C64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E3B80F0" w14:textId="72AAE59D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– částka za zápornou energii (odběr) za kladné/nulové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CE78E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7104E4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3444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6273E5E" w14:textId="21379F83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- částka za kladnou energii (dodávka) za záporné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A9090D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57031" w:rsidDel="000233B8" w14:paraId="768FB4B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E1576C" w14:textId="39FD66FE" w:rsidR="00057031" w:rsidDel="000233B8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0E3B754" w14:textId="2B3353D5" w:rsidR="00057031" w:rsidDel="000233B8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IDA – částka za zápornou energii -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FCFD57" w14:textId="03151A94" w:rsidR="00057031" w:rsidDel="000233B8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91858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E94EC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810F7F" w14:textId="3BB43F42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zápornou energii - odběr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3C7319" w14:textId="0CEBA910" w:rsidR="00187365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233B8" w14:paraId="54CEF7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D826D0" w14:textId="431C8DEB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55EED4" w14:textId="04709549" w:rsidR="000233B8" w:rsidRPr="000233B8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kladnou energii - dodávka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B7F8C2" w14:textId="11C7BCED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233B8" w14:paraId="6927D77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CF9D2A" w14:textId="5100E0F5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ECD4567" w14:textId="3CC1DDC3" w:rsidR="000233B8" w:rsidRPr="000233B8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kladnou energii -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EC3E89" w14:textId="4523E3E7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F1F48D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081F3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0A22600" w14:textId="65C1F697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VDT – částka za zápornou energii (odběr) za kladné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9877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6B3C3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3A32C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9B9D714" w14:textId="5D1DFCA9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VDT – částka za kladnou energii (dodávku) za záporné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7CE04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FF267D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A5379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C5276F7" w14:textId="40668646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Stav nouze IDA – částka za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2AADD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FFFA07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86CB6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B35BA2E" w14:textId="262AEB4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Stav nouze IDA – částka za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34647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39718E" w:rsidDel="0039718E" w14:paraId="69EDF8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1A02C2" w14:textId="4F729313" w:rsidR="0039718E" w:rsidDel="0039718E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6E8B5E7" w14:textId="34E1A614" w:rsidR="0039718E" w:rsidDel="0039718E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SZ za zúčtování odchylek s plynem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972833" w14:textId="4681E5EE" w:rsidR="0039718E" w:rsidDel="0039718E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552613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D9451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43BE1CA" w14:textId="57D8D4B8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za poskytování skutečných hodnot s plynem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851CDD6" w14:textId="3465848A" w:rsidR="00187365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29EA83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681F9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91E9C8" w14:textId="359A78FA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za přístup k CDS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DC28162" w14:textId="021FD64E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CCAF9A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CCBC4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60E396" w14:textId="1A6D2CC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SZ za zúčtování odchylek s elektřinou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907D6DE" w14:textId="695AA75A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776482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D7A6C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25DB91" w14:textId="55D3243A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Přebytek zúčtování odchylek a regulační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C64F0C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E5BD68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BBDB8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E1F3E8" w14:textId="20219A9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REMIT - fixní poplatek elektřina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56DCA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54B9E8F" w14:textId="77777777" w:rsidTr="00187365">
        <w:trPr>
          <w:trHeight w:val="368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4297A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C06629" w14:textId="443369D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REMIT - fixní poplatek plyn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1C2F3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78E3571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41BFA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462DF9F" w14:textId="3F547626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Množství kladné agregované odchylky SSZ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29A67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D271FF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916BA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9DC5644" w14:textId="36E859DF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Množství záporné agregované odchylky SSZ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4E62BB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B8292B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01E11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25A041" w14:textId="1784B754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E81901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94CC58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43125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23F669" w14:textId="679E4323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9B113A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B9B72B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2217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XC05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0B654C" w14:textId="035C84DD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D39C0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9A97AE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8D28B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5EEBB4" w14:textId="54016BD0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B8508A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420C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BFAF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374E18" w14:textId="5591EFB7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– záporná energie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BB8D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953,963</w:t>
            </w:r>
          </w:p>
        </w:tc>
      </w:tr>
      <w:tr w:rsidR="00187365" w14:paraId="411FC30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F038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BD37FF" w14:textId="3262623C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kladná energie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11A18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DC05A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88F31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E20773" w14:textId="4D3A05A5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záporná energie – odběr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444C82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9C7854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6A951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EE5A3A3" w14:textId="420F99BB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kladná energie – dodávka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AC384B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F4782D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4FAC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98E63CB" w14:textId="59A8237B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69723D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6483E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735CB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B937B1" w14:textId="58F5A340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D9A5F5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42D165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20FD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B81B1E" w14:textId="0C8E89B3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Množství kladné agregované odchylky SSZ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F5363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49BDB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C01E2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522193" w14:textId="534555EB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Množství záporné agregované odchylky SSZ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DEE8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A8FBD6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33C42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F81927" w14:textId="2B47094E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EE9CDF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C70F82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60BF4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96D17F" w14:textId="75398D4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EFD2A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BDCF8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ECE5C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F38F06C" w14:textId="5D9DDE86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6C17E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E6AF80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44263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7B6726" w14:textId="0C6EB09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30DB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F1C782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BA86A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6CD7C2E" w14:textId="5EFD06A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– záporná energie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421C8A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953,963</w:t>
            </w:r>
          </w:p>
        </w:tc>
      </w:tr>
      <w:tr w:rsidR="00187365" w14:paraId="083D7CE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39575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D78349" w14:textId="7E97462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kladná energie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D45E9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39FBA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EC9C2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52F6AE5" w14:textId="0C6C65E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záporná energie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24AE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AD2D0E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7848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0238FCD" w14:textId="358CEBF6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kladná energie –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F5068D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62CF9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A41A3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68F491D" w14:textId="465AED78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1F4A4C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3C3682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3D2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6A1E30" w14:textId="031F921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F15009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24FA00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7FAA2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EB0BD3E" w14:textId="6D336659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příkazy plyn - počet příkazů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D58CA2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 GSF</w:t>
            </w:r>
          </w:p>
        </w:tc>
      </w:tr>
      <w:tr w:rsidR="00187365" w14:paraId="24FAD6C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BAAA9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B2F6DD9" w14:textId="67EA4BC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transakce plyn - počet transakcí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95F59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02CD3D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0E69F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04AC49" w14:textId="226B2F2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příkazy elektřina - počet příkazů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85227C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2CB1F0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AF3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FA686B" w14:textId="33FA7C7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transakce elektřina - počet transakcí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B84700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BEADD9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732A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9140CB" w14:textId="299F11B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VDT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96FAA7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77682C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48FB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149F1E8" w14:textId="7F072487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VDT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CD236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27F650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84830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79F7E9F" w14:textId="48BD938B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DT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CC952E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172EF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52AA7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XC70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9FD88B" w14:textId="50369AA7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DT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431F5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19FB4C5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70AC91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XC71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A99086D" w14:textId="4AB5F43D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TERRE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E4F797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7D5024A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ABD85A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397EA7B" w14:textId="40E3DE7B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TERRE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60B5F35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6A24E72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9B27E9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56D842" w14:textId="6ACE58E4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TERRE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3B321CF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68307B7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C3AA2B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63EA8C" w14:textId="09351878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TERRE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129B5CD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73BA0EA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6145CB" w14:textId="7B54A76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0BF7CF3" w14:textId="46F1F626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EG.D)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2947F3" w14:textId="52C3D19C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1DE0BA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9A6AA7" w14:textId="39620DC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CFA746A" w14:textId="2F89BDAD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EG.D)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F50E7FD" w14:textId="20AAC7E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5BBF7EF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4E7966" w14:textId="0751D31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59410DB" w14:textId="463134B0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PRE Distribuce) – záporná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C574A06" w14:textId="123B7B07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2219C4E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03667B" w14:textId="1B7719E7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XC78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B7F4165" w14:textId="5101E00F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PRE Distribuce)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FC88D1" w14:textId="7BD46905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7DE1445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5F7E08" w14:textId="0B10DE99" w:rsidR="00E1786B" w:rsidRP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872D526" w14:textId="072D0D69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ČEZ Distribuce)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867B6EC" w14:textId="07FC3278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2F4E436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F30E3C" w14:textId="2E5B23FC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75CDB7" w14:textId="675086DC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ČEZ Distribuce)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C61CEFA" w14:textId="38C83992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3F68509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D32AEE" w14:textId="630B2ED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22D67D" w14:textId="00433DF5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MARI (plánovaná aktivace)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D8B2DC9" w14:textId="598EB8C3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24FF3B0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B9283A" w14:textId="14817F53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492A0F" w14:textId="0515AD4C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MARI (plánovaná aktivace)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CDF7E5A" w14:textId="00FA09C6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546395B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C36344" w14:textId="4A93BA5D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BC409EE" w14:textId="3914D5A4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PICASSO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ABDF4C3" w14:textId="23CDA76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4602154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48F9D9" w14:textId="4CEA9406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A5FC5B" w14:textId="4F2FABFA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PICASSO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ACF1916" w14:textId="761D1954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E172C" w14:paraId="7D5257D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158D47" w14:textId="39915771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BD9948A" w14:textId="5A99DE9C" w:rsidR="006E172C" w:rsidRPr="00E1786B" w:rsidRDefault="006E172C" w:rsidP="00DB5337">
            <w:pPr>
              <w:rPr>
                <w:sz w:val="20"/>
                <w:lang w:eastAsia="cs-CZ"/>
              </w:rPr>
            </w:pPr>
            <w:r w:rsidRPr="006E172C">
              <w:rPr>
                <w:sz w:val="20"/>
                <w:lang w:eastAsia="cs-CZ"/>
              </w:rPr>
              <w:t>Množství RE+ opatřené na PICASSO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524515E" w14:textId="4456B1E6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E172C" w14:paraId="33D6522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A41B2A" w14:textId="313F415C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B302B5" w14:textId="3A9B3025" w:rsidR="006E172C" w:rsidRPr="006E172C" w:rsidRDefault="006E172C" w:rsidP="00DB5337">
            <w:pPr>
              <w:rPr>
                <w:sz w:val="20"/>
                <w:lang w:eastAsia="cs-CZ"/>
              </w:rPr>
            </w:pPr>
            <w:r w:rsidRPr="006E172C">
              <w:rPr>
                <w:sz w:val="20"/>
                <w:lang w:eastAsia="cs-CZ"/>
              </w:rPr>
              <w:t>Množství RE+ opatřené na PICASSO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7BBB89" w14:textId="29BACE19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15D390D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C5A679" w14:textId="5FBB756C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590217D" w14:textId="693AFCC4" w:rsidR="00813964" w:rsidRPr="006E172C" w:rsidRDefault="00813964" w:rsidP="00DB5337">
            <w:pPr>
              <w:rPr>
                <w:sz w:val="20"/>
                <w:lang w:eastAsia="cs-CZ"/>
              </w:rPr>
            </w:pPr>
            <w:r w:rsidRPr="00813964">
              <w:rPr>
                <w:sz w:val="20"/>
                <w:lang w:eastAsia="cs-CZ"/>
              </w:rPr>
              <w:t>Množství RE- opatřené na MARI (přímá aktivace)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5616E5C" w14:textId="5EF1B52B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40A1A84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0B23C2" w14:textId="6E829949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679F59" w14:textId="1473CDA5" w:rsidR="00813964" w:rsidRPr="00813964" w:rsidRDefault="00813964" w:rsidP="00DB5337">
            <w:pPr>
              <w:rPr>
                <w:sz w:val="20"/>
                <w:lang w:eastAsia="cs-CZ"/>
              </w:rPr>
            </w:pPr>
            <w:r w:rsidRPr="00813964">
              <w:rPr>
                <w:sz w:val="20"/>
                <w:lang w:eastAsia="cs-CZ"/>
              </w:rPr>
              <w:t>Množství RE- opatřené na MARI (přímá aktivace)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E58D2F4" w14:textId="05154E6A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1B7C61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7E522B" w14:textId="131FEE2C" w:rsidR="00813964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A22F3BD" w14:textId="730719CE" w:rsidR="00813964" w:rsidRPr="00813964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RE+ opatřené na MARI (přímá aktivace)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ED9BBD" w14:textId="1C070829" w:rsidR="00813964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CD489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36D64A" w14:textId="5F008E81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C7A953" w14:textId="631CD282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RE+ opatřené na MARI (přímá aktivace)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B7CA32" w14:textId="183776D0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9C5B73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FE36DB" w14:textId="56861C5E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8B5E74" w14:textId="65A1FB9B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RE- opatřené na MARI (plánovaná aktivace)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6B35B62" w14:textId="0ACF41FE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41C872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CF4EE0" w14:textId="09062451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711AA83" w14:textId="6EC8BD7B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RE- opatřené na MARI (plánovaná aktivace)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C733D7" w14:textId="7A71F88B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345004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FDBC0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F234809" w14:textId="7A4E9B23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Částka za kladnou agregovanou odchylku SSZ při kladné/nulové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8F65E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D2A57D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2931F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6F6A3D" w14:textId="3665C708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Částka za zápornou agregovanou odchylku SSZ při záporné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94B69E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FB6ABC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78073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3B92FA7" w14:textId="1FFE7928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Zúčtování DT – částka za zápornou energii – odběr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660AB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4C2E15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E9F20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F7ABFF" w14:textId="3AF38C75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Zúčtování DT – částka za kladnou energie – dodávka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8E363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8BB0687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4C1FD3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6DAB3C" w14:textId="3F627710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– částka za zápornou energii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C4EDE83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4BFD60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F6590F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AC3837F" w14:textId="71B2D028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– částka za kladnou energii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9859F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6E7592E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82DC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4F3489" w14:textId="10FD9C27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– částka za zápornou energii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9F5E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E7593F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5538B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46D99D2" w14:textId="3597465E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- částka za kladnou energii –dodávka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BB3093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828C3B9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BA56C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XP09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9FE749" w14:textId="07735034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- částka za zápornou energii – odběr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378B0F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A44DF9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E9768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762A6F" w14:textId="274483D4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– částka za kladnou energii – dodávka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946C01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C6FA574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419F0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7DE7B2" w14:textId="165939A2" w:rsidR="006334C7" w:rsidRDefault="006334C7" w:rsidP="006334C7">
            <w:pPr>
              <w:rPr>
                <w:sz w:val="20"/>
                <w:lang w:eastAsia="cs-CZ"/>
              </w:rPr>
            </w:pPr>
            <w:r w:rsidRPr="008D3389">
              <w:t>Zúčtování DT – částka za zápornou energii – odběr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02E549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E794D6F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2B3E5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044CEE" w14:textId="69565DB3" w:rsidR="006334C7" w:rsidRDefault="006334C7" w:rsidP="006334C7">
            <w:pPr>
              <w:rPr>
                <w:sz w:val="20"/>
                <w:lang w:eastAsia="cs-CZ"/>
              </w:rPr>
            </w:pPr>
            <w:r w:rsidRPr="008D3389">
              <w:t>Zúčtování DT – částka za kladnou energii – dodávka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008037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388CA53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1D8DE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5D88EC9" w14:textId="1F3BCD6C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Částka za kladnou agregovanou odchylku SSZ při záporné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EA88A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358E93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C6CEA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F3E538" w14:textId="776DCD5E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Částka za zápornou agregovanou odchylku SSZ při kladné/nulové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1AD60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F8A5146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F80F5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707EA7" w14:textId="57380B13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zápornou energii – odběr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5B7998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7E95C8B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5CB3D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6CD90F" w14:textId="0C63A99A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kladnou energie – dodávka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5D0020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33783C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901038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CB1860" w14:textId="1DBA8BED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zápornou energii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572E13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804F2C0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C73FF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EE8675" w14:textId="6E416223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kladnou energii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A8FD2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96DCE6C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E175F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477196A" w14:textId="1A463CE7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– částka za zápornou energii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816B01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E5B15F0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94F94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2CC04F" w14:textId="524B7530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- částka za kladnou energii –dodávka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9DA7F8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D322BF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65855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CB9E6EC" w14:textId="665BBA70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- částka za zápornou energii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2DCD7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6D3B74B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CC94D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75EEB7" w14:textId="1632D5E6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– částka za kladnou energii –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53C5B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F65040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2BA79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C922B3" w14:textId="05B5FC72" w:rsidR="006334C7" w:rsidRDefault="006334C7" w:rsidP="006334C7">
            <w:pPr>
              <w:rPr>
                <w:sz w:val="20"/>
                <w:lang w:eastAsia="cs-CZ"/>
              </w:rPr>
            </w:pPr>
            <w:r w:rsidRPr="0029674E">
              <w:t>Zúčtování DT – částka za zápornou energii – odběr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44F48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C54507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577FF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4D50C42" w14:textId="0831E7E1" w:rsidR="006334C7" w:rsidRDefault="006334C7" w:rsidP="006334C7">
            <w:pPr>
              <w:rPr>
                <w:sz w:val="20"/>
                <w:lang w:eastAsia="cs-CZ"/>
              </w:rPr>
            </w:pPr>
            <w:r w:rsidRPr="0029674E">
              <w:t>Zúčtování DT – částka za kladnou energii – dodávka za zápornou cenu (spotové nabídky, portál PXE)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C441E8A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995CE9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F2E1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AB7C175" w14:textId="7BD5F615" w:rsidR="006334C7" w:rsidRDefault="006334C7" w:rsidP="006334C7">
            <w:pPr>
              <w:rPr>
                <w:sz w:val="20"/>
                <w:lang w:eastAsia="cs-CZ"/>
              </w:rPr>
            </w:pPr>
            <w:r w:rsidRPr="00341C1D">
              <w:t>Měsíční poplatek REMIT - variabilní poplatek za příkazy plyn – záporná částka za počet příkazů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85799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6334C7" w14:paraId="6F88398C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23A76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9D958B5" w14:textId="57AA412F" w:rsidR="006334C7" w:rsidRDefault="006334C7" w:rsidP="006334C7">
            <w:pPr>
              <w:rPr>
                <w:sz w:val="20"/>
                <w:lang w:eastAsia="cs-CZ"/>
              </w:rPr>
            </w:pPr>
            <w:r w:rsidRPr="00341C1D">
              <w:t>Měsíční poplatek REMIT - variabilní poplatek za transakce plyn – záporná částka za počet transakcí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2CE63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6334C7" w14:paraId="0141EED7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1495D6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C514D3" w14:textId="2CC9394F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Měsíční poplatek REMIT - variabilní poplatek za příkazy elektřina – záporná částka za počet příkazů 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BBCB39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B55AFF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7458D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8011EE" w14:textId="323A4308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Měsíční poplatek REMIT - variabilní poplatek za transakce elektřina – záporná částka za počet transakcí 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3CD21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A9CFC9F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DC77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B8A650E" w14:textId="70FADEC4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VDT – částka za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753883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A51E13E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942F6A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3A37A8" w14:textId="59561682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VDT – částka za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7610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A0B444A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3AD54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lastRenderedPageBreak/>
              <w:t>XP69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98B8F7E" w14:textId="00FE446D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Stav nouze DT – částka za export 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A0CD9C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2C4EC9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47B01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8756A9" w14:textId="065A1D6F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DT – částka za import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1459C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3B8665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B5AA75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593487" w14:textId="770E2AF8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RE- opatřené na TERRE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40F9B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449363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3B5D1F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4701A3F" w14:textId="31E845CA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RE- opatřené na TERRE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ABAE4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545D44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B13804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4BEC419" w14:textId="5A5C993E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RE+ opatřené na TERRE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75DA56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1D0C3B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ECB899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72B082" w14:textId="2D6FB565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RE+ opatřené na TERRE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A26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4D03C3" w14:paraId="2D15C67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46E6BBE" w14:textId="5F18C4E7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B2808B9" w14:textId="443CB898" w:rsidR="004D03C3" w:rsidRPr="00802D70" w:rsidRDefault="004D03C3" w:rsidP="004D03C3">
            <w:r w:rsidRPr="00E056A4">
              <w:t>Vypořádání TDD (distribuční oblast EG.D)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9E3A3F4" w14:textId="26E44B0A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32C0006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B4587B8" w14:textId="5446B87E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7474D6" w14:textId="68827F93" w:rsidR="004D03C3" w:rsidRPr="00802D70" w:rsidRDefault="004D03C3" w:rsidP="004D03C3">
            <w:r w:rsidRPr="00E056A4">
              <w:t>Vypořádání TDD (distribuční oblast EG.D) –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FB30B2A" w14:textId="1F1F84B1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4E5FF75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A707CB4" w14:textId="3820AD2A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XP77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6CEFA3" w14:textId="71651ADE" w:rsidR="004D03C3" w:rsidRPr="00802D70" w:rsidRDefault="004D03C3" w:rsidP="004D03C3">
            <w:r w:rsidRPr="00E056A4">
              <w:t>Vypořádání TDD (distribuční oblast PRE Distribuce)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6322FC9" w14:textId="17324DC6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747EC71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CCAFE18" w14:textId="589FF39B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XP78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2829DE3" w14:textId="4EC4A923" w:rsidR="004D03C3" w:rsidRPr="00802D70" w:rsidRDefault="004D03C3" w:rsidP="004D03C3">
            <w:r w:rsidRPr="00E056A4">
              <w:t>Vypořádání TDD (distribuční oblast PRE Distribuce) –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EFC5A9" w14:textId="7FDE65BD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4E0248C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BDA300" w14:textId="0B5168DD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XP79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223163C" w14:textId="69999288" w:rsidR="004D03C3" w:rsidRPr="00802D70" w:rsidRDefault="004D03C3" w:rsidP="004D03C3">
            <w:r w:rsidRPr="00E056A4">
              <w:t>Vypořádání TDD (distribuční oblast ČEZ Distribuce)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718D077" w14:textId="11F2087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0C86F8F1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77736FD" w14:textId="4D309AC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8544C2" w14:textId="43975E0C" w:rsidR="004D03C3" w:rsidRPr="00802D70" w:rsidRDefault="004D03C3" w:rsidP="004D03C3">
            <w:r w:rsidRPr="00E056A4">
              <w:t>Vypořádání TDD (distribuční oblast ČEZ Distribuce) -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AAB6679" w14:textId="0D3A5F12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74A1699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A57F526" w14:textId="5CAFDDB3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B649E54" w14:textId="20FFC8C1" w:rsidR="004D03C3" w:rsidRPr="00802D70" w:rsidRDefault="004D03C3" w:rsidP="004D03C3">
            <w:r w:rsidRPr="00E056A4">
              <w:t>Částka za RE+ opatřené na MARI (plánovaná aktivace) za kladnou cenu/nulovou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1AC918" w14:textId="7A72C393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0A18C60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10D708" w14:textId="61D90872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162592" w14:textId="0FC55827" w:rsidR="004D03C3" w:rsidRPr="00802D70" w:rsidRDefault="004D03C3" w:rsidP="004D03C3">
            <w:r w:rsidRPr="00E056A4">
              <w:t>Částka za RE+ opatřené na MARI (plánovaná aktivace)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BAC3FD0" w14:textId="1FC5D936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0121AD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E969F3" w14:textId="5E25F73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926406" w14:textId="20D380F3" w:rsidR="004D03C3" w:rsidRPr="00802D70" w:rsidRDefault="004D03C3" w:rsidP="004D03C3">
            <w:r w:rsidRPr="00E056A4">
              <w:t>Částka za RE- opatřené na PICASSO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E13FE5D" w14:textId="042ABB5F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4DEEB9E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95F489C" w14:textId="718B130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7714D28" w14:textId="6D06A744" w:rsidR="004D03C3" w:rsidRPr="00802D70" w:rsidRDefault="004D03C3" w:rsidP="004D03C3">
            <w:r w:rsidRPr="00E056A4">
              <w:t>Částka za RE- opatřené na PICASSO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A9D21F" w14:textId="7662DB5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317A214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A44339D" w14:textId="7F672B38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57CB2D2" w14:textId="334BD65D" w:rsidR="004D03C3" w:rsidRPr="00802D70" w:rsidRDefault="004D03C3" w:rsidP="004D03C3">
            <w:r w:rsidRPr="00E056A4">
              <w:t>Částka za RE+ opatřené na PICASSO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E5299C" w14:textId="498487EB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26D2307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594E94B" w14:textId="33F1FE74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CC6D482" w14:textId="7F6B6E98" w:rsidR="004D03C3" w:rsidRPr="00802D70" w:rsidRDefault="004D03C3" w:rsidP="004D03C3">
            <w:r w:rsidRPr="00E056A4">
              <w:t>Částka za RE+ opatřené na PICASSO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2D37F95" w14:textId="7C5F25F3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59BFC0F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04E84C" w14:textId="65BB6C66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XP88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65082D3" w14:textId="577EC1FE" w:rsidR="004D03C3" w:rsidRPr="00802D70" w:rsidRDefault="004D03C3" w:rsidP="004D03C3">
            <w:r w:rsidRPr="00E056A4">
              <w:t>Částka za RE- opatřené na MARI (přímá aktivace)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9B7C2FA" w14:textId="693FC479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9E1B92C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04F5E06" w14:textId="623A7119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XP89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FD709E9" w14:textId="34E50205" w:rsidR="004D03C3" w:rsidRPr="00802D70" w:rsidRDefault="004D03C3" w:rsidP="004D03C3">
            <w:r w:rsidRPr="00E056A4">
              <w:t>Částka za RE- opatřené na MARI (přímá aktivace)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A401B0" w14:textId="4E61570F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265E0BB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81D046" w14:textId="7711C96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52000AB" w14:textId="508B3E00" w:rsidR="004D03C3" w:rsidRPr="00802D70" w:rsidRDefault="004D03C3" w:rsidP="004D03C3">
            <w:r w:rsidRPr="00E056A4">
              <w:t>Částka za RE+ opatřené na MARI (přímá aktivace)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C6880C" w14:textId="0755B305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DC0FBA9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E691399" w14:textId="0069A31C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021B28A" w14:textId="08D66B15" w:rsidR="004D03C3" w:rsidRPr="00802D70" w:rsidRDefault="004D03C3" w:rsidP="004D03C3">
            <w:r w:rsidRPr="00E056A4">
              <w:t>Částka za RE+ opatřené na MARI (přímá aktivace)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7CB4FCC" w14:textId="7DC16EC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41D35631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F6C0899" w14:textId="6FA31F58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929B32" w14:textId="24D6B961" w:rsidR="004D03C3" w:rsidRPr="00802D70" w:rsidRDefault="004D03C3" w:rsidP="004D03C3">
            <w:r w:rsidRPr="00E056A4">
              <w:t>Částka za RE- opatřené na MARI (plánovaná aktivace)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95876D3" w14:textId="00C2B4D7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7334976B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FC847B" w14:textId="5FF65952" w:rsidR="004D03C3" w:rsidRPr="00A13411" w:rsidRDefault="004D03C3" w:rsidP="004D03C3">
            <w:pPr>
              <w:jc w:val="center"/>
            </w:pPr>
            <w:r w:rsidRPr="003B3114">
              <w:t>XP93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7329CA" w14:textId="5C929348" w:rsidR="004D03C3" w:rsidRPr="00802D70" w:rsidRDefault="004D03C3" w:rsidP="004D03C3">
            <w:r w:rsidRPr="00E056A4">
              <w:t>Částka za RE- opatřené na MARI (plánovaná aktivace)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1712AF" w14:textId="48A03D99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</w:tbl>
    <w:p w14:paraId="30F226F1" w14:textId="77777777" w:rsidR="009958F0" w:rsidRDefault="009958F0" w:rsidP="009958F0"/>
    <w:p w14:paraId="54CCC580" w14:textId="77777777" w:rsidR="009958F0" w:rsidRDefault="009958F0" w:rsidP="009958F0">
      <w:r>
        <w:t>Vysvětlivky:</w:t>
      </w:r>
    </w:p>
    <w:p w14:paraId="4EC1AECE" w14:textId="77777777" w:rsidR="009958F0" w:rsidRDefault="009958F0" w:rsidP="009958F0"/>
    <w:p w14:paraId="775BFB2F" w14:textId="77777777" w:rsidR="009958F0" w:rsidRDefault="009958F0" w:rsidP="009958F0">
      <w:r>
        <w:t>Písmeno S znaší sumární za SZ</w:t>
      </w:r>
    </w:p>
    <w:p w14:paraId="1EC03EED" w14:textId="77777777" w:rsidR="009958F0" w:rsidRDefault="009958F0" w:rsidP="009958F0">
      <w:r>
        <w:t xml:space="preserve">Písmeno C značí smluvenou/plánovanou hodnotu </w:t>
      </w:r>
    </w:p>
    <w:p w14:paraId="503ABF85" w14:textId="3075D1C5" w:rsidR="009958F0" w:rsidRDefault="009958F0" w:rsidP="009958F0">
      <w:r>
        <w:t>Písmeno P značí cenu</w:t>
      </w:r>
      <w:r w:rsidR="00D411C3">
        <w:t xml:space="preserve"> </w:t>
      </w:r>
    </w:p>
    <w:p w14:paraId="78D23EB5" w14:textId="77777777" w:rsidR="009958F0" w:rsidRDefault="009958F0" w:rsidP="009958F0">
      <w:r>
        <w:t xml:space="preserve">Písmeno T značí Poplatek nezávislý na energii nebo datumovou položku </w:t>
      </w:r>
    </w:p>
    <w:p w14:paraId="34BCAD73" w14:textId="77777777" w:rsidR="009958F0" w:rsidRDefault="009958F0" w:rsidP="009958F0">
      <w:r>
        <w:t>Písmeno F historicky jsou takto značeny PpS v CDS</w:t>
      </w:r>
    </w:p>
    <w:p w14:paraId="4556ECD1" w14:textId="77777777" w:rsidR="009958F0" w:rsidRDefault="009958F0" w:rsidP="009958F0">
      <w:r>
        <w:t>Písmeno G historicky jsou takto značeny PpS v CDS</w:t>
      </w:r>
    </w:p>
    <w:p w14:paraId="32C7F82D" w14:textId="77777777" w:rsidR="009958F0" w:rsidRDefault="009958F0" w:rsidP="009958F0">
      <w:r>
        <w:t>Písmeno R značí kurz, koeficient</w:t>
      </w:r>
    </w:p>
    <w:p w14:paraId="3C889F8E" w14:textId="216F237B" w:rsidR="009958F0" w:rsidRDefault="009958F0" w:rsidP="009958F0">
      <w:r>
        <w:t xml:space="preserve">Formát jednotlivých hodnot pro příslušné role profilu respektuje formát definovaný v obchodním modulu </w:t>
      </w:r>
      <w:r w:rsidR="003740F1">
        <w:t>EMTAS</w:t>
      </w:r>
      <w:r>
        <w:t>.</w:t>
      </w:r>
    </w:p>
    <w:p w14:paraId="605DCFD1" w14:textId="77777777" w:rsidR="009958F0" w:rsidRDefault="009958F0" w:rsidP="009958F0"/>
    <w:p w14:paraId="09FA7ED6" w14:textId="77777777" w:rsidR="00581887" w:rsidRDefault="00581887" w:rsidP="00581887">
      <w:r>
        <w:t>Kompletní soubor ISOTEDATA ve formátu .xsd je uložen zde:</w:t>
      </w:r>
    </w:p>
    <w:p w14:paraId="69E09F85" w14:textId="79515B0D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"https://groupecgi-my.sharepoint.com/personal/miroslav_stryzovsky_cgi_com/Documents/Desktop/OTE/XSD_WSDL/2026-07-21/XML/ISOTEDATA" \o "ISOTEDATA.xsd"</w:instrText>
      </w:r>
      <w:r>
        <w:fldChar w:fldCharType="separate"/>
      </w:r>
      <w:r w:rsidR="00581887" w:rsidRPr="00770E44">
        <w:rPr>
          <w:rStyle w:val="Hypertextovodkaz"/>
        </w:rPr>
        <w:t>XML\ISOTEDATA</w:t>
      </w:r>
    </w:p>
    <w:p w14:paraId="6954B1F7" w14:textId="77777777" w:rsidR="00581887" w:rsidRDefault="00770E44" w:rsidP="009958F0">
      <w:r>
        <w:fldChar w:fldCharType="end"/>
      </w:r>
    </w:p>
    <w:p w14:paraId="713C4C36" w14:textId="77777777" w:rsidR="009958F0" w:rsidRDefault="009958F0" w:rsidP="009958F0">
      <w:pPr>
        <w:pStyle w:val="Nadpis5"/>
      </w:pPr>
      <w:r>
        <w:t>PříkladY zpráv ISOTEDATA</w:t>
      </w:r>
    </w:p>
    <w:p w14:paraId="31449AA5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2133F477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D7C7E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CDAB5D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4EE746C3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363F5D" w14:textId="116B9C08" w:rsidR="009958F0" w:rsidRPr="001B1F9A" w:rsidRDefault="009958F0" w:rsidP="009958F0">
            <w:r>
              <w:t>Zadání/Nahrazení nabídky (8</w:t>
            </w:r>
            <w:r w:rsidR="00F257CA">
              <w:t>1</w:t>
            </w:r>
            <w:r>
              <w:t>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29AD38" w14:textId="691AA083" w:rsidR="009958F0" w:rsidRDefault="00F257CA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33" w:tooltip="ISOTEDATA_msg_code_851.xml" w:history="1">
              <w:r>
                <w:rPr>
                  <w:rStyle w:val="Hypertextovodkaz"/>
                  <w:rFonts w:eastAsia="Arial Unicode MS"/>
                </w:rPr>
                <w:t>XML\ISOTEDATA\ISOTEDATA_msg_code_811.xml</w:t>
              </w:r>
            </w:hyperlink>
          </w:p>
        </w:tc>
      </w:tr>
    </w:tbl>
    <w:p w14:paraId="6240FCC9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p w14:paraId="722E93D7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  <w:r>
        <w:rPr>
          <w:rStyle w:val="m1"/>
          <w:rFonts w:ascii="Verdana" w:hAnsi="Verdana"/>
          <w:sz w:val="20"/>
          <w:szCs w:val="20"/>
        </w:rPr>
        <w:br w:type="page"/>
      </w:r>
    </w:p>
    <w:p w14:paraId="460C8996" w14:textId="77777777" w:rsidR="00E16DEB" w:rsidRDefault="00E16DEB" w:rsidP="009958F0">
      <w:pPr>
        <w:spacing w:after="0"/>
      </w:pPr>
      <w:r>
        <w:lastRenderedPageBreak/>
        <w:br w:type="page"/>
      </w:r>
    </w:p>
    <w:p w14:paraId="6A0720F9" w14:textId="77777777" w:rsidR="006F7966" w:rsidRDefault="00240F69" w:rsidP="006F7966">
      <w:pPr>
        <w:pStyle w:val="Nadpis2"/>
      </w:pPr>
      <w:bookmarkStart w:id="222" w:name="_Toc457467694"/>
      <w:r>
        <w:lastRenderedPageBreak/>
        <w:t>ISOTE</w:t>
      </w:r>
      <w:r w:rsidR="006F7966">
        <w:t>REQ</w:t>
      </w:r>
      <w:bookmarkEnd w:id="222"/>
    </w:p>
    <w:p w14:paraId="2E88D65C" w14:textId="77777777" w:rsidR="006F7966" w:rsidRDefault="006F7966" w:rsidP="006F7966"/>
    <w:p w14:paraId="52946275" w14:textId="77777777" w:rsidR="006F7966" w:rsidRDefault="006F7966" w:rsidP="006F7966">
      <w:pPr>
        <w:pStyle w:val="Nadpis5"/>
      </w:pPr>
      <w:r>
        <w:t>Účel</w:t>
      </w:r>
    </w:p>
    <w:p w14:paraId="219216F2" w14:textId="1D8333AA" w:rsidR="00240F69" w:rsidRDefault="006F7966" w:rsidP="00240F69">
      <w:r>
        <w:t xml:space="preserve">Zpráva XML ve formátu </w:t>
      </w:r>
      <w:r w:rsidR="00240F69">
        <w:t>ISOTEREQ</w:t>
      </w:r>
      <w:r>
        <w:t xml:space="preserve"> slouží k vyž</w:t>
      </w:r>
      <w:r w:rsidR="00240F69">
        <w:t xml:space="preserve">ádání dokumentu / zprávy týkajících se transakcí IS OTE (DT, </w:t>
      </w:r>
      <w:r w:rsidR="00D411C3">
        <w:t>IDA</w:t>
      </w:r>
      <w:r w:rsidR="00240F69">
        <w:t xml:space="preserve">, </w:t>
      </w:r>
      <w:r w:rsidR="00D411C3">
        <w:t>Zúčtování</w:t>
      </w:r>
      <w:r w:rsidR="00240F69">
        <w:t xml:space="preserve">) mezi účastníkem trhu (SZ) a CS OTE. </w:t>
      </w:r>
      <w:r w:rsidR="00BE7E65">
        <w:t xml:space="preserve">Základ formátu je přibližným ekvivalentem zprávy REQDOC podle standardu UN/EDIFACT. </w:t>
      </w:r>
      <w:r w:rsidR="00240F69">
        <w:t>Při komunikaci s využitím CDS-WAS je možné tento formát využít v případech, uvedených v následující tabulce.</w:t>
      </w:r>
    </w:p>
    <w:p w14:paraId="7C86FFBA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5175CBE3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20D7D27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A87214D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D156288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871FA42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9AA3BE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288B433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E42B8" w:rsidRPr="007F474B" w14:paraId="4A129966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B2383D" w14:textId="77777777" w:rsidR="00DE42B8" w:rsidRDefault="00DE42B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2445AB" w14:textId="77777777" w:rsidR="00DE42B8" w:rsidRDefault="00DE42B8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916BDE" w14:textId="77777777" w:rsidR="00DE42B8" w:rsidRDefault="00DE42B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E3E6B5" w14:textId="77777777" w:rsidR="00DE42B8" w:rsidRDefault="00DE42B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69D66" w14:textId="77777777" w:rsidR="00DE42B8" w:rsidRDefault="00DE42B8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A11E43" w14:textId="77777777" w:rsidR="00DE42B8" w:rsidRDefault="00DE42B8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971250" w:rsidRPr="007F474B" w14:paraId="4C7B0E3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1E986E" w14:textId="52F1E3B4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CA7BD1" w14:textId="4B804CAE" w:rsidR="00971250" w:rsidRDefault="00971250" w:rsidP="005E29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CE22F" w14:textId="77777777" w:rsidR="00971250" w:rsidRDefault="00971250" w:rsidP="005E292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DF612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5F7F1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5A581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13EFD44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8B401A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26E608" w14:textId="77777777" w:rsidR="008342FA" w:rsidRDefault="008342FA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53B0C6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B17D0A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6ABB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594F3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34F1BB4A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F1210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54ED18" w14:textId="5BA7F695" w:rsidR="008342FA" w:rsidRDefault="00AA00A0" w:rsidP="006F7966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 xml:space="preserve">DT - </w:t>
            </w:r>
            <w:r w:rsidR="008342FA">
              <w:rPr>
                <w:sz w:val="20"/>
                <w:szCs w:val="20"/>
              </w:rPr>
              <w:t>Požadavek</w:t>
            </w:r>
            <w:proofErr w:type="gramEnd"/>
            <w:r w:rsidR="008342FA">
              <w:rPr>
                <w:sz w:val="20"/>
                <w:szCs w:val="20"/>
              </w:rPr>
              <w:t xml:space="preserve">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18802A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F9D248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04D3EB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42CE5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971250" w:rsidRPr="007F474B" w14:paraId="77C1840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D454D1" w14:textId="4490F959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C699A9" w14:textId="0294BA3A" w:rsidR="00971250" w:rsidRDefault="00AA00A0" w:rsidP="005E292E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 xml:space="preserve">IDA - </w:t>
            </w:r>
            <w:r w:rsidR="00971250">
              <w:rPr>
                <w:sz w:val="20"/>
                <w:szCs w:val="20"/>
              </w:rPr>
              <w:t>Požadavek</w:t>
            </w:r>
            <w:proofErr w:type="gramEnd"/>
            <w:r w:rsidR="00971250">
              <w:rPr>
                <w:sz w:val="20"/>
                <w:szCs w:val="20"/>
              </w:rPr>
              <w:t xml:space="preserve">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01CA07" w14:textId="77777777" w:rsidR="00971250" w:rsidRDefault="00971250" w:rsidP="005E292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B03C05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FB5E9D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97BDC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58BBA10C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AD2C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645B42" w14:textId="77777777" w:rsidR="008342FA" w:rsidRDefault="008342FA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0DB358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A5EB9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B072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E0A3D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292E227B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1E2FDD" w14:textId="77777777" w:rsidR="008342FA" w:rsidRDefault="008342FA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1EF757" w14:textId="77777777" w:rsidR="008342FA" w:rsidRDefault="008342FA" w:rsidP="000371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Zúčtování za den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3BE71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DB60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C7D7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4FE5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44CBFF5A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ED8F30" w14:textId="77777777" w:rsidR="008342FA" w:rsidRDefault="008342FA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9B21B7" w14:textId="77777777" w:rsidR="008342FA" w:rsidRDefault="008342FA" w:rsidP="000371EB">
            <w:pPr>
              <w:rPr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Požadavek na statistická data zúčtování odchylek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95E4C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5343E7" w14:textId="77777777" w:rsidR="008342FA" w:rsidRDefault="008342FA" w:rsidP="00F322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0DAE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BA6545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D538CB" w:rsidRPr="007F474B" w14:paraId="22B1DEBA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8D6BF2" w14:textId="3497A6E2" w:rsidR="00D538CB" w:rsidRDefault="00D538CB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72F0C4" w14:textId="301A1BB9" w:rsidR="00D538CB" w:rsidRPr="000371EB" w:rsidRDefault="00D538CB" w:rsidP="000371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8B5E7B" w14:textId="50AA5ABF" w:rsidR="00D538CB" w:rsidRDefault="00D538CB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44EE6" w14:textId="69FCAD59" w:rsidR="00D538CB" w:rsidRDefault="00D538CB" w:rsidP="00F322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43D2ED" w14:textId="5C49E573" w:rsidR="00D538CB" w:rsidRDefault="00D538CB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FFB43A" w14:textId="0A3AC513" w:rsidR="00D538CB" w:rsidRDefault="00D538CB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</w:tbl>
    <w:p w14:paraId="2F6AC7C5" w14:textId="77777777" w:rsidR="006F7966" w:rsidRDefault="006F7966" w:rsidP="006F7966"/>
    <w:p w14:paraId="2E7E99FF" w14:textId="77777777" w:rsidR="006F7966" w:rsidRDefault="006F7966" w:rsidP="006F7966"/>
    <w:p w14:paraId="186726A7" w14:textId="77777777" w:rsidR="00080DA5" w:rsidRDefault="00080DA5" w:rsidP="00080DA5">
      <w:pPr>
        <w:widowControl w:val="0"/>
        <w:autoSpaceDE w:val="0"/>
        <w:autoSpaceDN w:val="0"/>
        <w:adjustRightInd w:val="0"/>
        <w:spacing w:after="0"/>
      </w:pPr>
    </w:p>
    <w:p w14:paraId="484284D9" w14:textId="77777777" w:rsidR="00BE7E65" w:rsidRDefault="00BE7E65" w:rsidP="00BE7E65">
      <w:pPr>
        <w:rPr>
          <w:rFonts w:ascii="Arial" w:hAnsi="Arial" w:cs="Arial"/>
          <w:color w:val="808080"/>
          <w:sz w:val="20"/>
        </w:rPr>
      </w:pPr>
    </w:p>
    <w:p w14:paraId="3AEF4ACE" w14:textId="77777777" w:rsidR="00080DA5" w:rsidRPr="006E095E" w:rsidRDefault="00080DA5" w:rsidP="00BE7E65">
      <w:pPr>
        <w:rPr>
          <w:rFonts w:ascii="Arial" w:hAnsi="Arial" w:cs="Arial"/>
          <w:color w:val="808080"/>
          <w:sz w:val="20"/>
        </w:rPr>
      </w:pPr>
    </w:p>
    <w:p w14:paraId="09158FBD" w14:textId="77777777" w:rsidR="00BE7E65" w:rsidRDefault="00BE7E65" w:rsidP="00BE7E65">
      <w:r>
        <w:t>Kompletní soubor ISOTEREQ ve formátu .xsd je uložen zde:</w:t>
      </w:r>
    </w:p>
    <w:p w14:paraId="1B380367" w14:textId="7D16B935" w:rsidR="00BE7E65" w:rsidRPr="00770E44" w:rsidRDefault="00770E44" w:rsidP="00BE7E65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"https://groupecgi-my.sharepoint.com/personal/miroslav_stryzovsky_cgi_com/Documents/Desktop/OTE/XSD_WSDL/2026-07-21/XML/ISOTEREQ" \o "ISOTEREQ.xsd"</w:instrText>
      </w:r>
      <w:r>
        <w:fldChar w:fldCharType="separate"/>
      </w:r>
      <w:r w:rsidR="00BE7E65" w:rsidRPr="00770E44">
        <w:rPr>
          <w:rStyle w:val="Hypertextovodkaz"/>
        </w:rPr>
        <w:t>XML\ISOTEREQ</w:t>
      </w:r>
    </w:p>
    <w:p w14:paraId="4EE753AB" w14:textId="77777777" w:rsidR="00BE7E65" w:rsidRDefault="00770E44" w:rsidP="00BE7E65">
      <w:r>
        <w:fldChar w:fldCharType="end"/>
      </w:r>
    </w:p>
    <w:p w14:paraId="1B81AB61" w14:textId="77777777" w:rsidR="00BE7E65" w:rsidRDefault="00BE7E65" w:rsidP="00BE7E65">
      <w:pPr>
        <w:pStyle w:val="Nadpis5"/>
      </w:pPr>
      <w:r>
        <w:t xml:space="preserve">Příklad zprávy formátu </w:t>
      </w:r>
      <w:r w:rsidR="00DE5042">
        <w:t>ISOTEREQ</w:t>
      </w:r>
    </w:p>
    <w:p w14:paraId="58985D10" w14:textId="77777777" w:rsidR="00BE7E65" w:rsidRDefault="00BE7E65" w:rsidP="006F7966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68370AD3" w14:textId="77777777" w:rsidR="00BE7E65" w:rsidRPr="00BE7E65" w:rsidRDefault="00BE7E65" w:rsidP="006F7966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22A71C97" w14:textId="77777777" w:rsidR="00BE7E65" w:rsidRDefault="00BE7E65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0000A1D4" w14:textId="77777777" w:rsidR="006F7966" w:rsidRDefault="006F7966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  <w:r>
        <w:rPr>
          <w:rFonts w:ascii="Arial" w:hAnsi="Arial" w:cs="Arial"/>
          <w:color w:val="000000"/>
          <w:szCs w:val="22"/>
        </w:rPr>
        <w:br w:type="page"/>
      </w:r>
    </w:p>
    <w:p w14:paraId="334CF4BE" w14:textId="77777777" w:rsidR="00530719" w:rsidRDefault="00DE735A" w:rsidP="00CA78E4">
      <w:pPr>
        <w:pStyle w:val="Nadpis2"/>
      </w:pPr>
      <w:bookmarkStart w:id="223" w:name="_Toc457467695"/>
      <w:r>
        <w:lastRenderedPageBreak/>
        <w:t>MASTERDATA</w:t>
      </w:r>
      <w:bookmarkEnd w:id="223"/>
    </w:p>
    <w:p w14:paraId="2A55F5BE" w14:textId="77777777" w:rsidR="00530719" w:rsidRDefault="00530719"/>
    <w:p w14:paraId="3EC13DAF" w14:textId="77777777" w:rsidR="00530719" w:rsidRDefault="00530719">
      <w:pPr>
        <w:pStyle w:val="Nadpis5"/>
      </w:pPr>
      <w:r>
        <w:t>Účel</w:t>
      </w:r>
    </w:p>
    <w:p w14:paraId="16683D3E" w14:textId="77777777" w:rsidR="00530719" w:rsidRDefault="00530719"/>
    <w:p w14:paraId="38021EC2" w14:textId="77777777" w:rsidR="00530719" w:rsidRDefault="00530719">
      <w:r>
        <w:t xml:space="preserve">Zpráva XML ve formátu </w:t>
      </w:r>
      <w:r w:rsidR="00DE735A">
        <w:t>MASTERDATA</w:t>
      </w:r>
      <w:r w:rsidR="00633188">
        <w:t xml:space="preserve"> </w:t>
      </w:r>
      <w:r>
        <w:t>slouží k</w:t>
      </w:r>
      <w:r w:rsidR="00F56AB9">
        <w:t> výměně informací o odběrných místech</w:t>
      </w:r>
      <w:r>
        <w:t xml:space="preserve"> mezi účastníky trhu a CDS. Základ formátu je přibližným ekvivalentem zprávy PRODAT podle standardu UN/EDIFACT. Při komunikaci s centrem datových služeb CDS je možné tento formát využít v případech, uvedených v následující tabulce.</w:t>
      </w:r>
    </w:p>
    <w:p w14:paraId="4462CAE6" w14:textId="77777777" w:rsidR="00530719" w:rsidRDefault="00530719">
      <w:r>
        <w:t>Tato zpráva se použije univerzálně pro jednotlivé kroky zpracování změny dodavatele, plní různé funkce, které jsou vymezeny kódem funkce v záhlaví zprávy.</w:t>
      </w:r>
    </w:p>
    <w:p w14:paraId="1D0EABE7" w14:textId="77777777" w:rsidR="00530719" w:rsidRDefault="0053071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CA78E4" w:rsidRPr="007F474B" w14:paraId="52E1836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E5884B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EAA9B1C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20D504C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CE4641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B6A12DD" w14:textId="77777777" w:rsidR="00CA78E4" w:rsidRPr="007F474B" w:rsidRDefault="00CA78E4" w:rsidP="00CA78E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F628DAB" w14:textId="77777777" w:rsidR="00CA78E4" w:rsidRPr="007F474B" w:rsidRDefault="00CA78E4" w:rsidP="00CA78E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13114" w:rsidRPr="007F474B" w14:paraId="7DCBD769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7A0B2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0B0573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Aktualizace číselníku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CF9A6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622C3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475528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9AC03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00149A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13DF8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7294E8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C76CD5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71E7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47A0A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EB0B1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6142BE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7E3F8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57FABB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zprávy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AB37E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04E7A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36D2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45791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0D9314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98E1F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E251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09C92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36B0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CB07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49F04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38EC889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96B92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4A5DC4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zprávy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FC1C6A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DB042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3AE00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B1253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183B0F9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3FEC4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5761B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4B823E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D04E2D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4036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12F48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8F589E" w:rsidRPr="007F474B" w14:paraId="0C912CA8" w14:textId="77777777" w:rsidTr="008F589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D30BEC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D2950" w14:textId="3BE318B5" w:rsidR="008F589E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>Požadavek na pozastavení/ukončení procesu změny dodavatele/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A6ADF7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6CB6A5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A7B095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E1966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B13114" w:rsidRPr="007F474B" w14:paraId="5D02BC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6AF14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B67512" w14:textId="032C7AFC" w:rsidR="00B1311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Požadavek na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B63CA8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41E27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996BC8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 obch. –dodav.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8CA3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46ECC69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82C8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04DFE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Schválení změny dodavatele a zaslání mimořádného odečtu popř. odmítnutí s uvedením důvodů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4CF027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A5CAB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E409F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 PDS, 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1D67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8F589E" w:rsidRPr="007F474B" w14:paraId="5903C2B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8AFC94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860F4" w14:textId="5D516845" w:rsidR="008F589E" w:rsidRPr="00F56B6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Opis zprávy s požadavkem na ukončení procesu změny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C4A67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3F427C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66C8F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DF77CD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2A9650E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52F9F9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C7E1B" w14:textId="77777777" w:rsidR="00B5570D" w:rsidRPr="00F56B6A" w:rsidRDefault="00B5570D">
            <w:pPr>
              <w:rPr>
                <w:sz w:val="20"/>
                <w:szCs w:val="20"/>
              </w:rPr>
            </w:pPr>
            <w:r w:rsidRPr="008F589E">
              <w:rPr>
                <w:sz w:val="20"/>
                <w:szCs w:val="20"/>
              </w:rPr>
              <w:t>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8E9193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738C5B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DC7975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2C3913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56B6A" w:rsidRPr="007F474B" w14:paraId="219D4C7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A9FD23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611E68" w14:textId="77777777" w:rsidR="00F56B6A" w:rsidRPr="00BF4E75" w:rsidRDefault="00F56B6A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>Data o přiřazených pozorovatelích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D82478" w14:textId="77777777" w:rsidR="00F56B6A" w:rsidRPr="00B13114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FBDB46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17D170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CA9AB1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3589B04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8A8A95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F32F74" w14:textId="77777777" w:rsidR="00F56B6A" w:rsidRPr="00F56B6A" w:rsidRDefault="00F56B6A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7026E4" w14:textId="77777777" w:rsidR="00F56B6A" w:rsidRPr="00B13114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90EA0C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6F9371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784206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8F589E" w:rsidRPr="007F474B" w14:paraId="7A1B527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3C744C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468603" w14:textId="77777777" w:rsidR="008F589E" w:rsidRPr="00BF4E75" w:rsidRDefault="008F589E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900B69" w14:textId="77777777" w:rsidR="008F589E" w:rsidRPr="00B13114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12B1C2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3A278E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C68BF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0CAC133E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37420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BB844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Výsledky posouzení žádosti o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08E05E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463E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CA0C43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450A6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22306E8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AE97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C7AE9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542B5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.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0E80C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EBDD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75A46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1951F5E2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0C7DCB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lastRenderedPageBreak/>
              <w:t>180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42A54B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CC1234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E3145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90BB22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67B33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0D6916E6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52907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7D8D10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995249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F6B28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2CCB2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7966C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7A959A13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A01BEC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5BE037" w14:textId="6DDAAC52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Žádost o prodloužení/zkrácení dodávky na OPM nebo Žádost o prodloužení/zkrácení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B5494A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C9754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A4DB0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73FBF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5AA5F07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44D452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22CB9" w14:textId="7036F4ED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prodloužení/zkrácení dodávky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CA945D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AA7D9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F6179C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4852D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3572A3E3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067B9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BF32F5" w14:textId="10A5F5C1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12AD34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8B99A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93705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4A9CE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4B0B0CD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05FE0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E2B3B" w14:textId="0683F7A1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FD391F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5270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38719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6BAE4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7CF186FD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F7EBE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08F19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1E77B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2A85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06EF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8EBCE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2C842CFF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D48408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DA04F0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FC69D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44FDD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8C26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B7B414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29469B5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BF0249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78794" w14:textId="77777777" w:rsidR="00687E06" w:rsidRPr="00BF4E75" w:rsidRDefault="00687E06">
            <w:pPr>
              <w:rPr>
                <w:sz w:val="20"/>
                <w:szCs w:val="20"/>
                <w:lang w:eastAsia="cs-CZ"/>
              </w:rPr>
            </w:pPr>
            <w:r w:rsidRPr="001541E3">
              <w:rPr>
                <w:sz w:val="20"/>
                <w:szCs w:val="20"/>
                <w:lang w:eastAsia="cs-CZ"/>
              </w:rPr>
              <w:t xml:space="preserve">Žádost o hromadnou změnu dodavatele/SZ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92988" w14:textId="77777777" w:rsidR="00687E06" w:rsidRPr="00B13114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AB2E7B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309FD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2F890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4CF360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C2D33E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2EBB8E" w14:textId="77777777" w:rsidR="00687E06" w:rsidRPr="00BF4E75" w:rsidRDefault="00687E06">
            <w:pPr>
              <w:rPr>
                <w:sz w:val="20"/>
                <w:szCs w:val="20"/>
                <w:lang w:eastAsia="cs-CZ"/>
              </w:rPr>
            </w:pPr>
            <w:r w:rsidRPr="001541E3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DDFBBF" w14:textId="77777777" w:rsidR="00687E06" w:rsidRPr="00B13114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0F9AF8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B8C1A1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E93DC4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1B122B" w:rsidRPr="007F474B" w14:paraId="5CADCE8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D713BD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D0842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Zpětná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D2BA93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C50C6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C39EB0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AB88D9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1B122B" w:rsidRPr="007F474B" w14:paraId="3FEE7A7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D95895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27F471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Opis zpětné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D96241" w14:textId="77777777" w:rsidR="001B122B" w:rsidRDefault="007D27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9B0ADD" w14:textId="77777777" w:rsidR="001B122B" w:rsidRDefault="007D27F6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FCA36B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15FF43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1B122B" w:rsidRPr="007F474B" w14:paraId="50CFA14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DC175E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95494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AE8D07" w14:textId="77777777" w:rsidR="001B122B" w:rsidRDefault="007D27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652886" w14:textId="77777777" w:rsidR="001B122B" w:rsidRDefault="007D27F6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D0747F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12017A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13114" w:rsidRPr="007F474B" w14:paraId="118F9AC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69FEB9" w14:textId="77777777" w:rsidR="00B13114" w:rsidRPr="00BF4E75" w:rsidRDefault="00B13114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212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5DDD52" w14:textId="77777777" w:rsidR="00B13114" w:rsidRDefault="00B13114">
            <w:pPr>
              <w:rPr>
                <w:rFonts w:ascii="Arial" w:hAnsi="Arial" w:cs="Arial"/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Potvrzení aktualizace číselnáku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004BA9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36711" w14:textId="77777777" w:rsidR="00B13114" w:rsidRPr="00BF4E75" w:rsidRDefault="00B13114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75B465" w14:textId="77777777" w:rsidR="00B13114" w:rsidRDefault="00B13114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64988" w14:textId="1D2DFC3B" w:rsidR="00B13114" w:rsidRPr="00BF4E75" w:rsidRDefault="003D474E">
            <w:pPr>
              <w:jc w:val="center"/>
              <w:rPr>
                <w:sz w:val="20"/>
                <w:szCs w:val="20"/>
              </w:rPr>
            </w:pPr>
            <w:r w:rsidRPr="003D474E"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3137101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31C33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B3003" w14:textId="77777777" w:rsidR="00017E43" w:rsidRDefault="00017E4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 aktivaci dodavatele poslední instance na pozici primárního dodavatele (DPI aktivní)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0D8F72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44F6A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B6862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46910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 PDS</w:t>
            </w:r>
          </w:p>
        </w:tc>
      </w:tr>
      <w:tr w:rsidR="00B13114" w:rsidRPr="007F474B" w14:paraId="720FEC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70111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4BE8E1" w14:textId="7C1BAC5D" w:rsidR="00B1311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Opis žádosti o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1FDEA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E6F5B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D432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B4EDB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60CC9C4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EC24D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4E810E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 změně dodavatele / 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B9E954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38FCE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4BFF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4A7F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28395D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418D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A1A7E" w14:textId="77777777" w:rsidR="00017E43" w:rsidRDefault="00017E43" w:rsidP="00017E4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Upozornění obchodníkovi, že se stává primárním dodavatelem na OPM</w:t>
            </w:r>
          </w:p>
          <w:p w14:paraId="2D272F90" w14:textId="77777777" w:rsidR="00B13114" w:rsidRDefault="00B13114">
            <w:pPr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586E58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E074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AECF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20967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6275D7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D508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C2EAB7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B37128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8DCFB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24DAB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A73B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1468DA" w:rsidRPr="007F474B" w14:paraId="01F3B21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E290ED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DECC6E" w14:textId="0E746D73" w:rsidR="001468DA" w:rsidRPr="001468D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Žádost o přiřazení subjektu zúčtování k OPM nebo Žádost o </w:t>
            </w:r>
            <w:proofErr w:type="spellStart"/>
            <w:r w:rsidRPr="00BB4774">
              <w:rPr>
                <w:sz w:val="20"/>
                <w:szCs w:val="20"/>
              </w:rPr>
              <w:t>přiřezení</w:t>
            </w:r>
            <w:proofErr w:type="spellEnd"/>
            <w:r w:rsidRPr="00BB4774">
              <w:rPr>
                <w:sz w:val="20"/>
                <w:szCs w:val="20"/>
              </w:rPr>
              <w:t xml:space="preserve"> </w:t>
            </w:r>
            <w:proofErr w:type="spellStart"/>
            <w:r w:rsidRPr="00BB4774">
              <w:rPr>
                <w:sz w:val="20"/>
                <w:szCs w:val="20"/>
              </w:rPr>
              <w:t>subjekta</w:t>
            </w:r>
            <w:proofErr w:type="spellEnd"/>
            <w:r w:rsidRPr="00BB4774">
              <w:rPr>
                <w:sz w:val="20"/>
                <w:szCs w:val="20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558D3A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17A7D1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DA3D0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D246D2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</w:tr>
      <w:tr w:rsidR="001468DA" w:rsidRPr="007F474B" w14:paraId="39C8EC4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04FBD7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lastRenderedPageBreak/>
              <w:t>256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3E6A3C" w14:textId="77222427" w:rsidR="001468DA" w:rsidRPr="001468D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Opis změnového dokladu na přiřazení subjektu zúčtování nebo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E4568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3976CF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8F965F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88BD0A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1468DA" w:rsidRPr="007F474B" w14:paraId="79319E7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DD3E8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57633E" w14:textId="77777777" w:rsidR="001468DA" w:rsidRPr="001468DA" w:rsidRDefault="001468DA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Žádost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871404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7DD21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B289C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A1B88D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</w:tr>
      <w:tr w:rsidR="001468DA" w:rsidRPr="007F474B" w14:paraId="74CD151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8F94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9FB531" w14:textId="77777777" w:rsidR="001468DA" w:rsidRPr="001468DA" w:rsidRDefault="001468DA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F6ECA5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E15998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370C6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3089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9B35E1" w:rsidRPr="007F474B" w14:paraId="5BC898A2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AE1E50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CDEE0F" w14:textId="0D82CB44" w:rsidR="009B35E1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3266D3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9FA165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F532C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266A4C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058AE291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47371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D81CE" w14:textId="6E30B76B" w:rsidR="009B35E1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0987CF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C1772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0C4503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03A56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13114" w:rsidRPr="007F474B" w14:paraId="47A6452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288AD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E230F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Kmenová data OPM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C23BA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351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738DC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130B2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9E797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51400D" w:rsidRPr="007F474B" w14:paraId="13A85B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71C11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BC958A" w14:textId="77777777" w:rsidR="0051400D" w:rsidRDefault="0051400D" w:rsidP="0051400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C18F0C" w14:textId="77777777" w:rsidR="0051400D" w:rsidRPr="00B13114" w:rsidRDefault="0051400D" w:rsidP="0051400D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354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9996E1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3DEF35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EAA4E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962A3D" w:rsidRPr="007F474B" w14:paraId="6736629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C3D1F9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5B02FE" w14:textId="77777777" w:rsidR="00962A3D" w:rsidRDefault="00962A3D" w:rsidP="00962A3D">
            <w:pPr>
              <w:rPr>
                <w:sz w:val="20"/>
                <w:szCs w:val="20"/>
              </w:rPr>
            </w:pPr>
            <w:r w:rsidRPr="00962A3D">
              <w:rPr>
                <w:sz w:val="20"/>
                <w:szCs w:val="20"/>
              </w:rPr>
              <w:t>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8E9355" w14:textId="77777777" w:rsidR="00962A3D" w:rsidRPr="00B13114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B6DB2C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032924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4DEAD3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0B4820" w:rsidRPr="007F474B" w14:paraId="1F8F10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7125B4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C044FC" w14:textId="77777777" w:rsidR="000B4820" w:rsidRPr="00962A3D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31BC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EED11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8CAC7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E8298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962A3D" w:rsidRPr="007F474B" w14:paraId="3D32DDD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80238E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0D37B" w14:textId="77777777" w:rsidR="00962A3D" w:rsidRDefault="00962A3D" w:rsidP="00962A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1DE7CE" w14:textId="77777777" w:rsidR="00962A3D" w:rsidRPr="00B13114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52A6AB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D0F058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A1547B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B4774" w:rsidRPr="007F474B" w14:paraId="3C93ACD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472AB" w14:textId="490147AA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5FFB31" w14:textId="2D28B6F8" w:rsidR="00BB4774" w:rsidRDefault="00BB4774" w:rsidP="00962A3D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Odpověď s EAN OPM portfolia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343DF4" w14:textId="276F658E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396121" w14:textId="2D08E61E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4FFE42" w14:textId="5BE38CD6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A30EC" w14:textId="4C676998" w:rsidR="00BB4774" w:rsidRDefault="00BB4774" w:rsidP="00962A3D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4527E09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60211A" w14:textId="44ADF00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2BC49" w14:textId="03CEC446" w:rsidR="004E4D22" w:rsidRPr="00BB4774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Kmenová data aktivace akumulace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5E0E31" w14:textId="6BB591A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534730" w14:textId="5D57C5C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DEF107" w14:textId="0B4AB9D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1654B" w14:textId="4CC8F59A" w:rsidR="004E4D22" w:rsidRPr="00BB4774" w:rsidRDefault="004E4D22" w:rsidP="004E4D22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511AE81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D8704E" w14:textId="7129ACE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938D3" w14:textId="0A91A58B" w:rsidR="004E4D22" w:rsidRPr="00BB4774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Kmenová data aktivace flexibility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E5E45A" w14:textId="4CAB1A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76012C" w14:textId="2D51C95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7E2D4" w14:textId="35A5A1B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5C3F1" w14:textId="2E39A92C" w:rsidR="004E4D22" w:rsidRPr="00BB4774" w:rsidRDefault="004E4D22" w:rsidP="004E4D22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7689B7D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7504A0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F5C92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Žádost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CF1CD6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9228B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31C330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19CAE7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</w:tr>
      <w:tr w:rsidR="004E4D22" w:rsidRPr="007F474B" w14:paraId="061B2D1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5D93B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F95FC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D0069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6573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8F132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E9BD98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057644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C90A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66EE1E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C9A59B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E2E15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EB524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C0EDF8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797CC8CB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2BAA7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3873A6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předání odpovědnosti za odchylku (na dotaz 455)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B972E8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7A12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2BACB4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D22CD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74C42A33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04EDD6" w14:textId="13FB7FE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4FCB8" w14:textId="067C3906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poskytovatelích služeb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FFC761" w14:textId="66A4453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90B858" w14:textId="470024F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FCEC39" w14:textId="6B98388E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F21E5" w14:textId="49BE8B55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0B8EC7D1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3E8D4" w14:textId="091CF81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7E20F" w14:textId="4A91FD48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změnách TKD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883983" w14:textId="0D147BF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1304D2" w14:textId="5DAE904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CC8E6" w14:textId="0CE25E9F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A40CE1" w14:textId="6354B74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75176C5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4599D" w14:textId="0195081F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3EE12E" w14:textId="407A03F2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Registrace EAN do skupiny sdílení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51995E" w14:textId="23F633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75AE7F" w14:textId="371EE4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42802" w14:textId="37220361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6FC7D0" w14:textId="2EE867B9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BB5BD44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E56D06" w14:textId="4129DCB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437AD" w14:textId="69121641" w:rsidR="004E4D22" w:rsidRPr="00A13411" w:rsidRDefault="004E4D22" w:rsidP="004E4D22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Registrace aktivace akumulace na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28C009" w14:textId="65E4B08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5C1175" w14:textId="781DACA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167678" w14:textId="3D47077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B9F95" w14:textId="6EDA15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C690BCF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635C8D" w14:textId="24B94E2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E18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E295D2" w14:textId="7DE31E75" w:rsidR="004E4D22" w:rsidRPr="00BB4774" w:rsidRDefault="004E4D22" w:rsidP="004E4D22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Registrace flexibility na EAN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9A51DD" w14:textId="115550A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434415" w14:textId="701D52B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7A755" w14:textId="013EC650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FB2937" w14:textId="4E97C79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285A27A4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60EF4" w14:textId="3C05D35D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860A3" w14:textId="49CFE79F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kmentových datech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01751" w14:textId="47F5A17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6B70EB" w14:textId="353F4E5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7AFD4" w14:textId="58ADDEE3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1244B" w14:textId="214C7E89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6A7509C6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306C2D" w14:textId="099A2A8A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B2ABE0" w14:textId="1B66ECF8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Kmenová data sk. sdílení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788C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BA0D63" w14:textId="569D999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A05374" w14:textId="771947B5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E3D5D" w14:textId="1FE0EA8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</w:tbl>
    <w:p w14:paraId="43300809" w14:textId="77777777" w:rsidR="00CA78E4" w:rsidRDefault="00CA78E4"/>
    <w:p w14:paraId="65BBA12B" w14:textId="77777777" w:rsidR="008B60FF" w:rsidRDefault="008B60FF" w:rsidP="008B60FF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</w:p>
    <w:p w14:paraId="6A22CE74" w14:textId="77777777" w:rsidR="00EA79CD" w:rsidRDefault="00EA79CD" w:rsidP="00A13411">
      <w:pPr>
        <w:jc w:val="center"/>
      </w:pPr>
      <w:r>
        <w:t xml:space="preserve">Kompletní soubor </w:t>
      </w:r>
      <w:r w:rsidR="00DE735A">
        <w:t>MASTERDATA</w:t>
      </w:r>
      <w:r>
        <w:t xml:space="preserve"> ve formátu .xsd je uložen </w:t>
      </w:r>
      <w:r w:rsidR="00E46E53">
        <w:t>zde</w:t>
      </w:r>
      <w:r>
        <w:t>:</w:t>
      </w:r>
    </w:p>
    <w:p w14:paraId="54571E31" w14:textId="76ED9027" w:rsidR="00842BD5" w:rsidRPr="00770E44" w:rsidRDefault="00770E44" w:rsidP="00842BD5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"https://groupecgi-my.sharepoint.com/personal/miroslav_stryzovsky_cgi_com/Documents/Desktop/OTE/XSD_WSDL/2026-07-21/XML/MASTERDATA" \o "MASTERDATA.xsd"</w:instrText>
      </w:r>
      <w:r>
        <w:fldChar w:fldCharType="separate"/>
      </w:r>
      <w:r w:rsidR="00581887" w:rsidRPr="00770E44">
        <w:rPr>
          <w:rStyle w:val="Hypertextovodkaz"/>
        </w:rPr>
        <w:t>XML\MASTERDATA</w:t>
      </w:r>
    </w:p>
    <w:p w14:paraId="2D2E26C7" w14:textId="77777777" w:rsidR="00581887" w:rsidRDefault="00770E44" w:rsidP="00842BD5">
      <w:r>
        <w:fldChar w:fldCharType="end"/>
      </w:r>
    </w:p>
    <w:p w14:paraId="5E926620" w14:textId="77777777" w:rsidR="00D43F42" w:rsidRDefault="00D43F42" w:rsidP="00D43F42">
      <w:pPr>
        <w:pStyle w:val="Nadpis5"/>
      </w:pPr>
      <w:r>
        <w:t xml:space="preserve">Příklad zprávy </w:t>
      </w:r>
      <w:r w:rsidR="00BF063B">
        <w:t xml:space="preserve">formátu </w:t>
      </w:r>
      <w:r w:rsidR="00DE735A">
        <w:t>MASTERDATA</w:t>
      </w:r>
    </w:p>
    <w:p w14:paraId="3164BE8E" w14:textId="77777777" w:rsidR="00D43F42" w:rsidRDefault="00D43F42" w:rsidP="00D43F42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55"/>
        <w:gridCol w:w="5040"/>
      </w:tblGrid>
      <w:tr w:rsidR="00D43F42" w14:paraId="608D12EF" w14:textId="77777777" w:rsidTr="00555EDA">
        <w:trPr>
          <w:cantSplit/>
          <w:trHeight w:val="270"/>
        </w:trPr>
        <w:tc>
          <w:tcPr>
            <w:tcW w:w="415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EF1AC4" w14:textId="77777777" w:rsidR="00D43F42" w:rsidRDefault="00D43F42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504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FE2881F" w14:textId="77777777" w:rsidR="00D43F42" w:rsidRDefault="00D43F42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D43F42" w14:paraId="5FA708E3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1C4201" w14:textId="77777777" w:rsidR="00D43F42" w:rsidRPr="001B1F9A" w:rsidRDefault="00D43F42" w:rsidP="003A17FD">
            <w:r>
              <w:t>Potvrzení změny dodavatele (146)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1CD86A" w14:textId="165BEAE0" w:rsidR="00D43F42" w:rsidRDefault="00581887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4" w:tooltip="MASTERDATA_msg_code_146.xml" w:history="1">
              <w:r w:rsidRPr="00581887">
                <w:rPr>
                  <w:rStyle w:val="Hypertextovodkaz"/>
                  <w:rFonts w:eastAsia="Arial Unicode MS"/>
                </w:rPr>
                <w:t>XML\MASTERDATA\MASTERDATA_msg_code_146.xml</w:t>
              </w:r>
            </w:hyperlink>
          </w:p>
        </w:tc>
      </w:tr>
      <w:tr w:rsidR="00313F74" w14:paraId="2DCC13BC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0CD704" w14:textId="77777777" w:rsidR="00313F74" w:rsidRDefault="00313F74" w:rsidP="003A17FD">
            <w:r w:rsidRPr="00313F74">
              <w:t>Žádost o registraci předání odpovědnosti za odchylku</w:t>
            </w:r>
            <w:r>
              <w:t xml:space="preserve"> (450)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A1732B" w14:textId="65F83D65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5" w:tooltip="MASTERDATA_msg_code_146.xml" w:history="1">
              <w:r>
                <w:rPr>
                  <w:rStyle w:val="Hypertextovodkaz"/>
                  <w:rFonts w:eastAsia="Arial Unicode MS"/>
                </w:rPr>
                <w:t>XML/MASTERDATA/MASTERDATA_msg_code_450_zadost.xml</w:t>
              </w:r>
            </w:hyperlink>
          </w:p>
        </w:tc>
      </w:tr>
      <w:tr w:rsidR="00313F74" w14:paraId="20E91B5B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1DE858" w14:textId="77777777" w:rsidR="00313F74" w:rsidRDefault="00313F74" w:rsidP="003A17FD">
            <w:r w:rsidRPr="00313F74">
              <w:t>Informace o registraci předání odpovědnosti za odchylku</w:t>
            </w:r>
            <w:r w:rsidR="004452FA">
              <w:t xml:space="preserve"> (452</w:t>
            </w:r>
            <w:r>
              <w:t>) - opis na nového SZ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B6731AA" w14:textId="756ECECF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6" w:tooltip="MASTERDATA_msg_code_146.xml" w:history="1">
              <w:r>
                <w:rPr>
                  <w:rStyle w:val="Hypertextovodkaz"/>
                  <w:rFonts w:eastAsia="Arial Unicode MS"/>
                </w:rPr>
                <w:t>XML\MASTERDATA\MASTERDATA_msg_code_452_opis_zadosti_na_noveho.xml</w:t>
              </w:r>
            </w:hyperlink>
          </w:p>
        </w:tc>
      </w:tr>
      <w:tr w:rsidR="00313F74" w14:paraId="3F6F7865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CB284F" w14:textId="77777777" w:rsidR="00313F74" w:rsidRDefault="00313F74" w:rsidP="003A17FD">
            <w:r w:rsidRPr="00313F74">
              <w:t>Schválení / odmítnutí předání odpovědnosti za odchylku</w:t>
            </w:r>
            <w:r w:rsidR="004452FA">
              <w:t xml:space="preserve"> (453)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1D625A7" w14:textId="6570A938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7" w:tooltip="MASTERDATA_msg_code_146.xml" w:history="1">
              <w:r>
                <w:rPr>
                  <w:rStyle w:val="Hypertextovodkaz"/>
                  <w:rFonts w:eastAsia="Arial Unicode MS"/>
                </w:rPr>
                <w:t>XML\MASTERDATA\MASTERDATA_msg_code_453_vyjadreni_noveho.xml</w:t>
              </w:r>
            </w:hyperlink>
          </w:p>
        </w:tc>
      </w:tr>
    </w:tbl>
    <w:p w14:paraId="326A96EE" w14:textId="77777777" w:rsidR="00581887" w:rsidRDefault="00581887" w:rsidP="00842BD5"/>
    <w:p w14:paraId="3E2CF2F1" w14:textId="77777777" w:rsidR="00D43F42" w:rsidRDefault="00581887" w:rsidP="00842BD5">
      <w:r>
        <w:br w:type="page"/>
      </w:r>
    </w:p>
    <w:p w14:paraId="464C4D16" w14:textId="45F2B095" w:rsidR="009C0E65" w:rsidRDefault="009C0E65" w:rsidP="009C0E65">
      <w:pPr>
        <w:pStyle w:val="Nadpis2"/>
      </w:pPr>
      <w:bookmarkStart w:id="224" w:name="_Toc457467696"/>
      <w:r>
        <w:lastRenderedPageBreak/>
        <w:t>REMITOTE</w:t>
      </w:r>
      <w:r>
        <w:t>DATA</w:t>
      </w:r>
    </w:p>
    <w:p w14:paraId="78360F65" w14:textId="77777777" w:rsidR="009C0E65" w:rsidRDefault="009C0E65" w:rsidP="009C0E65"/>
    <w:p w14:paraId="4CF97DB1" w14:textId="77777777" w:rsidR="009C0E65" w:rsidRDefault="009C0E65" w:rsidP="009C0E65">
      <w:pPr>
        <w:pStyle w:val="Nadpis5"/>
      </w:pPr>
      <w:r>
        <w:t>Účel</w:t>
      </w:r>
    </w:p>
    <w:p w14:paraId="1A57CDA3" w14:textId="77777777" w:rsidR="009C0E65" w:rsidRDefault="009C0E65" w:rsidP="009C0E65"/>
    <w:p w14:paraId="3578B3FE" w14:textId="0F799CEF" w:rsidR="009C0E65" w:rsidRDefault="009C0E65" w:rsidP="009C0E65">
      <w:r>
        <w:t>Zpráva XML ve formátu REMITOTE</w:t>
      </w:r>
      <w:r>
        <w:t>DATA</w:t>
      </w:r>
      <w:r>
        <w:t xml:space="preserve"> slouží k</w:t>
      </w:r>
      <w:r>
        <w:t> zaslání dávek a záznamů REMIT.</w:t>
      </w:r>
      <w:r>
        <w:t xml:space="preserve"> Při komunikaci s centrem datových služeb CDS je možné tento formát využít v případech, uvedených v následující tabulce.</w:t>
      </w:r>
    </w:p>
    <w:p w14:paraId="729DDF94" w14:textId="77777777" w:rsidR="009C0E65" w:rsidRDefault="009C0E65" w:rsidP="009C0E65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C0E65" w:rsidRPr="007F474B" w14:paraId="1578D7C8" w14:textId="77777777" w:rsidTr="00A83E1A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D971578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81F7B3B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AC749B9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A63F608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7E250C0" w14:textId="77777777" w:rsidR="009C0E65" w:rsidRPr="007F474B" w:rsidRDefault="009C0E65" w:rsidP="00A83E1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0407FF0" w14:textId="77777777" w:rsidR="009C0E65" w:rsidRPr="007F474B" w:rsidRDefault="009C0E65" w:rsidP="00A83E1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C0E65" w:rsidRPr="007F474B" w14:paraId="0894B2F9" w14:textId="77777777" w:rsidTr="00A83E1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FAD2F8" w14:textId="1E74A6B1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R1</w:t>
            </w:r>
            <w:r>
              <w:rPr>
                <w:sz w:val="20"/>
                <w:szCs w:val="20"/>
              </w:rPr>
              <w:t>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7C6097" w14:textId="39038444" w:rsidR="009C0E65" w:rsidRDefault="009C0E65" w:rsidP="00A83E1A">
            <w:pPr>
              <w:rPr>
                <w:sz w:val="20"/>
                <w:szCs w:val="20"/>
              </w:rPr>
            </w:pPr>
            <w:r w:rsidRPr="009C0E65">
              <w:rPr>
                <w:sz w:val="20"/>
                <w:szCs w:val="20"/>
              </w:rPr>
              <w:t>Opis dat dávek REMIT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925B4B" w14:textId="77777777" w:rsidR="009C0E65" w:rsidRDefault="009C0E65" w:rsidP="00A83E1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C52F4D" w14:textId="2232958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</w:t>
            </w:r>
            <w:r>
              <w:rPr>
                <w:sz w:val="20"/>
                <w:szCs w:val="20"/>
              </w:rPr>
              <w:t>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B47BC3" w14:textId="222236FF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FC92B3" w14:textId="20F16309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9C0E65" w:rsidRPr="007F474B" w14:paraId="30628FB1" w14:textId="77777777" w:rsidTr="00A83E1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A2BB0B" w14:textId="2F0CF78F" w:rsidR="009C0E65" w:rsidRDefault="009C0E65" w:rsidP="009C0E6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R2</w:t>
            </w:r>
            <w:r>
              <w:rPr>
                <w:sz w:val="20"/>
                <w:szCs w:val="20"/>
              </w:rPr>
              <w:t>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EE84DD" w14:textId="3C7C2BF1" w:rsidR="009C0E65" w:rsidRDefault="009C0E65" w:rsidP="009C0E65">
            <w:pPr>
              <w:rPr>
                <w:sz w:val="20"/>
                <w:szCs w:val="20"/>
              </w:rPr>
            </w:pPr>
            <w:r w:rsidRPr="009C0E65">
              <w:rPr>
                <w:sz w:val="20"/>
                <w:szCs w:val="20"/>
              </w:rPr>
              <w:t>Opis dat záznamů REMIT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6BF365" w14:textId="77777777" w:rsidR="009C0E65" w:rsidRDefault="009C0E65" w:rsidP="009C0E65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652CC1" w14:textId="3E06B14C" w:rsidR="009C0E65" w:rsidRDefault="009C0E65" w:rsidP="009C0E6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2B164" w14:textId="40C27A1C" w:rsidR="009C0E65" w:rsidRDefault="009C0E65" w:rsidP="009C0E6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0C3BE5" w14:textId="6C4E794D" w:rsidR="009C0E65" w:rsidRDefault="009C0E65" w:rsidP="009C0E6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502F486D" w14:textId="77777777" w:rsidR="009C0E65" w:rsidRDefault="009C0E65" w:rsidP="009C0E65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</w:p>
    <w:p w14:paraId="40FA503E" w14:textId="3D419E7F" w:rsidR="009C0E65" w:rsidRDefault="009C0E65" w:rsidP="009C0E65">
      <w:r>
        <w:t xml:space="preserve">Kompletní soubor </w:t>
      </w:r>
      <w:r w:rsidRPr="009C0E65">
        <w:t>REMITOTE</w:t>
      </w:r>
      <w:r>
        <w:t>DATA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5DE541C6" w14:textId="7E075F64" w:rsidR="009C0E65" w:rsidRPr="00770E44" w:rsidRDefault="009C0E65" w:rsidP="009C0E65">
      <w:pPr>
        <w:rPr>
          <w:rStyle w:val="Hypertextovodkaz"/>
        </w:rPr>
      </w:pPr>
      <w:r>
        <w:fldChar w:fldCharType="begin"/>
      </w:r>
      <w:r>
        <w:instrText>HYPERLINK "XML/MASTERDATA" \o "MASTERDATA.xsd"</w:instrText>
      </w:r>
      <w:r>
        <w:fldChar w:fldCharType="separate"/>
      </w:r>
      <w:r w:rsidRPr="00770E44">
        <w:rPr>
          <w:rStyle w:val="Hypertextovodkaz"/>
        </w:rPr>
        <w:t>XML\</w:t>
      </w:r>
      <w:r w:rsidRPr="009C0E65">
        <w:rPr>
          <w:rStyle w:val="Hypertextovodkaz"/>
        </w:rPr>
        <w:t>REMITOTE</w:t>
      </w:r>
      <w:r>
        <w:rPr>
          <w:rStyle w:val="Hypertextovodkaz"/>
        </w:rPr>
        <w:t>DATA</w:t>
      </w:r>
    </w:p>
    <w:p w14:paraId="1FCE75A8" w14:textId="3F192E4F" w:rsidR="009C0E65" w:rsidRDefault="009C0E65" w:rsidP="009C0E65">
      <w:pPr>
        <w:pStyle w:val="Nadpis2"/>
      </w:pPr>
      <w:r>
        <w:fldChar w:fldCharType="end"/>
      </w:r>
      <w:r>
        <w:t>REMIT</w:t>
      </w:r>
      <w:r>
        <w:t>OT</w:t>
      </w:r>
      <w:r>
        <w:t>E</w:t>
      </w:r>
      <w:r>
        <w:t>REQ</w:t>
      </w:r>
    </w:p>
    <w:p w14:paraId="4E846195" w14:textId="77777777" w:rsidR="009C0E65" w:rsidRDefault="009C0E65" w:rsidP="009C0E65"/>
    <w:p w14:paraId="47A069C5" w14:textId="77777777" w:rsidR="009C0E65" w:rsidRDefault="009C0E65" w:rsidP="009C0E65">
      <w:pPr>
        <w:pStyle w:val="Nadpis5"/>
      </w:pPr>
      <w:r>
        <w:t>Účel</w:t>
      </w:r>
    </w:p>
    <w:p w14:paraId="70067FD5" w14:textId="77777777" w:rsidR="009C0E65" w:rsidRDefault="009C0E65" w:rsidP="009C0E65"/>
    <w:p w14:paraId="44630358" w14:textId="1E398610" w:rsidR="009C0E65" w:rsidRDefault="009C0E65" w:rsidP="009C0E65">
      <w:r>
        <w:t xml:space="preserve">Zpráva XML ve formátu </w:t>
      </w:r>
      <w:r>
        <w:t>REMIT</w:t>
      </w:r>
      <w:r>
        <w:t>OT</w:t>
      </w:r>
      <w:r>
        <w:t>E</w:t>
      </w:r>
      <w:r>
        <w:t>REQ slouží k</w:t>
      </w:r>
      <w:r>
        <w:t> dotazu na dávky a záznamy REMIT.</w:t>
      </w:r>
      <w:r>
        <w:t xml:space="preserve"> Při komunikaci s centrem datových služeb CDS je možné tento formát využít v případech, uvedených v následující tabulce.</w:t>
      </w:r>
    </w:p>
    <w:p w14:paraId="25840F47" w14:textId="77777777" w:rsidR="009C0E65" w:rsidRDefault="009C0E65" w:rsidP="009C0E65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C0E65" w:rsidRPr="007F474B" w14:paraId="2612AF62" w14:textId="77777777" w:rsidTr="00A83E1A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4AD522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FDF57FD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63F4833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4C18459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EFF3089" w14:textId="77777777" w:rsidR="009C0E65" w:rsidRPr="007F474B" w:rsidRDefault="009C0E65" w:rsidP="00A83E1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EF5C852" w14:textId="77777777" w:rsidR="009C0E65" w:rsidRPr="007F474B" w:rsidRDefault="009C0E65" w:rsidP="00A83E1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C0E65" w:rsidRPr="007F474B" w14:paraId="55BBE89A" w14:textId="77777777" w:rsidTr="00A83E1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DF01EB" w14:textId="0D29DCA8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595A81" w14:textId="753F6D85" w:rsidR="009C0E65" w:rsidRDefault="009C0E65" w:rsidP="00A83E1A">
            <w:pPr>
              <w:rPr>
                <w:sz w:val="20"/>
                <w:szCs w:val="20"/>
              </w:rPr>
            </w:pPr>
            <w:r w:rsidRPr="009C0E65">
              <w:rPr>
                <w:sz w:val="20"/>
                <w:szCs w:val="20"/>
              </w:rPr>
              <w:t>Dotaz na dávky REMIT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F1E14D" w14:textId="77777777" w:rsidR="009C0E65" w:rsidRDefault="009C0E65" w:rsidP="00A83E1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5D2A07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22D55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31C0BC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C0E65" w:rsidRPr="007F474B" w14:paraId="5F880443" w14:textId="77777777" w:rsidTr="00A83E1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D742F9" w14:textId="77279782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311AED" w14:textId="06B71DE4" w:rsidR="009C0E65" w:rsidRDefault="009C0E65" w:rsidP="00A83E1A">
            <w:pPr>
              <w:rPr>
                <w:sz w:val="20"/>
                <w:szCs w:val="20"/>
              </w:rPr>
            </w:pPr>
            <w:r w:rsidRPr="009C0E65">
              <w:rPr>
                <w:sz w:val="20"/>
                <w:szCs w:val="20"/>
              </w:rPr>
              <w:t>Dotaz na záznamy REMIT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E2F973" w14:textId="77777777" w:rsidR="009C0E65" w:rsidRDefault="009C0E65" w:rsidP="00A83E1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88744A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E2079C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AC583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73A3C13A" w14:textId="77777777" w:rsidR="009C0E65" w:rsidRDefault="009C0E65" w:rsidP="009C0E65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</w:p>
    <w:p w14:paraId="6C38C727" w14:textId="6613784D" w:rsidR="009C0E65" w:rsidRDefault="009C0E65" w:rsidP="009C0E65">
      <w:r>
        <w:t xml:space="preserve">Kompletní soubor </w:t>
      </w:r>
      <w:r w:rsidRPr="009C0E65">
        <w:t>REMITOTEREQ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593D1163" w14:textId="32130E19" w:rsidR="009C0E65" w:rsidRPr="00770E44" w:rsidRDefault="009C0E65" w:rsidP="009C0E65">
      <w:pPr>
        <w:rPr>
          <w:rStyle w:val="Hypertextovodkaz"/>
        </w:rPr>
      </w:pPr>
      <w:r>
        <w:fldChar w:fldCharType="begin"/>
      </w:r>
      <w:r>
        <w:instrText>HYPERLINK "XML/MASTERDATA" \o "MASTERDATA.xsd"</w:instrText>
      </w:r>
      <w:r>
        <w:fldChar w:fldCharType="separate"/>
      </w:r>
      <w:r w:rsidRPr="00770E44">
        <w:rPr>
          <w:rStyle w:val="Hypertextovodkaz"/>
        </w:rPr>
        <w:t>XML\</w:t>
      </w:r>
      <w:r w:rsidRPr="009C0E65">
        <w:rPr>
          <w:rStyle w:val="Hypertextovodkaz"/>
        </w:rPr>
        <w:t>REMITOTEREQ</w:t>
      </w:r>
    </w:p>
    <w:p w14:paraId="5D70D028" w14:textId="16D0E44D" w:rsidR="009958F0" w:rsidRDefault="009C0E65" w:rsidP="009C0E65">
      <w:pPr>
        <w:pStyle w:val="Nadpis2"/>
      </w:pPr>
      <w:r>
        <w:fldChar w:fldCharType="end"/>
      </w:r>
      <w:r w:rsidR="009958F0">
        <w:t>RESPONSE</w:t>
      </w:r>
      <w:bookmarkEnd w:id="224"/>
    </w:p>
    <w:p w14:paraId="4BEE68BF" w14:textId="77777777" w:rsidR="009958F0" w:rsidRDefault="009958F0" w:rsidP="009958F0"/>
    <w:p w14:paraId="1435358A" w14:textId="77777777" w:rsidR="009958F0" w:rsidRDefault="009958F0" w:rsidP="009958F0">
      <w:pPr>
        <w:pStyle w:val="Nadpis5"/>
      </w:pPr>
      <w:r>
        <w:t>Účel</w:t>
      </w:r>
    </w:p>
    <w:p w14:paraId="5853B3EA" w14:textId="77777777" w:rsidR="009958F0" w:rsidRDefault="009958F0" w:rsidP="009958F0">
      <w:r>
        <w:t xml:space="preserve">Zpráva XML ve formátu RESPONSE slouží k potvrzení datové výměny mezi účastníky trhu a CDS. Základ formátu je přibližným ekvivalentem zpráv CONTRL a APERAK podle standardu UN/EDIFACT. Při </w:t>
      </w:r>
      <w:r>
        <w:lastRenderedPageBreak/>
        <w:t>komunikaci s centrem datových služeb CDS je možné tento formát využít v případech, uvedených v následující tabulce.</w:t>
      </w:r>
    </w:p>
    <w:p w14:paraId="1E2A0E79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73E703D4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E79F21A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749A77D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FAB2A4C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4826ED1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AE20D2A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D1FB170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2F131CC0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ADCD2" w14:textId="77777777" w:rsidR="009958F0" w:rsidRDefault="00665162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</w:t>
            </w:r>
            <w:r w:rsidR="009958F0">
              <w:rPr>
                <w:sz w:val="20"/>
                <w:szCs w:val="20"/>
              </w:rPr>
              <w:t>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46210E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6EFBD8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03FA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5777C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9B2CD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4BC7A0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42CEE4" w14:textId="77777777" w:rsidR="009958F0" w:rsidRDefault="00665162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</w:t>
            </w:r>
            <w:r w:rsidR="009958F0">
              <w:rPr>
                <w:sz w:val="20"/>
                <w:szCs w:val="20"/>
              </w:rPr>
              <w:t>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07ABD7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58149F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1BF67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CB4A36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AD3A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58F0" w:rsidRPr="007F474B" w14:paraId="6106271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70326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100*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4AC0F6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syntaxe - formát zprávy (od CDS pro zasilatele zprávy)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D9568A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D9B65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3EE2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45F3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9958F0" w:rsidRPr="007F474B" w14:paraId="77CD45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1649DD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101*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C7914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syntaxe - formát zprávy  (od příjemce pro CDS)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5DCD48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9914E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C3C247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00E7E7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58F0" w:rsidRPr="007F474B" w14:paraId="59898E5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F73055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05EAB1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ve zprávě o plánovaném odpojení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0982E3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EF83D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5F15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F92EE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6C3D7E3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267673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9AE143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ve zprávě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C085C2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D822B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8AC02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BA74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672D53D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F4CE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D64D26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 dotazu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AA815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EF227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0929C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94CA9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3AA432D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F5DCB5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0F841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ve zprávě elektronické faktury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E089B1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0F07F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B2911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73DAF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9958F0" w:rsidRPr="007F474B" w14:paraId="0F0AA92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008C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9E6302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 dotazu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4928F4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B501B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EB01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6B64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5570D" w:rsidRPr="007F474B" w14:paraId="1BC5148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088A06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A3D2E3" w14:textId="79D7B47D" w:rsidR="00B5570D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>Potvrzení přijetí/odmítnutí zprávy s požadavkem na pozastavení/ukončení procesu změny dodavatele/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DE059C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8A25E3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DC44BE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5E73E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958F0" w:rsidRPr="007F474B" w14:paraId="4CD36D7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B18B8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42D05A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 návrhu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3FCE8F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E410D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66566E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E836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F56B6A" w:rsidRPr="007F474B" w14:paraId="0AB71AA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B5BC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9CAA33" w14:textId="77777777" w:rsidR="00F56B6A" w:rsidRPr="00F56B6A" w:rsidRDefault="00F56B6A" w:rsidP="009958F0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Potvrzení / chyba v dotazu na data o přiřazených provozovatelích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3A364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401947" w14:textId="77777777" w:rsidR="00F56B6A" w:rsidRDefault="00F56B6A" w:rsidP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6A57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D5A21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342B11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85572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C28C9" w14:textId="77777777" w:rsidR="00F56B6A" w:rsidRPr="00F56B6A" w:rsidRDefault="00F56B6A" w:rsidP="009958F0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Potvrzení / chyba v dotazu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58FC5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495003" w14:textId="77777777" w:rsidR="00F56B6A" w:rsidRDefault="00F56B6A" w:rsidP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8F3598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07CC0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B5570D" w:rsidRPr="007F474B" w14:paraId="1A855E0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3D81CB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A94248" w14:textId="77777777" w:rsidR="00B5570D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přijetí/odmítnutí zprávy s potvrzením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08F9D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22A24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77215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7062A6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56B6A" w:rsidRPr="007F474B" w14:paraId="5F6CA94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75500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8C887D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ve zprávě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5D231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7F09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7686E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22643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3176D6F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A765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DAD17F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při dotazu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3D1D2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B5599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3A59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57E3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4CB2014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1D8A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80B85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 / chyba v dotazu na zprávy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2B9965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8AAB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A9B4B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8613C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5D5C4E" w:rsidRPr="007F474B" w14:paraId="77EBB22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E7D2EA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337D8" w14:textId="77777777" w:rsidR="005D5C4E" w:rsidRPr="00146E14" w:rsidRDefault="005D5C4E" w:rsidP="009958F0">
            <w:pPr>
              <w:rPr>
                <w:sz w:val="20"/>
                <w:szCs w:val="20"/>
              </w:rPr>
            </w:pPr>
            <w:r w:rsidRPr="005D5C4E">
              <w:rPr>
                <w:sz w:val="20"/>
                <w:szCs w:val="20"/>
              </w:rPr>
              <w:t>Varování o vypršení platnosti periodických dotazů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D23554" w14:textId="77777777" w:rsidR="005D5C4E" w:rsidRPr="008904CD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54CBE1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E53F3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87699E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B5570D" w:rsidRPr="007F474B" w14:paraId="4028C13E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E879E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457F35" w14:textId="77777777" w:rsidR="00B5570D" w:rsidRPr="00146E14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2DE0AF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11578B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82B4A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818DC5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59F077A3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8A38F8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lastRenderedPageBreak/>
              <w:t>184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86CF1" w14:textId="65F63090" w:rsidR="00B5570D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žádosti o prodloužení/zkrácení dodávky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38344A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AD372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CEB115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C1F11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7C0A215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2A855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4A9F11" w14:textId="0235852D" w:rsidR="00B5570D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C53335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4A3E9C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50D604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2F2E26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598B9BFD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AE405B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E7A19F" w14:textId="77777777" w:rsidR="00B5570D" w:rsidRPr="00146E14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30444E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B91B42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57924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93D62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D27F6" w:rsidRPr="007F474B" w14:paraId="066F5137" w14:textId="77777777" w:rsidTr="00F44F4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EC227C" w14:textId="77777777" w:rsidR="007D27F6" w:rsidRPr="00FD2340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F3C644" w14:textId="77777777" w:rsidR="007D27F6" w:rsidRPr="00FD2340" w:rsidRDefault="007D27F6" w:rsidP="009958F0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Odpověď na zpětnou registraci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09E2A9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4963EF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B8916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16F2D9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D27F6" w:rsidRPr="007F474B" w14:paraId="0E1A101F" w14:textId="77777777" w:rsidTr="009F33A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8B7169" w14:textId="77777777" w:rsidR="007D27F6" w:rsidRDefault="007D27F6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ABF75" w14:textId="77777777" w:rsidR="007D27F6" w:rsidRPr="001B122B" w:rsidRDefault="007D27F6" w:rsidP="009958F0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Odpověď na 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DFBE26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8E9F0F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78C177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A2C2DA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944F6" w:rsidRPr="007F474B" w14:paraId="45824C8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E93075" w14:textId="77777777" w:rsidR="007944F6" w:rsidRPr="00BF4E75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4BF03" w14:textId="77777777" w:rsidR="007944F6" w:rsidRPr="00146E14" w:rsidRDefault="007944F6" w:rsidP="007944F6">
            <w:pPr>
              <w:rPr>
                <w:sz w:val="20"/>
                <w:szCs w:val="20"/>
              </w:rPr>
            </w:pPr>
            <w:r w:rsidRPr="007944F6">
              <w:rPr>
                <w:sz w:val="20"/>
                <w:szCs w:val="20"/>
              </w:rPr>
              <w:t>Chyba v požadavku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50AD01" w14:textId="77777777" w:rsidR="007944F6" w:rsidRPr="008904CD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9F42D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E94315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F4335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09E253E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BDBB45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215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C607B4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aktualizaci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2262BA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324758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7E9A4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FAF6FE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39DE17D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B89DE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8E857B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přijetí 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A37C0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D8EE4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3B0C2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4E7B5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133648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4644A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C4FD4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přijetí neprůběhových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349C1A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5564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EDAD9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29F8B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65E586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8A80E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7ECC9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DÚF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AC38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ACA8D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6889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3CB9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77196A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6188D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A6F47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1BB6DB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2D50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F2ABA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1190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</w:t>
            </w:r>
          </w:p>
        </w:tc>
      </w:tr>
      <w:tr w:rsidR="00F56B6A" w:rsidRPr="007F474B" w14:paraId="77559E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052B3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B2E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DÚF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D334E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A199F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9BC7C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D237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</w:t>
            </w:r>
          </w:p>
        </w:tc>
      </w:tr>
      <w:tr w:rsidR="00E2689B" w:rsidRPr="007F474B" w14:paraId="294EEA7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53BE99" w14:textId="6639A12E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C3DCB4" w14:textId="3DB70382" w:rsidR="00E2689B" w:rsidRPr="00146E14" w:rsidRDefault="00E2689B" w:rsidP="009958F0">
            <w:pPr>
              <w:rPr>
                <w:sz w:val="20"/>
                <w:szCs w:val="20"/>
              </w:rPr>
            </w:pPr>
            <w:r w:rsidRPr="00E2689B">
              <w:rPr>
                <w:sz w:val="20"/>
                <w:szCs w:val="20"/>
              </w:rPr>
              <w:t>Potvrzení/chyba při dotazu na akumulaci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F6DF99" w14:textId="38794951" w:rsidR="00E2689B" w:rsidRPr="008904CD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ECD450" w14:textId="3B3F047F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99D1D6" w14:textId="3545925F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13D13E" w14:textId="25CA9F35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46FBE9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B58A5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94C08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pořadavku na data pro fakturaci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367E42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6A26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E085D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B1C5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126C991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641E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8A1B52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pro fakturaci distribuce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46F6A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72152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3406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E9ABB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665442A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38ED0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E9125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03D8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F58CA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2107D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3730B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779B7ED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8D012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719613" w14:textId="77777777" w:rsidR="00F56B6A" w:rsidRDefault="00754339" w:rsidP="009958F0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pro požadavek 134 (odhad roční spotřeby)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7222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0533E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A56F5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AE87C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6EDC291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5EA62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8CCC3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DUF MO – Příjem/odmítnutí požadavku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73F6D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21B3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B8C7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7EA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6CE6367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2055E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CE76B" w14:textId="0D1B9C79" w:rsidR="00F56B6A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Potvrzení/chyba při zaslání požadavku na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96E5E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FF070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BD097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0A1A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</w:tr>
      <w:tr w:rsidR="00F56B6A" w:rsidRPr="007F474B" w14:paraId="78304D0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C4794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6D70FC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při zaslání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94455E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60E7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D6244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B90D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3CA05CC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0856A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1B677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 přijetí zaslaného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F1ACB3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B351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0296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0B51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185B97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3BF7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61B04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6744FD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246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CE844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B4DCF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8E262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PDS/PPS</w:t>
            </w:r>
          </w:p>
        </w:tc>
      </w:tr>
      <w:tr w:rsidR="00F56B6A" w:rsidRPr="007F474B" w14:paraId="01B5A4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E0BB5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EBFD6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v požadavku na zaslání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922B1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AF91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8330A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EFAC6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417551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77FF0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FCF5F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 požadavku na výpis deníku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43247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DB92F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3147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55965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289D8C5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0FFD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2394A7" w14:textId="77777777" w:rsidR="00F56B6A" w:rsidRDefault="00F56B6A" w:rsidP="009958F0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zádosti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0A9154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7602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7CCEF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BDCE3B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14C4CEE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ED14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09167" w14:textId="77777777" w:rsidR="00F56B6A" w:rsidRDefault="00F56B6A" w:rsidP="009958F0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žádosti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E6DDC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D61DF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475E73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FF2895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EF2E6F" w:rsidRPr="007F474B" w14:paraId="1CEAE2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42F1B3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3F422E" w14:textId="77777777" w:rsidR="00EF2E6F" w:rsidRDefault="00EF2E6F" w:rsidP="00AC19EC">
            <w:pPr>
              <w:rPr>
                <w:sz w:val="20"/>
                <w:szCs w:val="20"/>
              </w:rPr>
            </w:pPr>
            <w:r w:rsidRPr="00EF2E6F">
              <w:rPr>
                <w:sz w:val="20"/>
                <w:szCs w:val="20"/>
              </w:rPr>
              <w:t>Chyba / potvrzení příjmu zprávy plánované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ADCF7" w14:textId="77777777" w:rsidR="00EF2E6F" w:rsidRPr="008904CD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BCC1E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B2735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FEAACA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EF2E6F" w:rsidRPr="007F474B" w14:paraId="58205F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A377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DABFE" w14:textId="77777777" w:rsidR="00EF2E6F" w:rsidRDefault="00EF2E6F" w:rsidP="00AC19EC">
            <w:pPr>
              <w:rPr>
                <w:sz w:val="20"/>
                <w:szCs w:val="20"/>
              </w:rPr>
            </w:pPr>
            <w:r w:rsidRPr="00EF2E6F">
              <w:rPr>
                <w:sz w:val="20"/>
                <w:szCs w:val="20"/>
              </w:rPr>
              <w:t>Chyba / potvrzení příjmu zprávy plánované diagramy za stranu výroby (A,B)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2BDCC1" w14:textId="77777777" w:rsidR="00EF2E6F" w:rsidRPr="008904CD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C0BBC5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03E5E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95992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146E14" w:rsidRPr="007F474B" w14:paraId="7413DE9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0CF850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F0083" w14:textId="77777777" w:rsidR="00146E14" w:rsidRDefault="00146E14" w:rsidP="00AC19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přijetí/Chyba při zaslání sjednaných hodnot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E36759" w14:textId="77777777" w:rsidR="00146E14" w:rsidRPr="008904CD" w:rsidRDefault="00146E14" w:rsidP="00AC19EC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09F4B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EBD18B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29E68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Subjekt zúčtování</w:t>
            </w:r>
          </w:p>
        </w:tc>
      </w:tr>
      <w:tr w:rsidR="00F56B6A" w:rsidRPr="007F474B" w14:paraId="0522591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4FF6EA" w14:textId="77777777" w:rsidR="00F56B6A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C04CBE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v požadavku na zaslání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CF7C8" w14:textId="77777777" w:rsidR="00F56B6A" w:rsidRPr="008904CD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CA769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337A6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EAD60D" w14:textId="77777777" w:rsidR="00F56B6A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</w:tr>
      <w:tr w:rsidR="00F56B6A" w:rsidRPr="007F474B" w14:paraId="421E29F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C15D58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26A819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0BAA9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9C1EB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537E1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182A5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5570D" w:rsidRPr="007F474B" w14:paraId="3BCCF342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3CF66C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C65338" w14:textId="201A2811" w:rsidR="00B5570D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7357D8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274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FDE4C3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E113D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282980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226E3" w:rsidRPr="007F474B" w14:paraId="4356BB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9D0A10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7CE8B" w14:textId="77777777" w:rsidR="00B226E3" w:rsidRDefault="00B226E3" w:rsidP="009958F0">
            <w:pPr>
              <w:rPr>
                <w:sz w:val="20"/>
                <w:szCs w:val="20"/>
              </w:rPr>
            </w:pPr>
            <w:r w:rsidRPr="00B226E3">
              <w:rPr>
                <w:sz w:val="20"/>
                <w:szCs w:val="20"/>
              </w:rPr>
              <w:t>Odpověď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B9651" w14:textId="77777777" w:rsidR="00B226E3" w:rsidRPr="008904CD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2289E0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03827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473205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226E3" w:rsidRPr="007F474B" w14:paraId="28539C0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0A3ED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7DB3CF" w14:textId="77777777" w:rsidR="00B226E3" w:rsidRDefault="00B226E3" w:rsidP="009958F0">
            <w:pPr>
              <w:rPr>
                <w:sz w:val="20"/>
                <w:szCs w:val="20"/>
              </w:rPr>
            </w:pPr>
            <w:r w:rsidRPr="00B226E3">
              <w:rPr>
                <w:sz w:val="20"/>
                <w:szCs w:val="20"/>
              </w:rPr>
              <w:t>Odpověď na 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67D7A7" w14:textId="77777777" w:rsidR="00B226E3" w:rsidRPr="008904CD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C8F823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421B7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E62DD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8D3A5B" w:rsidRPr="007F474B" w14:paraId="56FDF39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95163A" w14:textId="77777777" w:rsidR="008D3A5B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828191" w14:textId="77777777" w:rsidR="008D3A5B" w:rsidRDefault="008D3A5B" w:rsidP="009958F0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Potvrzení/chyba ve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B170FE" w14:textId="77777777" w:rsidR="008D3A5B" w:rsidRPr="008904CD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88787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843C47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0961E8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8D3A5B" w:rsidRPr="007F474B" w14:paraId="5A2018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7FBA4" w14:textId="77777777" w:rsidR="008D3A5B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FDBD77" w14:textId="77777777" w:rsidR="008D3A5B" w:rsidRDefault="008D3A5B" w:rsidP="009958F0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Potvrzení/chyba v dotazu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5A2D83" w14:textId="77777777" w:rsidR="008D3A5B" w:rsidRPr="008904CD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90C5AC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FC169D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FC4CEE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56B6A" w:rsidRPr="007F474B" w14:paraId="5996312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4659F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F50D6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0EF6C3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1D7D5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5E5F0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7063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033E54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E7E60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F897B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FA1AB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DF889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87E5D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8952E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4FA8827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2AE19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1D5585" w14:textId="77777777" w:rsidR="006F1CB4" w:rsidRDefault="00754339" w:rsidP="009958F0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k pož. na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669CDB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C6E66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442E2D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AC3636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24F1314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3038D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CC01A8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683DCF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17F56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D798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9B3FF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0533429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FD6A0E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332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A8A6E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data dopočtu za primárního dodavatele za jednotlivá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FD74A7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710A94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F966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A921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67B4B3A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8D6FB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03C4C7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agregovaná data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0E575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8F60D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2FFCF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C6AAA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27BF3BF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5CFAD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0FD687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A603BD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EA2588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E8AE8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3981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501E66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6D669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5E7ED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F621C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83C57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3BDC7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84D64F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FC0FD8" w:rsidRPr="007F474B" w14:paraId="28F4A8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5B6320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69E7E" w14:textId="77777777" w:rsidR="00FC0FD8" w:rsidRDefault="00FC0FD8" w:rsidP="00FC0FD8">
            <w:pPr>
              <w:rPr>
                <w:sz w:val="20"/>
                <w:szCs w:val="20"/>
              </w:rPr>
            </w:pPr>
            <w:r w:rsidRPr="00FC0FD8">
              <w:rPr>
                <w:sz w:val="20"/>
                <w:szCs w:val="20"/>
              </w:rPr>
              <w:t>Potvrzení/chyba v požadavku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2AEF68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2F6C5C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CCE79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9FBFC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C0FD8" w:rsidRPr="007F474B" w14:paraId="63F48F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E2823B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AAEA86" w14:textId="77777777" w:rsidR="00FC0FD8" w:rsidRDefault="00FC0FD8" w:rsidP="00FC0FD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F3EF65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33D1EE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0961F1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FF2327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B4820" w:rsidRPr="007F474B" w14:paraId="630CA1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B608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F352EA" w14:textId="77777777" w:rsidR="000B4820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Potvrzení/chyba v požadavku na výčet odběrného místa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C0D179" w14:textId="77777777" w:rsidR="000B4820" w:rsidRPr="008904CD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30C91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9FC27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F4F94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C0FD8" w:rsidRPr="007F474B" w14:paraId="0EB48A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AE53E6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D59039" w14:textId="77777777" w:rsidR="00FC0FD8" w:rsidRDefault="00FC0FD8" w:rsidP="00FC0FD8">
            <w:pPr>
              <w:rPr>
                <w:sz w:val="20"/>
                <w:szCs w:val="20"/>
              </w:rPr>
            </w:pPr>
            <w:r w:rsidRPr="00D33D83">
              <w:rPr>
                <w:sz w:val="20"/>
                <w:szCs w:val="20"/>
              </w:rPr>
              <w:t>Potvrzení/chyba v požadavku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0AA350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80E47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B887F2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413B3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BB4774" w:rsidRPr="007F474B" w14:paraId="0D1C44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DF535C" w14:textId="0DBB1CCE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8DAD43" w14:textId="0DF19BC6" w:rsidR="00BB4774" w:rsidRPr="00D33D83" w:rsidRDefault="00BB4774" w:rsidP="00FC0FD8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Chybová zpráva v dotazu na portfolio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CD010" w14:textId="5F37AE6B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6BECC" w14:textId="39FC8385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D24870" w14:textId="7908149A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31D099" w14:textId="313ACA2D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3639AB" w:rsidRPr="007F474B" w14:paraId="6AEE5D7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45E29A" w14:textId="7867D0FB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130517" w14:textId="59467869" w:rsidR="003639AB" w:rsidRPr="00D33D83" w:rsidRDefault="003639AB" w:rsidP="00FC0FD8">
            <w:pPr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 xml:space="preserve">Chyb. </w:t>
            </w:r>
            <w:r>
              <w:rPr>
                <w:sz w:val="20"/>
                <w:szCs w:val="20"/>
              </w:rPr>
              <w:t>z</w:t>
            </w:r>
            <w:r w:rsidRPr="003639AB">
              <w:rPr>
                <w:sz w:val="20"/>
                <w:szCs w:val="20"/>
              </w:rPr>
              <w:t>práva k požadavku na kmenová data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B70059" w14:textId="73EF1DA4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52AA1" w14:textId="695F201E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1233B" w14:textId="46E30636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013F84" w14:textId="65BA459C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301490" w:rsidRPr="007F474B" w14:paraId="10F6CFB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76FEE9" w14:textId="0432BDCB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DEC82" w14:textId="3854E9A6" w:rsidR="00301490" w:rsidRPr="003639AB" w:rsidRDefault="00301490" w:rsidP="00FC0FD8">
            <w:pPr>
              <w:rPr>
                <w:sz w:val="20"/>
                <w:szCs w:val="20"/>
              </w:rPr>
            </w:pPr>
            <w:r w:rsidRPr="00301490">
              <w:rPr>
                <w:sz w:val="20"/>
                <w:szCs w:val="20"/>
              </w:rPr>
              <w:t xml:space="preserve">Kmenová data sk. sdílení </w:t>
            </w:r>
            <w:proofErr w:type="spellStart"/>
            <w:r w:rsidRPr="00301490">
              <w:rPr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v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073C74" w14:textId="7E60F84D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A6E01F" w14:textId="72FAA4AE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F0BEA7" w14:textId="10BA7C6F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F121D" w14:textId="33AE0DC6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01BD7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AF8F0" w14:textId="69464AD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6CE428" w14:textId="61599611" w:rsidR="004E4D22" w:rsidRPr="00301490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79ABA0" w14:textId="793487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B9CB7A" w14:textId="1F75488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FE38F" w14:textId="716D1E5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89AF6D" w14:textId="0231E2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780025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C89CE0" w14:textId="3D0B226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36FA37" w14:textId="19BD6EFD" w:rsidR="004E4D22" w:rsidRPr="00301490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29FCB4" w14:textId="40A3897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D04E73" w14:textId="7D4C438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E4913" w14:textId="71C722E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2639B1" w14:textId="7F92CCC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276C009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23CE2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A7C664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72D4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51FAF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15E7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6644D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7CEFF0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6061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82824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CC781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28013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291C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5FB5D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9EAE6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1B4D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2141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796CE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53BC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7CDBA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028D1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0DAE42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A2125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73462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148B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9FD91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58392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96237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A5692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6F32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F29C7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 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69743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9D67C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A2534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6157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618ED8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3A4D3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1C0E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422A0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53D6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64DC3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08D4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93827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5E37B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8CBDEE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 dotazu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5F016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C540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45936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34AF5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 (PXE)</w:t>
            </w:r>
          </w:p>
        </w:tc>
      </w:tr>
      <w:tr w:rsidR="004E4D22" w:rsidRPr="007F474B" w14:paraId="6083A2A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44B4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A7A8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 dotazu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FB8A19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EDC0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1196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80D5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 (PXE)</w:t>
            </w:r>
          </w:p>
        </w:tc>
      </w:tr>
      <w:tr w:rsidR="004E4D22" w:rsidRPr="007F474B" w14:paraId="1DF2233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302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7A7CE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16D5CE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50D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B5287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DE6C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5943B1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3D76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E5D93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/ Potrzení požadavku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CAD16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425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FF54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223C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23417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23D3C1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ABC3A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7E1039" w14:textId="77777777" w:rsidR="004E4D22" w:rsidRPr="00E16DEB" w:rsidRDefault="004E4D22" w:rsidP="004E4D22">
            <w:pPr>
              <w:rPr>
                <w:sz w:val="20"/>
                <w:szCs w:val="20"/>
              </w:rPr>
            </w:pPr>
            <w:r w:rsidRPr="00E16DEB">
              <w:rPr>
                <w:sz w:val="20"/>
                <w:szCs w:val="20"/>
              </w:rPr>
              <w:t>Přijetí/Chyba v dotazu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412EC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C5A7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18513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F082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C385A2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B64AD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611E07" w14:textId="77777777" w:rsidR="004E4D22" w:rsidRPr="00E16DEB" w:rsidRDefault="004E4D22" w:rsidP="004E4D22">
            <w:pPr>
              <w:rPr>
                <w:sz w:val="20"/>
                <w:szCs w:val="20"/>
              </w:rPr>
            </w:pPr>
            <w:r w:rsidRPr="00E16DEB">
              <w:rPr>
                <w:sz w:val="20"/>
                <w:szCs w:val="20"/>
              </w:rPr>
              <w:t>Přijetí/chyba v dotazu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C9ADD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1DD20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0F9C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F0F6C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2C556AF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E781E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6F5EC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- souhrn MV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496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6AC08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696EA2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62A66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689D5F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F54C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056D1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OTE - souhrn 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8F7C7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A7F58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83B46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ADBF1F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171A520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E2261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DB4300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6354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5612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03083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5FA3C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1CA0E5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C87B8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37C65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OTE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C162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ECD9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68F5B5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6EB6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3F5AE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838E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FB4768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žádosti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EF44E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3285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40A1CF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8C646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4D1A7F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0867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3EE82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ve 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91B23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DC7C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963685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B677B1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4D3748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AB14B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5C9D5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dotazu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5CA9B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E710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63264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C10DB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1FF9ED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E7D9E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EB2EE" w14:textId="77777777" w:rsidR="004E4D22" w:rsidRDefault="004E4D22" w:rsidP="004E4D22">
            <w:pPr>
              <w:rPr>
                <w:sz w:val="20"/>
                <w:szCs w:val="20"/>
              </w:rPr>
            </w:pPr>
            <w:r w:rsidRPr="00561F3E">
              <w:rPr>
                <w:sz w:val="20"/>
                <w:szCs w:val="20"/>
              </w:rPr>
              <w:t>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4329A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A1D9A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81B1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A4DE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B707B4" w14:paraId="66E2A3B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202A17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B9431" w14:textId="77777777" w:rsidR="004E4D22" w:rsidRPr="00561F3E" w:rsidDel="00B707B4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Stav finančního limitu </w:t>
            </w:r>
            <w:r w:rsidRPr="00561F3E">
              <w:rPr>
                <w:sz w:val="20"/>
                <w:szCs w:val="20"/>
              </w:rPr>
              <w:t>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70DB7D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A13363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3D22E1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6FB0E8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669401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AEFE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D9F06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7A7109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F478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7D7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81821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FDA5B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CC9C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AF0EDF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DA31A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AF35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B7542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2502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A6B772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F8D42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F082DD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D91A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6CF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B3E40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3EC72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7DFFF1F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C6749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3E739" w14:textId="77777777" w:rsidR="004E4D22" w:rsidRDefault="004E4D22" w:rsidP="004E4D22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A672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3F6C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AFA9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03B91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FF251BE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4B0D5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4BD4F0" w14:textId="77777777" w:rsidR="004E4D22" w:rsidRDefault="004E4D22" w:rsidP="004E4D22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 - chyba/potrzení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4F1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246D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A92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FB3A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E8297C5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36B79E" w14:textId="77777777" w:rsidR="004E4D22" w:rsidRPr="002D41EC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F2130" w14:textId="77777777" w:rsidR="004E4D22" w:rsidRPr="002D41EC" w:rsidRDefault="004E4D22" w:rsidP="004E4D22">
            <w:pPr>
              <w:rPr>
                <w:sz w:val="20"/>
                <w:szCs w:val="20"/>
              </w:rPr>
            </w:pPr>
            <w:r w:rsidRPr="00B37274">
              <w:rPr>
                <w:sz w:val="20"/>
                <w:szCs w:val="20"/>
              </w:rPr>
              <w:t>Úspěsné nastavení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8DA6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802C9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3C52A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CE0A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0B7673E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053024" w14:textId="77777777" w:rsidR="004E4D22" w:rsidRPr="002D41EC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4AB2B" w14:textId="77777777" w:rsidR="004E4D22" w:rsidRPr="002D41EC" w:rsidRDefault="004E4D22" w:rsidP="004E4D22">
            <w:pPr>
              <w:rPr>
                <w:sz w:val="20"/>
                <w:szCs w:val="20"/>
              </w:rPr>
            </w:pPr>
            <w:r w:rsidRPr="001B2A62">
              <w:rPr>
                <w:sz w:val="20"/>
                <w:szCs w:val="20"/>
              </w:rPr>
              <w:t>Úspěšná automatická změna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F785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C9B3D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05940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0D991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FFA83F1" w14:textId="77777777" w:rsidTr="005A772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008579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0D4587" w14:textId="77777777" w:rsidR="004E4D22" w:rsidRPr="006D6FDA" w:rsidRDefault="004E4D22" w:rsidP="004E4D2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312C53" w14:textId="77777777" w:rsidR="004E4D22" w:rsidRPr="006D6FDA" w:rsidRDefault="004E4D22" w:rsidP="004E4D22">
            <w:pPr>
              <w:spacing w:after="0"/>
              <w:rPr>
                <w:sz w:val="20"/>
                <w:szCs w:val="20"/>
                <w:lang w:eastAsia="cs-CZ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E55A7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A8B7EA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47A75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5199C460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A47930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C9E89A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ČR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ED1E5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B17A2B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A8B4E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1410F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94FF506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0F6E3F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lastRenderedPageBreak/>
              <w:t>492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05126B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- VYPOŘÁDÁNÍ EXPORTU/IMPORTU Z DT-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A0812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88107B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D31E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A11283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3DC4A345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779AF5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6807030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VYPOŘÁDÁNÍ EXPORTU/IMPORTU Z VDT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5CAA58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FFC1B2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B6875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728E29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70D76FE8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B868E1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9C5F46" w14:textId="552511D2" w:rsidR="004E4D22" w:rsidRPr="00F40D1D" w:rsidRDefault="004E4D22" w:rsidP="004E4D22">
            <w:pPr>
              <w:rPr>
                <w:sz w:val="20"/>
                <w:szCs w:val="20"/>
              </w:rPr>
            </w:pPr>
            <w:r w:rsidRPr="008E553A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8E553A">
              <w:rPr>
                <w:sz w:val="20"/>
                <w:szCs w:val="20"/>
              </w:rPr>
              <w:t>NETTING - DEBET</w:t>
            </w:r>
            <w:proofErr w:type="gramEnd"/>
            <w:r w:rsidRPr="008E553A">
              <w:rPr>
                <w:sz w:val="20"/>
                <w:szCs w:val="20"/>
              </w:rPr>
              <w:t xml:space="preserve"> SZ - </w:t>
            </w:r>
            <w:proofErr w:type="gramStart"/>
            <w:r w:rsidRPr="008E553A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FFCA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0C95C5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DA6AE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43EC92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680CDEC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ED1371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501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0F88C8" w14:textId="0F9823FB" w:rsidR="004E4D22" w:rsidRPr="00F40D1D" w:rsidRDefault="004E4D22" w:rsidP="004E4D22">
            <w:pPr>
              <w:rPr>
                <w:sz w:val="20"/>
                <w:szCs w:val="20"/>
              </w:rPr>
            </w:pPr>
            <w:r w:rsidRPr="006B17B4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6B17B4">
              <w:rPr>
                <w:sz w:val="20"/>
                <w:szCs w:val="20"/>
              </w:rPr>
              <w:t>NETTING - DEBET</w:t>
            </w:r>
            <w:proofErr w:type="gramEnd"/>
            <w:r w:rsidRPr="006B17B4">
              <w:rPr>
                <w:sz w:val="20"/>
                <w:szCs w:val="20"/>
              </w:rPr>
              <w:t xml:space="preserve"> SZ - </w:t>
            </w:r>
            <w:proofErr w:type="gramStart"/>
            <w:r w:rsidRPr="006B17B4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F130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90FF6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641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707D3A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B3D9EA8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8A4E2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504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8A5D3F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– UHRAZENÉ ZÁVAZKY OTE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283058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D3A6D8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B45E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8C9BB1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51672DDD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3D539E" w14:textId="3D295FAD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BDB880" w14:textId="5B1BC93A" w:rsidR="004E4D22" w:rsidRPr="00F40D1D" w:rsidRDefault="004E4D22" w:rsidP="004E4D22">
            <w:pPr>
              <w:rPr>
                <w:sz w:val="20"/>
                <w:szCs w:val="20"/>
              </w:rPr>
            </w:pPr>
            <w:r w:rsidRPr="007E7A63">
              <w:t>Potvrzení/chyba v  dotazu na vypořádání exportů/importů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5BFA1E" w14:textId="2E7CB4F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970EDE" w14:textId="6AB7A836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221671" w14:textId="22BD212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3C4F1" w14:textId="4CAE4AA2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73930C4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FC663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E9A431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Potvrzení/chyba přijetí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CDAB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EB1E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AC09E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0540C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</w:tr>
      <w:tr w:rsidR="004E4D22" w:rsidRPr="007F474B" w14:paraId="403068E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D6E9D2" w14:textId="41B8A39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4FD46" w14:textId="0C6A9D39" w:rsidR="004E4D22" w:rsidRDefault="004E4D22" w:rsidP="004E4D22">
            <w:pPr>
              <w:rPr>
                <w:sz w:val="20"/>
                <w:szCs w:val="20"/>
              </w:rPr>
            </w:pPr>
            <w:r w:rsidRPr="00342ABF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342ABF">
              <w:rPr>
                <w:sz w:val="20"/>
                <w:szCs w:val="20"/>
              </w:rPr>
              <w:t>NETTING - KREDIT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SZ  -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05340E" w14:textId="776D070E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AADDD1" w14:textId="73FDB1A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C87DF" w14:textId="37B869C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C553E6" w14:textId="495A855D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49205E8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3F92FE" w14:textId="29BE9B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F6E846" w14:textId="567CD241" w:rsidR="004E4D22" w:rsidRDefault="004E4D22" w:rsidP="004E4D22">
            <w:pPr>
              <w:rPr>
                <w:sz w:val="20"/>
                <w:szCs w:val="20"/>
              </w:rPr>
            </w:pPr>
            <w:r w:rsidRPr="00342ABF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342ABF">
              <w:rPr>
                <w:sz w:val="20"/>
                <w:szCs w:val="20"/>
              </w:rPr>
              <w:t>NETTING - KREDIT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SZ  -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39A2A3" w14:textId="76908CCB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2145EB" w14:textId="7FB3E4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42834" w14:textId="5883E02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0738F1" w14:textId="4F318116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4727EC7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ACE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280B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Potvrzení/chyba přijetí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71AF3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AF7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D6617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4E16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Správce TDD</w:t>
            </w:r>
          </w:p>
        </w:tc>
      </w:tr>
      <w:tr w:rsidR="004E4D22" w:rsidRPr="007F474B" w14:paraId="6016B14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A81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7FE64F" w14:textId="77777777" w:rsidR="004E4D22" w:rsidRDefault="004E4D22" w:rsidP="004E4D22">
            <w:pPr>
              <w:rPr>
                <w:sz w:val="20"/>
                <w:szCs w:val="20"/>
              </w:rPr>
            </w:pPr>
            <w:r w:rsidRPr="001F4658">
              <w:rPr>
                <w:sz w:val="20"/>
                <w:szCs w:val="20"/>
              </w:rPr>
              <w:t>Potvrzení/chyba přijetí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3252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491A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450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90F8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</w:tr>
      <w:tr w:rsidR="004E4D22" w:rsidRPr="007F474B" w14:paraId="41AB0C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9B997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BCF5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Odhadnutý diagram odběru skupiny OPM(C), nekorigovaný  (561)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2EE7C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7F3B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2408E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6125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6F708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14AD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5E8C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žádost o Diagram průběhu korekčního činitele na zbytkovou bilanci DS (601)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00E7C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C969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DF7A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5863B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5ED38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0925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32FF3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5383C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F31E9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E88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8881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D7B1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63F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A8937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agregovaná za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3ECB0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00F49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B4EFA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B5BA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0B0153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C8AA9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455FA6" w14:textId="77777777" w:rsidR="004E4D22" w:rsidRPr="008904CD" w:rsidRDefault="004E4D22" w:rsidP="004E4D22">
            <w:pPr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Chyba/potvrzení při zaslání požadavku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733E0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20048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5BD6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517D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3035AF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2A49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4062FE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226EC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FFE31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B6CD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50E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BBC2D6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C5CD9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6DBAA2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9D8DF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5C815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DAD8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AD7DB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957947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264EB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A67FDA" w14:textId="77777777" w:rsidR="004E4D22" w:rsidRDefault="004E4D22" w:rsidP="004E4D22">
            <w:pPr>
              <w:rPr>
                <w:sz w:val="20"/>
                <w:szCs w:val="20"/>
              </w:rPr>
            </w:pPr>
            <w:r w:rsidRPr="00173485">
              <w:rPr>
                <w:sz w:val="20"/>
                <w:szCs w:val="20"/>
              </w:rPr>
              <w:t>Chyba v dotazu na poměrný agregovaný profil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83789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B6A4C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DD4C2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BF3B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0DFE5D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E7B19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662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39F5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normálních a skutečných klimatických púodmínek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5528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0BD40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D3202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84AC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BB271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8085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97F64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018B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05E1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37B5F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4C6B0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A1E195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042B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CD8F4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data korečního koeficinetu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ABB40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62A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ABA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782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4E40F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BEEA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45B67E" w14:textId="77777777" w:rsidR="004E4D22" w:rsidRDefault="004E4D22" w:rsidP="004E4D22">
            <w:pPr>
              <w:rPr>
                <w:sz w:val="20"/>
                <w:szCs w:val="20"/>
              </w:rPr>
            </w:pPr>
            <w:r w:rsidRPr="00FB2A2B">
              <w:rPr>
                <w:sz w:val="20"/>
                <w:szCs w:val="20"/>
              </w:rPr>
              <w:t>Chybová zpráva k požadavku na 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76EA2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02712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BABB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CA607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A5912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3079A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B8BAB7" w14:textId="77777777" w:rsidR="004E4D22" w:rsidRDefault="004E4D22" w:rsidP="004E4D22">
            <w:pPr>
              <w:rPr>
                <w:sz w:val="20"/>
                <w:szCs w:val="20"/>
              </w:rPr>
            </w:pPr>
            <w:r w:rsidRPr="002A4C95">
              <w:rPr>
                <w:sz w:val="20"/>
                <w:szCs w:val="20"/>
              </w:rPr>
              <w:t>Potvrzení, chyba pož. na kor.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DFC24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2D797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A536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7E699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1DB50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BE9A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371AD9" w14:textId="77777777" w:rsidR="004E4D22" w:rsidRPr="002A4C95" w:rsidRDefault="004E4D22" w:rsidP="004E4D22">
            <w:pPr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Chyba v požadavku na historii měření B za max.12 předchozích měsíců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0DA2D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2BF74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B3A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2B2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2DA0065F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C5C1C07" w14:textId="17EE91E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4AC0AAA" w14:textId="13ADE7C0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Posunutí uzávěrky otevření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1F898" w14:textId="56483FCC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4ABB15" w14:textId="4B80DEFA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F7E2A2" w14:textId="29F70BF1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BE17B4" w14:textId="0591DE5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0EC18D95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643EDB6" w14:textId="36600E0E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7033057" w14:textId="11A06953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Posunutí uzávěrky ukončení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624F8D" w14:textId="230DCFDB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9294D0" w14:textId="480B7583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63B911" w14:textId="7AA80E7C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BFA248" w14:textId="1C409A78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61903D4E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0CF56C6" w14:textId="1E07FF56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40E245" w14:textId="51F54DF2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Zpoždění 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35199B" w14:textId="63EBD208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240D0D" w14:textId="7572A4F6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578FA" w14:textId="4A2F7A7C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CECCB6" w14:textId="1A7AD079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2A32794B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106D19A" w14:textId="33DB4E53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A3F024" w14:textId="4ABC30FA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Zrušení aukce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405DD5" w14:textId="68E57610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5C9C87" w14:textId="749C7B3C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DD351" w14:textId="32309F5D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09009" w14:textId="0E5E824A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0F61EB78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418C76E" w14:textId="4C5309DE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ADA33" w14:textId="77777777" w:rsidR="004E4D22" w:rsidRPr="001E1CF6" w:rsidRDefault="004E4D22" w:rsidP="004E4D22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Data kapacit pro IDA</w:t>
            </w:r>
          </w:p>
          <w:p w14:paraId="65A7836D" w14:textId="2F219757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669DCD7" w14:textId="45EF3900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4A01B2" w14:textId="5AB8F9A4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2FB81E" w14:textId="054E0197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B7486B" w14:textId="1C9FBEBF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4DA870F3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D1AD9" w14:textId="12354471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7EBE6D9" w14:textId="72D09728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00401E1" w14:textId="056A9224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C8CFB5" w14:textId="3765646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52AB8" w14:textId="47C9940A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D4B81F" w14:textId="1B412E8F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628415BE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D5DFD" w14:textId="77183339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4B8243" w14:textId="4743DBC2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ED10586" w14:textId="64751A16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CDE6EF" w14:textId="2EA3DF25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211F09" w14:textId="5FB454F3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08FA8" w14:textId="242BC532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5D4121A" w14:textId="6504789C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3FD6F5" w14:textId="055E256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263285" w14:textId="77056EF6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zadání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CF706" w14:textId="687C3152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D91CB" w14:textId="7B4CD27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DF193F" w14:textId="11513184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D87381" w14:textId="602420A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B52E602" w14:textId="0C831A78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C73B32" w14:textId="7D479A0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36DF81" w14:textId="20F6652D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anulace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2938E4" w14:textId="7B674F08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788BA6" w14:textId="2715DC8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8922CDA" w14:textId="35C64B9B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CFA753" w14:textId="6241AC7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A198FA0" w14:textId="51966E51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4E9FD0" w14:textId="070E38A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55B42C" w14:textId="0A8D9E56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dotazu na data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EDCC02" w14:textId="7BDC0A7E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B84245" w14:textId="56E906E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D306DD" w14:textId="29B74BBC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B3628" w14:textId="08521FB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388EFD0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13ABEE" w14:textId="7E365B7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B79476" w14:textId="2049E17A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zadání nabídky v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C76C40" w14:textId="191BA434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81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90B6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CC88BF5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AE087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3690316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64EC2F" w14:textId="7E03AD1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596F4" w14:textId="2801C18D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anulace nabídky v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3CB3E2" w14:textId="01507CE3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82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CDA3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F8853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1AEFA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0B016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A80AA0" w14:textId="649CD14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AC9FB3" w14:textId="1B456539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dotazu na data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776E5E" w14:textId="7B09D0F8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83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D1EBE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C54025D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B96F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69F67B0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CE8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11319A" w14:textId="1192F1E8" w:rsidR="004E4D22" w:rsidRDefault="004E4D22" w:rsidP="004E4D22">
            <w:pPr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 xml:space="preserve">Zpoždění zveřejnění </w:t>
            </w:r>
            <w:r>
              <w:rPr>
                <w:sz w:val="20"/>
                <w:szCs w:val="20"/>
              </w:rPr>
              <w:t>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A8C8C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2C0A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BF3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D25F5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78ADFF2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59ACC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6CA21" w14:textId="77777777" w:rsidR="004E4D22" w:rsidRDefault="004E4D22" w:rsidP="004E4D22">
            <w:pPr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Posunutí uzávěrky příjmu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C51A6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9371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69EA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B9C6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5C8059F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BE354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0EFA59" w14:textId="4D571457" w:rsidR="004E4D22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(ExC_02)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A7177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B7F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8416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609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E3D36D2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8C58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lastRenderedPageBreak/>
              <w:t>907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2D6D50" w14:textId="20B43D40" w:rsidR="004E4D22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(ExC_03b) Zpoždění výsledků DT, možnost decouplingu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C7855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52DD9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C40F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257D1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5CADF4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6CF11B" w14:textId="77777777" w:rsidR="004E4D22" w:rsidRPr="00382DD3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6A51FA" w14:textId="3D9E8C74" w:rsidR="004E4D22" w:rsidRPr="00382DD3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(ExC_04b) Úplné rozpojení trhů – decoupling / (ExC_05b) Úplné rozpojení trhů – předčasný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D7D45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FAC70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B2502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BAB91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5E8A85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965D8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DF621" w14:textId="77777777" w:rsidR="004E4D22" w:rsidRDefault="004E4D22" w:rsidP="004E4D22">
            <w:pPr>
              <w:rPr>
                <w:sz w:val="20"/>
                <w:szCs w:val="20"/>
              </w:rPr>
            </w:pPr>
            <w:r w:rsidRPr="00064035">
              <w:rPr>
                <w:sz w:val="20"/>
                <w:szCs w:val="20"/>
              </w:rPr>
              <w:t>Zpoždění zveřejnění ATC hodnot, možnost rozpojení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2828E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B6FD3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1DF1A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BEA4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D67431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23A9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7DCDD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požadavku na předání výstupních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4F03B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4EE71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516A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42092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B2F33A8" w14:textId="77777777" w:rsidTr="002D1C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859C3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C732DD" w14:textId="77777777" w:rsidR="004E4D22" w:rsidRDefault="004E4D22" w:rsidP="004E4D22">
            <w:pPr>
              <w:rPr>
                <w:sz w:val="20"/>
                <w:szCs w:val="20"/>
              </w:rPr>
            </w:pPr>
            <w:r w:rsidRPr="004C4551">
              <w:rPr>
                <w:sz w:val="20"/>
                <w:szCs w:val="20"/>
              </w:rPr>
              <w:t>Chyba/potvrzení při zaslání požadavku na předání výstupních dat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7214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C558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E96B46" w14:textId="77777777" w:rsidR="004E4D22" w:rsidRPr="004B7483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553D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3D9BF78A" w14:textId="77777777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49D51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7F83E1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F32A0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9F24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25A890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69A5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C55A542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74443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6AF9EE" w14:textId="03107CE5" w:rsidR="004E4D22" w:rsidRDefault="004E4D22" w:rsidP="004E4D22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>DT - Přijetí</w:t>
            </w:r>
            <w:proofErr w:type="gramEnd"/>
            <w:r w:rsidRPr="00AA00A0">
              <w:rPr>
                <w:sz w:val="20"/>
                <w:szCs w:val="20"/>
              </w:rPr>
              <w:t>/chyba</w:t>
            </w:r>
            <w:r>
              <w:rPr>
                <w:sz w:val="20"/>
                <w:szCs w:val="20"/>
              </w:rPr>
              <w:t xml:space="preserve"> v dotazu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2FF8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1165E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7F784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542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DC689AB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7CED48" w14:textId="1E59E99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7C8C2" w14:textId="269B504E" w:rsidR="004E4D22" w:rsidRDefault="004E4D22" w:rsidP="004E4D22">
            <w:pPr>
              <w:rPr>
                <w:sz w:val="20"/>
                <w:szCs w:val="20"/>
              </w:rPr>
            </w:pPr>
            <w:r w:rsidRPr="00AA00A0">
              <w:rPr>
                <w:sz w:val="20"/>
                <w:szCs w:val="20"/>
              </w:rPr>
              <w:t>Přijetí/chyba</w:t>
            </w:r>
            <w:r>
              <w:rPr>
                <w:sz w:val="20"/>
                <w:szCs w:val="20"/>
              </w:rPr>
              <w:t xml:space="preserve"> v dotazu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DA001" w14:textId="2D5586FA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</w:t>
            </w:r>
            <w:r>
              <w:rPr>
                <w:sz w:val="20"/>
                <w:szCs w:val="20"/>
              </w:rPr>
              <w:t>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80250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183448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9AB2B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63EBDB3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1DE6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ADA7A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04845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56921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2F6016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85FCC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86489D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00555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6D839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1F8F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2827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80D75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2A72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1A37AD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09002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57CC76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B7AB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B0CDD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ED5DD37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4699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383DED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AC00F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ADD76C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2E465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4C637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390EED3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26F4A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350AD16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8BED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E04B1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56B1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F0B5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823F37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C0037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5C6C49C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D17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3F3906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7B51A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F84F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0FE268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6D8C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1746423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19AC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4C3CFB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CC3DD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DB7C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330102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79CB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D3D6A5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2610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0A92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26EB3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1A0B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2A81CE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C27CD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3BCCA9D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24E0E6" w14:textId="77777777" w:rsidR="004E4D22" w:rsidRDefault="004E4D22" w:rsidP="004E4D22">
            <w:pPr>
              <w:jc w:val="center"/>
              <w:rPr>
                <w:rFonts w:ascii="Arial" w:hAnsi="Arial" w:cs="Arial"/>
                <w:color w:val="FF0000"/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965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49CDD" w14:textId="77777777" w:rsidR="004E4D22" w:rsidRDefault="004E4D22" w:rsidP="004E4D22">
            <w:pPr>
              <w:rPr>
                <w:rFonts w:ascii="Arial" w:hAnsi="Arial" w:cs="Arial"/>
                <w:color w:val="FF0000"/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Požadavek na statistická data zúčtování odchylek - chyba / 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92A4C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C91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C7CC30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52420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419869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37019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6050E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CD13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1F5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B2919A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88AB1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D9A11AF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4C85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B2FF9F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05427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D2AE0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B6C5A7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6E8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9B0FEA5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546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52A18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CA5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58BD7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56A2A0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DAD1D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2E31191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25DC1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9BB53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(ExC_06) Zpoždění zveřejnění výsledků DT - maximální cena detekovaná v Litvě, Finsku  nebo Švédsku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14058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472C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A54A76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A78D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261614C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25B3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981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14EF0" w14:textId="6926CD66" w:rsidR="004E4D22" w:rsidRDefault="004E4D22" w:rsidP="004E4D22">
            <w:pPr>
              <w:rPr>
                <w:sz w:val="20"/>
                <w:szCs w:val="20"/>
              </w:rPr>
            </w:pPr>
            <w:r w:rsidRPr="00931897">
              <w:rPr>
                <w:sz w:val="20"/>
                <w:szCs w:val="20"/>
              </w:rPr>
              <w:t xml:space="preserve">Oznámení o posunutí uzávěry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E2E1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DA3D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0681DF7" w14:textId="77777777" w:rsidR="004E4D22" w:rsidRPr="004B7483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5253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748046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DEA3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28192C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Oznámení o provedení zúčtování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5A7C8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950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E308486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8C9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9316C0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7EB647" w14:textId="77777777" w:rsidR="004E4D22" w:rsidRPr="000C4E1E" w:rsidRDefault="004E4D22" w:rsidP="004E4D22">
            <w:pPr>
              <w:jc w:val="center"/>
              <w:rPr>
                <w:sz w:val="20"/>
                <w:szCs w:val="20"/>
              </w:rPr>
            </w:pPr>
            <w:r w:rsidRPr="000C4E1E">
              <w:rPr>
                <w:sz w:val="20"/>
                <w:szCs w:val="20"/>
              </w:rPr>
              <w:t>989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2376C5" w14:textId="1C9289BB" w:rsidR="004E4D22" w:rsidRPr="000C4E1E" w:rsidRDefault="004E4D22" w:rsidP="004E4D22">
            <w:pPr>
              <w:rPr>
                <w:sz w:val="20"/>
                <w:szCs w:val="20"/>
              </w:rPr>
            </w:pPr>
            <w:r w:rsidRPr="000C4E1E">
              <w:rPr>
                <w:sz w:val="20"/>
                <w:szCs w:val="20"/>
              </w:rPr>
              <w:t xml:space="preserve">Oznámení </w:t>
            </w:r>
            <w:r>
              <w:rPr>
                <w:sz w:val="20"/>
                <w:szCs w:val="20"/>
              </w:rPr>
              <w:t>z</w:t>
            </w:r>
            <w:r w:rsidRPr="00572725">
              <w:rPr>
                <w:sz w:val="20"/>
                <w:szCs w:val="20"/>
              </w:rPr>
              <w:t>veřejnění dat kapacit / Modifikace 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90272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3AD6D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51B200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26A2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C4E5426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98F1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C29987" w14:textId="77777777" w:rsidR="004E4D22" w:rsidRDefault="004E4D22" w:rsidP="004E4D22">
            <w:pPr>
              <w:rPr>
                <w:sz w:val="20"/>
                <w:szCs w:val="20"/>
              </w:rPr>
            </w:pPr>
            <w:r w:rsidRPr="00D377C4">
              <w:rPr>
                <w:sz w:val="20"/>
                <w:szCs w:val="20"/>
              </w:rPr>
              <w:t>Oznámení účastníkům o vyhlášení 2. aukce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8B0C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F288E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A79D743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43EFA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DC9C60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FF3E9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24DA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Oznámení o provedení agregace dvoustranných smluv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3ABF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D5B4B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483942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829D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6F7F9C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9718A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99066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v rámci kontroly spojení spojení server-server a zaslání neodeslaných zpráv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9741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8AE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DDAB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D9D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34DB0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36DF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329E18" w14:textId="77777777" w:rsidR="004E4D22" w:rsidRPr="00A30ACC" w:rsidRDefault="004E4D22" w:rsidP="004E4D22">
            <w:pPr>
              <w:rPr>
                <w:sz w:val="20"/>
                <w:szCs w:val="20"/>
              </w:rPr>
            </w:pPr>
            <w:r w:rsidRPr="004C4551">
              <w:rPr>
                <w:sz w:val="20"/>
                <w:szCs w:val="20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E7D4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C7DE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294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C352D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CCBD21D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758FE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1D5526" w14:textId="105F8E94" w:rsidR="004E4D22" w:rsidRDefault="004E4D22" w:rsidP="004E4D22">
            <w:pPr>
              <w:rPr>
                <w:sz w:val="20"/>
                <w:szCs w:val="20"/>
              </w:rPr>
            </w:pPr>
            <w:r w:rsidRPr="00A30ACC">
              <w:rPr>
                <w:sz w:val="20"/>
                <w:szCs w:val="20"/>
              </w:rPr>
              <w:t xml:space="preserve">Oznámení o </w:t>
            </w:r>
            <w:r>
              <w:rPr>
                <w:sz w:val="20"/>
                <w:szCs w:val="20"/>
              </w:rPr>
              <w:t>z</w:t>
            </w:r>
            <w:r w:rsidRPr="00572725">
              <w:rPr>
                <w:sz w:val="20"/>
                <w:szCs w:val="20"/>
              </w:rPr>
              <w:t>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58654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3314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E22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908F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4BDC60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2FE30F" w14:textId="6A913E8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69DEC" w14:textId="785E98DE" w:rsidR="004E4D22" w:rsidRPr="00A30ACC" w:rsidRDefault="004E4D22" w:rsidP="004E4D22">
            <w:pPr>
              <w:rPr>
                <w:sz w:val="20"/>
                <w:szCs w:val="20"/>
              </w:rPr>
            </w:pPr>
            <w:r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856104" w14:textId="0399346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E7C113" w14:textId="277BA5F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E6E207" w14:textId="0477CFE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79DE24" w14:textId="1D3CC92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E3D5865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51C759" w14:textId="0954E34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59733C" w14:textId="4712A616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A6665E" w14:textId="6F98EC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1E602" w14:textId="244A4ED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D1CDF8" w14:textId="775CEEE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D764A8" w14:textId="1F0DD76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2DC3C62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CF872C" w14:textId="5490ED0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819031" w14:textId="76566898" w:rsidR="004E4D22" w:rsidRPr="00A30ACC" w:rsidRDefault="004E4D22" w:rsidP="004E4D22">
            <w:pPr>
              <w:rPr>
                <w:sz w:val="20"/>
                <w:szCs w:val="20"/>
              </w:rPr>
            </w:pPr>
            <w:r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858ADC" w14:textId="68283B7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2CD27F" w14:textId="6A7EC7B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940AEE" w14:textId="1CC0456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744086" w14:textId="1733EB7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861A0C5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E83EB" w14:textId="706257E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778AC3" w14:textId="2AEC4BB0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13441D" w14:textId="198D962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8EE3D" w14:textId="26D18A9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4894F8" w14:textId="745BEC8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7BCC4" w14:textId="672E930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3EB0157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87245B" w14:textId="794AA92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A9C70" w14:textId="6B5B0D28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0454F" w14:textId="3FAA386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8FD29E" w14:textId="2341652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8FFF51" w14:textId="400691B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42B373" w14:textId="6C76BEE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B9EB898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EC0A67" w14:textId="6E6585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7D3E0" w14:textId="4919D9AD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683CFF" w14:textId="5BD2D97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F8EFF5" w14:textId="21D212C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1A6471" w14:textId="14FD7D7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8C261A" w14:textId="5869354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7F54906" w14:textId="77777777" w:rsidTr="00BD0F8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783D4B" w14:textId="192FC4E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45FBE" w14:textId="57A3BFDF" w:rsidR="004E4D22" w:rsidRDefault="004E4D22" w:rsidP="004E4D22"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69D710" w14:textId="463F61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6C4EE4" w14:textId="042CBE8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1B3EA5" w14:textId="43972EE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3F1428" w14:textId="19EFC55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624882D1" w14:textId="77777777" w:rsidR="009958F0" w:rsidRDefault="009958F0" w:rsidP="009958F0"/>
    <w:p w14:paraId="12CF7581" w14:textId="77777777" w:rsidR="009958F0" w:rsidRDefault="009958F0" w:rsidP="009958F0">
      <w:r>
        <w:t>Poznámka: * zpráva je odpovědí při identifikaci syntakticky chybné vstupní zprávy a obsahuje textový popis chyby ve formátu.</w:t>
      </w:r>
    </w:p>
    <w:p w14:paraId="3BDB86B8" w14:textId="77777777" w:rsidR="009958F0" w:rsidRDefault="009958F0" w:rsidP="009958F0"/>
    <w:p w14:paraId="31E35B26" w14:textId="77777777" w:rsidR="009958F0" w:rsidRDefault="009958F0" w:rsidP="009958F0">
      <w:r>
        <w:t>Kompletní soubor RESPONSE ve formátu .xsd je uložen zde:</w:t>
      </w:r>
    </w:p>
    <w:p w14:paraId="7A2C8C7B" w14:textId="4E7882E7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"https://groupecgi-my.sharepoint.com/personal/miroslav_stryzovsky_cgi_com/Documents/Desktop/OTE/XSD_WSDL/2026-07-21/XML/RESPONSE" \o "RESPONSE.xsd"</w:instrText>
      </w:r>
      <w:r>
        <w:fldChar w:fldCharType="separate"/>
      </w:r>
      <w:r w:rsidR="00581887" w:rsidRPr="00770E44">
        <w:rPr>
          <w:rStyle w:val="Hypertextovodkaz"/>
        </w:rPr>
        <w:t>XML\RESPONSE</w:t>
      </w:r>
    </w:p>
    <w:p w14:paraId="1A16360F" w14:textId="77777777" w:rsidR="00581887" w:rsidRDefault="00770E44" w:rsidP="009958F0">
      <w:r>
        <w:fldChar w:fldCharType="end"/>
      </w:r>
    </w:p>
    <w:p w14:paraId="61249C2A" w14:textId="77777777" w:rsidR="009958F0" w:rsidRDefault="009958F0" w:rsidP="009958F0">
      <w:pPr>
        <w:pStyle w:val="Nadpis5"/>
      </w:pPr>
      <w:r>
        <w:t>Příklad zprávy formátu RESPONSE</w:t>
      </w:r>
    </w:p>
    <w:p w14:paraId="5487D25F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21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80"/>
        <w:gridCol w:w="4835"/>
      </w:tblGrid>
      <w:tr w:rsidR="009958F0" w14:paraId="53DC2CAF" w14:textId="77777777" w:rsidTr="00555EDA">
        <w:trPr>
          <w:cantSplit/>
          <w:trHeight w:val="270"/>
        </w:trPr>
        <w:tc>
          <w:tcPr>
            <w:tcW w:w="438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9E5B8D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2B36A5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07F126B9" w14:textId="77777777" w:rsidTr="00555EDA">
        <w:trPr>
          <w:trHeight w:val="255"/>
        </w:trPr>
        <w:tc>
          <w:tcPr>
            <w:tcW w:w="438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0AB201F" w14:textId="77777777" w:rsidR="009958F0" w:rsidRPr="001B1F9A" w:rsidRDefault="007658AF" w:rsidP="009958F0">
            <w:r w:rsidRPr="007658AF">
              <w:t xml:space="preserve">Potvrzení/chyba při aktualizaci OPM </w:t>
            </w:r>
            <w:r>
              <w:t>(2</w:t>
            </w:r>
            <w:r w:rsidR="009958F0">
              <w:t>1</w:t>
            </w:r>
            <w:r>
              <w:t>5</w:t>
            </w:r>
            <w:r w:rsidR="009958F0">
              <w:t>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FC2A56" w14:textId="32FD2CDF" w:rsidR="009958F0" w:rsidRDefault="00581887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38" w:tooltip="RESPONSE_msg_code_211.xml" w:history="1">
              <w:r w:rsidRPr="00581887">
                <w:rPr>
                  <w:rStyle w:val="Hypertextovodkaz"/>
                  <w:rFonts w:eastAsia="Arial Unicode MS"/>
                </w:rPr>
                <w:t>XM</w:t>
              </w:r>
              <w:r w:rsidR="007658AF">
                <w:rPr>
                  <w:rStyle w:val="Hypertextovodkaz"/>
                  <w:rFonts w:eastAsia="Arial Unicode MS"/>
                </w:rPr>
                <w:t>L\RESPONSE\RESPONSE_msg_code_215</w:t>
              </w:r>
              <w:r w:rsidRPr="00581887">
                <w:rPr>
                  <w:rStyle w:val="Hypertextovodkaz"/>
                  <w:rFonts w:eastAsia="Arial Unicode MS"/>
                </w:rPr>
                <w:t>.xml</w:t>
              </w:r>
            </w:hyperlink>
          </w:p>
        </w:tc>
      </w:tr>
    </w:tbl>
    <w:p w14:paraId="496735E3" w14:textId="77777777" w:rsidR="009958F0" w:rsidRDefault="009958F0" w:rsidP="00842BD5"/>
    <w:p w14:paraId="353F81BA" w14:textId="77777777" w:rsidR="009C0E65" w:rsidRDefault="009C0E65" w:rsidP="009C0E65">
      <w:pPr>
        <w:pStyle w:val="Nadpis2"/>
      </w:pPr>
      <w:bookmarkStart w:id="225" w:name="_Toc457467697"/>
      <w:r>
        <w:lastRenderedPageBreak/>
        <w:t>SFVOTREQ</w:t>
      </w:r>
    </w:p>
    <w:p w14:paraId="606085B3" w14:textId="77777777" w:rsidR="009C0E65" w:rsidRDefault="009C0E65" w:rsidP="009C0E65"/>
    <w:p w14:paraId="71F608A7" w14:textId="77777777" w:rsidR="009C0E65" w:rsidRDefault="009C0E65" w:rsidP="009C0E65">
      <w:pPr>
        <w:pStyle w:val="Nadpis5"/>
      </w:pPr>
      <w:r>
        <w:t>Účel</w:t>
      </w:r>
    </w:p>
    <w:p w14:paraId="06B6ECB4" w14:textId="77777777" w:rsidR="009C0E65" w:rsidRDefault="009C0E65" w:rsidP="009C0E65"/>
    <w:p w14:paraId="32A35696" w14:textId="77777777" w:rsidR="009C0E65" w:rsidRDefault="009C0E65" w:rsidP="009C0E65">
      <w:r>
        <w:t>Zpráva XML ve formátu SFVOTREQ slouží k vyžádání zaslání finančních reportů z modulů SFVOT Základ formátu je přibližným ekvivalentem zprávy REQDOC podle standardu UN/EDIFACT. Při komunikaci s centrem datových služeb CDS je možné tento formát využít v případech, uvedených v následující tabulce.</w:t>
      </w:r>
    </w:p>
    <w:p w14:paraId="3F3D7DE0" w14:textId="77777777" w:rsidR="009C0E65" w:rsidRDefault="009C0E65" w:rsidP="009C0E65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C0E65" w:rsidRPr="007F474B" w14:paraId="45EE015F" w14:textId="77777777" w:rsidTr="00A83E1A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512DBDC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894676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060F7E8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3134D5B" w14:textId="77777777" w:rsidR="009C0E65" w:rsidRPr="007F474B" w:rsidRDefault="009C0E65" w:rsidP="00A83E1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8B803C" w14:textId="77777777" w:rsidR="009C0E65" w:rsidRPr="007F474B" w:rsidRDefault="009C0E65" w:rsidP="00A83E1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0C37861" w14:textId="77777777" w:rsidR="009C0E65" w:rsidRPr="007F474B" w:rsidRDefault="009C0E65" w:rsidP="00A83E1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C0E65" w:rsidRPr="007F474B" w14:paraId="661B6F54" w14:textId="77777777" w:rsidTr="00A83E1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B77513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133264" w14:textId="77777777" w:rsidR="009C0E65" w:rsidRDefault="009C0E65" w:rsidP="00A83E1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811407" w14:textId="77777777" w:rsidR="009C0E65" w:rsidRDefault="009C0E65" w:rsidP="00A83E1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A0105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360AA9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43DA53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C0E65" w:rsidRPr="007F474B" w14:paraId="586DA32E" w14:textId="77777777" w:rsidTr="00A83E1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8AC6CD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F985C7" w14:textId="77777777" w:rsidR="009C0E65" w:rsidRDefault="009C0E65" w:rsidP="00A83E1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8E254B" w14:textId="77777777" w:rsidR="009C0E65" w:rsidRDefault="009C0E65" w:rsidP="00A83E1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398DC7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00FBD7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CA13FC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C0E65" w:rsidRPr="007F474B" w14:paraId="6436A541" w14:textId="77777777" w:rsidTr="00A83E1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1A06A3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7D5668" w14:textId="77777777" w:rsidR="009C0E65" w:rsidRDefault="009C0E65" w:rsidP="00A83E1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68C0A8" w14:textId="77777777" w:rsidR="009C0E65" w:rsidRDefault="009C0E65" w:rsidP="00A83E1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B3A90D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691E29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B6B47C" w14:textId="77777777" w:rsidR="009C0E65" w:rsidRDefault="009C0E65" w:rsidP="00A83E1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4C3F58D3" w14:textId="77777777" w:rsidR="009C0E65" w:rsidRDefault="009C0E65" w:rsidP="009C0E65">
      <w:pPr>
        <w:pStyle w:val="Nadpis2"/>
        <w:pageBreakBefore/>
        <w:numPr>
          <w:ilvl w:val="0"/>
          <w:numId w:val="0"/>
        </w:numPr>
        <w:ind w:left="720" w:hanging="720"/>
      </w:pPr>
    </w:p>
    <w:p w14:paraId="178B2587" w14:textId="0CF91FA3" w:rsidR="00530719" w:rsidRDefault="00B05E19">
      <w:pPr>
        <w:pStyle w:val="Nadpis2"/>
        <w:pageBreakBefore/>
      </w:pPr>
      <w:r>
        <w:lastRenderedPageBreak/>
        <w:t>TDD</w:t>
      </w:r>
      <w:bookmarkEnd w:id="225"/>
    </w:p>
    <w:p w14:paraId="502B5A46" w14:textId="77777777" w:rsidR="00530719" w:rsidRDefault="00530719"/>
    <w:p w14:paraId="2A330C0B" w14:textId="77777777" w:rsidR="00530719" w:rsidRDefault="00530719">
      <w:r>
        <w:t xml:space="preserve">Zpráva XML ve formátu </w:t>
      </w:r>
      <w:r w:rsidR="00B05E19">
        <w:t>TDD</w:t>
      </w:r>
      <w:r>
        <w:t xml:space="preserve"> slouží k zaslání normalizovaného TDD od správce TDD do systému CDS. Základ formátu je přibližným ekvivalentem výše specifikované zprávy CDSDATA. Při komunikaci s centrem datových služeb CDS je možné tento formát využít v případech, uvedených v následující tabulce.</w:t>
      </w:r>
    </w:p>
    <w:p w14:paraId="0361C8F5" w14:textId="77777777" w:rsidR="003A17FD" w:rsidRDefault="003A17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D43F42" w:rsidRPr="007F474B" w14:paraId="2160075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9671301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250E973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18C3AF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17E16C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2FC5B3" w14:textId="77777777" w:rsidR="00D43F42" w:rsidRPr="007F474B" w:rsidRDefault="00D43F42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8C03939" w14:textId="77777777" w:rsidR="00D43F42" w:rsidRPr="007F474B" w:rsidRDefault="00D43F42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43F42" w:rsidRPr="007F474B" w14:paraId="3E150451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0660F4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C2745E" w14:textId="77777777" w:rsidR="00D43F42" w:rsidRDefault="00D43F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F6FA37" w14:textId="77777777" w:rsidR="00D43F42" w:rsidRDefault="001957B4" w:rsidP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9CF12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B9BD21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Správce TDD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981CB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47535A69" w14:textId="77777777" w:rsidR="00530719" w:rsidRDefault="00530719"/>
    <w:p w14:paraId="63C056D1" w14:textId="77777777" w:rsidR="00581887" w:rsidRDefault="00581887"/>
    <w:p w14:paraId="7D6CA20C" w14:textId="77777777" w:rsidR="003A17FD" w:rsidRDefault="003A17FD" w:rsidP="003A17FD">
      <w:r>
        <w:t xml:space="preserve">Kompletní soubor </w:t>
      </w:r>
      <w:r w:rsidR="00B05E19">
        <w:t>TDD</w:t>
      </w:r>
      <w:r>
        <w:t xml:space="preserve"> ve formátu .xsd je uložen zde:</w:t>
      </w:r>
    </w:p>
    <w:p w14:paraId="4B919028" w14:textId="0E89BA71" w:rsidR="003A17FD" w:rsidRPr="00770E44" w:rsidRDefault="00770E44" w:rsidP="003A17FD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"https://groupecgi-my.sharepoint.com/personal/miroslav_stryzovsky_cgi_com/Documents/Desktop/OTE/XSD_WSDL/2026-07-21/XML/TDD" \o "TDD.xsd"</w:instrText>
      </w:r>
      <w:r>
        <w:fldChar w:fldCharType="separate"/>
      </w:r>
      <w:r w:rsidR="00581887" w:rsidRPr="00770E44">
        <w:rPr>
          <w:rStyle w:val="Hypertextovodkaz"/>
        </w:rPr>
        <w:t>XML\TDD</w:t>
      </w:r>
    </w:p>
    <w:p w14:paraId="2A543AA8" w14:textId="77777777" w:rsidR="00581887" w:rsidRDefault="00770E44" w:rsidP="003A17FD">
      <w:r>
        <w:fldChar w:fldCharType="end"/>
      </w:r>
    </w:p>
    <w:p w14:paraId="7C5AF6A0" w14:textId="77777777" w:rsidR="009356EA" w:rsidRDefault="009356EA" w:rsidP="003A17FD"/>
    <w:p w14:paraId="48B44FC9" w14:textId="77777777" w:rsidR="003A17FD" w:rsidRDefault="00BF063B" w:rsidP="003A17FD">
      <w:pPr>
        <w:pStyle w:val="Nadpis5"/>
      </w:pPr>
      <w:r>
        <w:t>Příklad</w:t>
      </w:r>
      <w:r w:rsidR="003A17FD">
        <w:t xml:space="preserve"> zprávy </w:t>
      </w:r>
      <w:r>
        <w:t xml:space="preserve">formátu </w:t>
      </w:r>
      <w:r w:rsidR="00B05E19">
        <w:t>TDD</w:t>
      </w:r>
    </w:p>
    <w:p w14:paraId="4865AF01" w14:textId="77777777" w:rsidR="003A17FD" w:rsidRDefault="003A17FD" w:rsidP="003A17FD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3A17FD" w14:paraId="2F469F7D" w14:textId="77777777" w:rsidTr="00B655B7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F7A329" w14:textId="77777777" w:rsidR="003A17FD" w:rsidRDefault="003A17FD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3B4804" w14:textId="77777777" w:rsidR="003A17FD" w:rsidRDefault="003A17FD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3A17FD" w14:paraId="2763676C" w14:textId="77777777" w:rsidTr="00B655B7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6156AD" w14:textId="77777777" w:rsidR="003A17FD" w:rsidRPr="00C71D1C" w:rsidRDefault="00C71D1C" w:rsidP="003A17FD">
            <w:pPr>
              <w:rPr>
                <w:szCs w:val="22"/>
              </w:rPr>
            </w:pPr>
            <w:r w:rsidRPr="00C71D1C">
              <w:rPr>
                <w:szCs w:val="22"/>
              </w:rPr>
              <w:t xml:space="preserve">Zpráva pro zaslání normalizovaných typových diagramů dodávek </w:t>
            </w:r>
            <w:r w:rsidR="003A17FD" w:rsidRPr="00C71D1C">
              <w:rPr>
                <w:szCs w:val="22"/>
              </w:rPr>
              <w:t>(521)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4703A4" w14:textId="62FFD272" w:rsidR="003A17FD" w:rsidRDefault="00581887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9" w:tooltip="TDD_msg_code_521.xml" w:history="1">
              <w:r w:rsidRPr="00581887">
                <w:rPr>
                  <w:rStyle w:val="Hypertextovodkaz"/>
                  <w:rFonts w:eastAsia="Arial Unicode MS"/>
                </w:rPr>
                <w:t>XML\TDD\TDD_msg_code_521.xml</w:t>
              </w:r>
            </w:hyperlink>
          </w:p>
        </w:tc>
      </w:tr>
    </w:tbl>
    <w:p w14:paraId="2B836098" w14:textId="77777777" w:rsidR="00EB32C0" w:rsidRDefault="00EB32C0" w:rsidP="00842BD5"/>
    <w:p w14:paraId="6A1D7032" w14:textId="77777777" w:rsidR="00842BD5" w:rsidRDefault="00842BD5" w:rsidP="00842BD5"/>
    <w:p w14:paraId="06662B39" w14:textId="77777777" w:rsidR="00AA05F1" w:rsidRPr="00842BD5" w:rsidRDefault="00AA05F1" w:rsidP="00842BD5"/>
    <w:p w14:paraId="1894E341" w14:textId="77777777" w:rsidR="00530719" w:rsidRDefault="00530719">
      <w:pPr>
        <w:ind w:left="240" w:right="600" w:hanging="240"/>
        <w:rPr>
          <w:rFonts w:ascii="Verdana" w:hAnsi="Verdana"/>
          <w:sz w:val="20"/>
          <w:szCs w:val="20"/>
        </w:rPr>
      </w:pPr>
    </w:p>
    <w:p w14:paraId="22DEFB46" w14:textId="77777777" w:rsidR="00530719" w:rsidRDefault="00B05E19">
      <w:pPr>
        <w:pStyle w:val="Nadpis2"/>
        <w:pageBreakBefore/>
      </w:pPr>
      <w:bookmarkStart w:id="226" w:name="_Toc457467698"/>
      <w:r>
        <w:lastRenderedPageBreak/>
        <w:t>TEMPERATURE</w:t>
      </w:r>
      <w:bookmarkEnd w:id="226"/>
    </w:p>
    <w:p w14:paraId="5F5A6AEB" w14:textId="77777777" w:rsidR="00530719" w:rsidRDefault="00530719"/>
    <w:p w14:paraId="2AC4A5F2" w14:textId="77777777" w:rsidR="00530719" w:rsidRDefault="00530719">
      <w:pPr>
        <w:pStyle w:val="Nadpis5"/>
      </w:pPr>
      <w:r>
        <w:t>Účel</w:t>
      </w:r>
    </w:p>
    <w:p w14:paraId="551EEFF5" w14:textId="77777777" w:rsidR="00530719" w:rsidRDefault="00530719">
      <w:r>
        <w:t xml:space="preserve">Zpráva XML ve formátu </w:t>
      </w:r>
      <w:r w:rsidR="00B05E19">
        <w:t>TEMPERATURE</w:t>
      </w:r>
      <w:r>
        <w:t xml:space="preserve"> slouží k zaslání průměrné denní teploty a normální průměrné denní teploty od ČHMU do systému CDS. Základ formátu je přibližným ekvivalentem výše specifikované zprávy CDSDATA. Při komunikaci s centrem datových služeb CDS je možné tento formát využít v případech, uvedených v následující tabulce.</w:t>
      </w:r>
    </w:p>
    <w:p w14:paraId="1EE868F1" w14:textId="77777777" w:rsidR="003A17FD" w:rsidRDefault="003A17FD" w:rsidP="003A17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3A17FD" w:rsidRPr="007F474B" w14:paraId="0DF9F4E6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0E9E58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CDD8A09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A053C9B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F2EF22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3CCC99D" w14:textId="77777777" w:rsidR="003A17FD" w:rsidRPr="007F474B" w:rsidRDefault="003A17FD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5F52D8" w14:textId="77777777" w:rsidR="003A17FD" w:rsidRPr="007F474B" w:rsidRDefault="003A17FD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3A17FD" w:rsidRPr="007F474B" w14:paraId="78B2D5A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4D985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9A57A" w14:textId="77777777" w:rsidR="003A17FD" w:rsidRDefault="003A17FD" w:rsidP="003A17F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9DEAD9" w14:textId="77777777" w:rsidR="003A17FD" w:rsidRDefault="001957B4" w:rsidP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476325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B353E3" w14:textId="77777777" w:rsidR="003A17FD" w:rsidRDefault="001F4658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61650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F4658" w:rsidRPr="007F474B" w14:paraId="580C85F4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B324B" w14:textId="77777777" w:rsidR="001F4658" w:rsidRDefault="001F4658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856427" w14:textId="77777777" w:rsidR="001F4658" w:rsidRDefault="001F4658" w:rsidP="003A17FD">
            <w:pPr>
              <w:rPr>
                <w:sz w:val="20"/>
                <w:szCs w:val="20"/>
              </w:rPr>
            </w:pPr>
            <w:r w:rsidRPr="001F4658">
              <w:rPr>
                <w:sz w:val="20"/>
                <w:szCs w:val="20"/>
              </w:rPr>
              <w:t>Zpráva pro zaslání predikované teploty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5FFE37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859DA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8BB9D2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64548D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737BCE95" w14:textId="77777777" w:rsidR="003A17FD" w:rsidRDefault="003A17FD" w:rsidP="003A17FD"/>
    <w:p w14:paraId="5ABFB44A" w14:textId="77777777" w:rsidR="00530719" w:rsidRDefault="00530719">
      <w:pPr>
        <w:spacing w:after="0"/>
      </w:pPr>
    </w:p>
    <w:p w14:paraId="0774680F" w14:textId="77777777" w:rsidR="007070F9" w:rsidRDefault="007070F9" w:rsidP="007070F9">
      <w:pPr>
        <w:ind w:left="240" w:right="600" w:hanging="240"/>
        <w:rPr>
          <w:rFonts w:ascii="Verdana" w:hAnsi="Verdana"/>
          <w:sz w:val="20"/>
          <w:szCs w:val="20"/>
        </w:rPr>
      </w:pPr>
    </w:p>
    <w:p w14:paraId="17C8AD84" w14:textId="77777777" w:rsidR="007070F9" w:rsidRDefault="007070F9" w:rsidP="007070F9">
      <w:r>
        <w:t xml:space="preserve">Kompletní soubor </w:t>
      </w:r>
      <w:r w:rsidR="00B05E19">
        <w:t>TEMPERATURE</w:t>
      </w:r>
      <w:r>
        <w:t xml:space="preserve"> ve formátu .xsd je uložen zde:</w:t>
      </w:r>
    </w:p>
    <w:p w14:paraId="08B55EEC" w14:textId="7C7F48A0" w:rsidR="007070F9" w:rsidRPr="004F0B22" w:rsidRDefault="004F0B22" w:rsidP="007070F9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"https://groupecgi-my.sharepoint.com/personal/miroslav_stryzovsky_cgi_com/Documents/Desktop/OTE/XSD_WSDL/2026-07-21/XML/TEMPERATURE" \o "TEMPERATURE.xsd"</w:instrText>
      </w:r>
      <w:r>
        <w:fldChar w:fldCharType="separate"/>
      </w:r>
      <w:r w:rsidR="00581887" w:rsidRPr="004F0B22">
        <w:rPr>
          <w:rStyle w:val="Hypertextovodkaz"/>
        </w:rPr>
        <w:t>XML\TEMPERATURE</w:t>
      </w:r>
    </w:p>
    <w:p w14:paraId="31073F87" w14:textId="77777777" w:rsidR="00581887" w:rsidRDefault="004F0B22" w:rsidP="007070F9">
      <w:r>
        <w:fldChar w:fldCharType="end"/>
      </w:r>
    </w:p>
    <w:p w14:paraId="7E1CF5EE" w14:textId="77777777" w:rsidR="007070F9" w:rsidRDefault="00BF063B" w:rsidP="007070F9">
      <w:pPr>
        <w:pStyle w:val="Nadpis5"/>
      </w:pPr>
      <w:r>
        <w:t>Příklad</w:t>
      </w:r>
      <w:r w:rsidR="007070F9">
        <w:t xml:space="preserve"> zprávy </w:t>
      </w:r>
      <w:r>
        <w:t xml:space="preserve">formátu </w:t>
      </w:r>
      <w:r w:rsidR="00B05E19">
        <w:t>TEMPERATURE</w:t>
      </w:r>
    </w:p>
    <w:p w14:paraId="3813AE23" w14:textId="77777777" w:rsidR="007070F9" w:rsidRDefault="007070F9" w:rsidP="007070F9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3795"/>
        <w:gridCol w:w="5400"/>
      </w:tblGrid>
      <w:tr w:rsidR="007070F9" w14:paraId="2EA0BC9D" w14:textId="77777777" w:rsidTr="00B655B7">
        <w:trPr>
          <w:cantSplit/>
          <w:trHeight w:val="270"/>
        </w:trPr>
        <w:tc>
          <w:tcPr>
            <w:tcW w:w="379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60C4629" w14:textId="77777777" w:rsidR="007070F9" w:rsidRDefault="007070F9" w:rsidP="007070F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540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EC7DBD" w14:textId="77777777" w:rsidR="007070F9" w:rsidRDefault="007070F9" w:rsidP="007070F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7070F9" w14:paraId="147E1AD6" w14:textId="77777777" w:rsidTr="00B655B7">
        <w:trPr>
          <w:trHeight w:val="255"/>
        </w:trPr>
        <w:tc>
          <w:tcPr>
            <w:tcW w:w="379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709DBD" w14:textId="77777777" w:rsidR="007070F9" w:rsidRPr="001B1F9A" w:rsidRDefault="00C71D1C" w:rsidP="007070F9">
            <w:r w:rsidRPr="00C71D1C">
              <w:t xml:space="preserve">Zpráva pro zaslání normální a skutečné průměrné denní teploty </w:t>
            </w:r>
            <w:r w:rsidR="00FF0FA3">
              <w:t>(51</w:t>
            </w:r>
            <w:r w:rsidR="00FA47DC">
              <w:t>1</w:t>
            </w:r>
            <w:r w:rsidR="007070F9">
              <w:t>)</w:t>
            </w:r>
          </w:p>
        </w:tc>
        <w:tc>
          <w:tcPr>
            <w:tcW w:w="540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660392B" w14:textId="693A538F" w:rsidR="007070F9" w:rsidRDefault="00581887" w:rsidP="007070F9">
            <w:pPr>
              <w:pStyle w:val="TableNormal1"/>
              <w:jc w:val="center"/>
              <w:rPr>
                <w:rFonts w:eastAsia="Arial Unicode MS"/>
              </w:rPr>
            </w:pPr>
            <w:hyperlink r:id="rId40" w:tooltip="TEMPERATURE_msg_code_511.xml" w:history="1">
              <w:r w:rsidRPr="00581887">
                <w:rPr>
                  <w:rStyle w:val="Hypertextovodkaz"/>
                  <w:rFonts w:eastAsia="Arial Unicode MS"/>
                </w:rPr>
                <w:t>XML\TEMPERATURE\TEMPERATURE_msg_code_511.xml</w:t>
              </w:r>
            </w:hyperlink>
          </w:p>
        </w:tc>
      </w:tr>
    </w:tbl>
    <w:p w14:paraId="44D85304" w14:textId="77777777" w:rsidR="00EB32C0" w:rsidRDefault="00EB32C0" w:rsidP="007070F9"/>
    <w:p w14:paraId="39F5A109" w14:textId="77777777" w:rsidR="00EB32C0" w:rsidRPr="00EB32C0" w:rsidRDefault="00EB32C0" w:rsidP="00D411C3">
      <w:pPr>
        <w:pStyle w:val="Obsah1"/>
      </w:pPr>
    </w:p>
    <w:p w14:paraId="1F2FB548" w14:textId="77777777" w:rsidR="00597808" w:rsidRDefault="00EB32C0" w:rsidP="00D411C3">
      <w:pPr>
        <w:pStyle w:val="Obsah1"/>
      </w:pPr>
      <w:r>
        <w:br w:type="page"/>
      </w:r>
    </w:p>
    <w:p w14:paraId="044A4AED" w14:textId="77777777" w:rsidR="00597808" w:rsidRDefault="00597808" w:rsidP="00597808">
      <w:pPr>
        <w:pStyle w:val="Nadpis2"/>
      </w:pPr>
      <w:bookmarkStart w:id="227" w:name="_Toc457467699"/>
      <w:r w:rsidRPr="00597808">
        <w:lastRenderedPageBreak/>
        <w:t>SFVOTBILLING</w:t>
      </w:r>
      <w:bookmarkEnd w:id="227"/>
    </w:p>
    <w:p w14:paraId="31290951" w14:textId="77777777" w:rsidR="00597808" w:rsidRDefault="00597808" w:rsidP="00597808"/>
    <w:p w14:paraId="0E572A24" w14:textId="77777777" w:rsidR="00597808" w:rsidRDefault="00597808" w:rsidP="00597808">
      <w:pPr>
        <w:pStyle w:val="Nadpis5"/>
      </w:pPr>
      <w:r>
        <w:t>Účel</w:t>
      </w:r>
    </w:p>
    <w:p w14:paraId="40F86605" w14:textId="77777777" w:rsidR="00597808" w:rsidRDefault="00597808" w:rsidP="00597808">
      <w:r>
        <w:t xml:space="preserve">Zpráva XML ve formátu </w:t>
      </w:r>
      <w:r w:rsidRPr="00597808">
        <w:t>SFVOTBILLING</w:t>
      </w:r>
      <w:r>
        <w:t xml:space="preserve"> slouží </w:t>
      </w:r>
      <w:r w:rsidR="004B4809">
        <w:t xml:space="preserve">pro zasílání finančních reportů z modulu SFVOT – část </w:t>
      </w:r>
      <w:r w:rsidR="004B4809" w:rsidRPr="004B4809">
        <w:t>Podklady pro fakturaci</w:t>
      </w:r>
      <w:r>
        <w:t>.</w:t>
      </w:r>
    </w:p>
    <w:p w14:paraId="146E9779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1A27B65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1B5C5A3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56BDF6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6661628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6CEF06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F1A81A2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6EC167E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41617" w:rsidRPr="007F474B" w14:paraId="46E410B1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A1367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16FEF4" w14:textId="77777777" w:rsidR="00B41617" w:rsidRDefault="00B4161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FBABF" w14:textId="77777777" w:rsidR="00B41617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EC0A1B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4C63AE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98FB0D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41617" w:rsidRPr="007F474B" w14:paraId="0C89BC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613084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8F061A" w14:textId="77777777" w:rsidR="00B41617" w:rsidRDefault="00B4161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9FE99" w14:textId="77777777" w:rsidR="00B41617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8DD51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AF4CEF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2744DD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1A298BE" w14:textId="77777777" w:rsidR="00E16DEB" w:rsidRDefault="00E16DEB" w:rsidP="00E16DEB">
      <w:pPr>
        <w:rPr>
          <w:rFonts w:ascii="Arial" w:hAnsi="Arial" w:cs="Arial"/>
          <w:color w:val="000000"/>
        </w:rPr>
      </w:pPr>
    </w:p>
    <w:p w14:paraId="75CA7129" w14:textId="77777777" w:rsidR="00BC2F7C" w:rsidRDefault="00BC2F7C" w:rsidP="00BC2F7C">
      <w:r>
        <w:t>Kompletní soubor SFVOTBILLING ve formátu .xsd je uložen zde:</w:t>
      </w:r>
    </w:p>
    <w:p w14:paraId="72641E50" w14:textId="095F867B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"https://groupecgi-my.sharepoint.com/personal/miroslav_stryzovsky_cgi_com/Documents/Desktop/OTE/XSD_WSDL/2026-07-21/XML/SFVOTBILLING" \o "MASTERDATA.xsd"</w:instrText>
      </w:r>
      <w:r>
        <w:fldChar w:fldCharType="separate"/>
      </w:r>
      <w:r w:rsidR="00BC2F7C" w:rsidRPr="004F0B22">
        <w:rPr>
          <w:rStyle w:val="Hypertextovodkaz"/>
        </w:rPr>
        <w:t>XML\SFVOTBILLING</w:t>
      </w:r>
    </w:p>
    <w:p w14:paraId="05EBDCFA" w14:textId="77777777" w:rsidR="00BC2F7C" w:rsidRDefault="004F0B22" w:rsidP="00BC2F7C">
      <w:r>
        <w:fldChar w:fldCharType="end"/>
      </w:r>
    </w:p>
    <w:p w14:paraId="44890450" w14:textId="77777777" w:rsidR="00361170" w:rsidRDefault="00361170" w:rsidP="00E16DEB">
      <w:pPr>
        <w:rPr>
          <w:rFonts w:ascii="Arial" w:hAnsi="Arial" w:cs="Arial"/>
          <w:color w:val="000000"/>
        </w:rPr>
      </w:pPr>
    </w:p>
    <w:p w14:paraId="57775251" w14:textId="77777777" w:rsidR="007C131A" w:rsidRDefault="007C131A" w:rsidP="00A3024A">
      <w:pPr>
        <w:spacing w:after="0"/>
      </w:pPr>
      <w:r>
        <w:br w:type="page"/>
      </w:r>
    </w:p>
    <w:p w14:paraId="179DE4CA" w14:textId="77777777" w:rsidR="00113147" w:rsidRDefault="00113147" w:rsidP="00113147">
      <w:pPr>
        <w:pStyle w:val="Nadpis2"/>
      </w:pPr>
      <w:bookmarkStart w:id="228" w:name="_Toc457467700"/>
      <w:r w:rsidRPr="004B4809">
        <w:lastRenderedPageBreak/>
        <w:t>SFVOT</w:t>
      </w:r>
      <w:r>
        <w:t>BILLINGEMO</w:t>
      </w:r>
      <w:bookmarkEnd w:id="228"/>
      <w:r w:rsidRPr="004B4809">
        <w:t xml:space="preserve"> </w:t>
      </w:r>
    </w:p>
    <w:p w14:paraId="1F5EDA6C" w14:textId="77777777" w:rsidR="00113147" w:rsidRDefault="00113147" w:rsidP="00113147"/>
    <w:p w14:paraId="14EE2E30" w14:textId="77777777" w:rsidR="00113147" w:rsidRDefault="00113147" w:rsidP="00113147">
      <w:pPr>
        <w:pStyle w:val="Nadpis5"/>
      </w:pPr>
      <w:r>
        <w:t>Účel</w:t>
      </w:r>
    </w:p>
    <w:p w14:paraId="106EAFD2" w14:textId="77777777" w:rsidR="00113147" w:rsidRDefault="00D372FA" w:rsidP="00113147">
      <w:r>
        <w:t>Zpráva XML ve formátu SFVOT</w:t>
      </w:r>
      <w:r w:rsidR="00113147">
        <w:t>BILLINGEMO slouží pro zasílání reportů pro vypořádání mezi OTE a externím organizátorem trhu (zkratka EOT, anglicky EMO) (například PXE).</w:t>
      </w:r>
    </w:p>
    <w:p w14:paraId="015BD09A" w14:textId="77777777" w:rsidR="00E16DEB" w:rsidRDefault="00E16DEB" w:rsidP="00113147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113147" w:rsidRPr="007F474B" w14:paraId="4B0BAA82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A5E5819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0667ABE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67FB128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BBBEEBF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3C2FD77" w14:textId="77777777" w:rsidR="00113147" w:rsidRPr="007F474B" w:rsidRDefault="00113147" w:rsidP="001131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A827D40" w14:textId="77777777" w:rsidR="00113147" w:rsidRPr="007F474B" w:rsidRDefault="00113147" w:rsidP="001131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113147" w:rsidRPr="007F474B" w14:paraId="34D43C1F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992827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A61B5D" w14:textId="77777777" w:rsidR="00113147" w:rsidRDefault="00113147" w:rsidP="001131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vypořádání PXE-OTE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74854B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2A652A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77CAB6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A86269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PXE</w:t>
            </w:r>
          </w:p>
        </w:tc>
      </w:tr>
      <w:tr w:rsidR="00113147" w:rsidRPr="007F474B" w14:paraId="02791E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135358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127E3" w14:textId="77777777" w:rsidR="00113147" w:rsidRDefault="00113147" w:rsidP="001131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143644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2797C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AB7F63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42BDD4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PXE</w:t>
            </w:r>
          </w:p>
        </w:tc>
      </w:tr>
    </w:tbl>
    <w:p w14:paraId="7B9C553A" w14:textId="77777777" w:rsidR="00113147" w:rsidRDefault="00113147" w:rsidP="00113147"/>
    <w:p w14:paraId="69D983BE" w14:textId="77777777" w:rsidR="00932235" w:rsidRDefault="00932235" w:rsidP="00A37432">
      <w:pPr>
        <w:spacing w:after="0"/>
        <w:rPr>
          <w:b/>
        </w:rPr>
      </w:pPr>
    </w:p>
    <w:p w14:paraId="58A00DC0" w14:textId="77777777" w:rsidR="009D36C9" w:rsidRDefault="009D36C9" w:rsidP="00A37432">
      <w:pPr>
        <w:spacing w:after="0"/>
        <w:rPr>
          <w:b/>
        </w:rPr>
      </w:pPr>
    </w:p>
    <w:p w14:paraId="0F3C7703" w14:textId="77777777" w:rsidR="009D36C9" w:rsidRDefault="009D36C9" w:rsidP="009D36C9">
      <w:r>
        <w:t>Kompletní soubor SFVOTBILLINGEMO ve formátu .xsd je uložen zde:</w:t>
      </w:r>
    </w:p>
    <w:p w14:paraId="1DAE7606" w14:textId="2348EFE2" w:rsidR="009D36C9" w:rsidRDefault="009D36C9" w:rsidP="009D36C9">
      <w:hyperlink r:id="rId41" w:tooltip="MASTERDATA.xsd" w:history="1">
        <w:r>
          <w:rPr>
            <w:rStyle w:val="Hypertextovodkaz"/>
          </w:rPr>
          <w:t>XML\SFVOTBILLINGEMO</w:t>
        </w:r>
      </w:hyperlink>
    </w:p>
    <w:p w14:paraId="48F2860B" w14:textId="77777777" w:rsidR="00932235" w:rsidRDefault="00932235" w:rsidP="00A37432">
      <w:pPr>
        <w:spacing w:after="0"/>
        <w:rPr>
          <w:b/>
        </w:rPr>
      </w:pPr>
      <w:r>
        <w:rPr>
          <w:b/>
        </w:rPr>
        <w:br w:type="page"/>
      </w:r>
    </w:p>
    <w:p w14:paraId="1B0D20E0" w14:textId="77777777" w:rsidR="00320847" w:rsidRDefault="00FA65B8" w:rsidP="00320847">
      <w:pPr>
        <w:pStyle w:val="Nadpis2"/>
      </w:pPr>
      <w:bookmarkStart w:id="229" w:name="_Toc457467701"/>
      <w:r>
        <w:lastRenderedPageBreak/>
        <w:t>SFVOT</w:t>
      </w:r>
      <w:r w:rsidR="00320847">
        <w:t>BILLINGSUM</w:t>
      </w:r>
      <w:bookmarkEnd w:id="229"/>
      <w:r w:rsidR="00320847" w:rsidRPr="004B4809">
        <w:t xml:space="preserve"> </w:t>
      </w:r>
    </w:p>
    <w:p w14:paraId="61B2F2C9" w14:textId="77777777" w:rsidR="00320847" w:rsidRDefault="00320847" w:rsidP="00320847"/>
    <w:p w14:paraId="2918F8D0" w14:textId="77777777" w:rsidR="00320847" w:rsidRDefault="00320847" w:rsidP="00320847">
      <w:pPr>
        <w:pStyle w:val="Nadpis5"/>
      </w:pPr>
      <w:r>
        <w:t>Účel</w:t>
      </w:r>
    </w:p>
    <w:p w14:paraId="3E0E1DB4" w14:textId="77777777" w:rsidR="00E84A6C" w:rsidRDefault="00320847" w:rsidP="00E84A6C">
      <w:r>
        <w:t xml:space="preserve">Zpráva XML ve formátu </w:t>
      </w:r>
      <w:r w:rsidR="00924D17">
        <w:t>SFVOTBILLING</w:t>
      </w:r>
      <w:r>
        <w:t>SUM</w:t>
      </w:r>
      <w:r w:rsidR="00E84A6C">
        <w:t xml:space="preserve"> slouží pro zasílání finančních reportů z modulu SFVOT – část </w:t>
      </w:r>
      <w:r w:rsidR="00E84A6C" w:rsidRPr="004B4809">
        <w:t>Podklady pro fakturaci</w:t>
      </w:r>
      <w:r w:rsidR="00E84A6C">
        <w:t xml:space="preserve"> se souhrnými </w:t>
      </w:r>
      <w:r w:rsidR="00FA65B8">
        <w:t>informacemi dotazované období</w:t>
      </w:r>
      <w:r w:rsidR="00E84A6C">
        <w:t>.</w:t>
      </w:r>
    </w:p>
    <w:p w14:paraId="3E964993" w14:textId="77777777" w:rsidR="00320847" w:rsidRDefault="00320847" w:rsidP="00320847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320847" w:rsidRPr="007F474B" w14:paraId="70FFA156" w14:textId="77777777" w:rsidTr="009378AD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691554F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082876D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A921E44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29FDCFC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9ED97EB" w14:textId="77777777" w:rsidR="00320847" w:rsidRPr="007F474B" w:rsidRDefault="00320847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AEA13A0" w14:textId="77777777" w:rsidR="00320847" w:rsidRPr="007F474B" w:rsidRDefault="00320847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320847" w:rsidRPr="007F474B" w14:paraId="4D2BB8F7" w14:textId="77777777" w:rsidTr="009378A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DD53A2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E3D33" w14:textId="77777777" w:rsidR="00320847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Podklady pro fakturaci - souhrn MV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DEB515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D59B27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AE0DAB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4F458C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320847" w:rsidRPr="007F474B" w14:paraId="335DFEFF" w14:textId="77777777" w:rsidTr="00E84A6C">
        <w:trPr>
          <w:trHeight w:val="48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63C2E9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91CB2" w14:textId="77777777" w:rsidR="00320847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Podklady pro fakturaci OTE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E870C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5F9B8C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DF0893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CA84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380C5CB2" w14:textId="77777777" w:rsidR="00320847" w:rsidRDefault="00320847" w:rsidP="00320847"/>
    <w:p w14:paraId="50A3B592" w14:textId="77777777" w:rsidR="005E1222" w:rsidRDefault="005E1222" w:rsidP="005E1222">
      <w:pPr>
        <w:widowControl w:val="0"/>
        <w:autoSpaceDE w:val="0"/>
        <w:autoSpaceDN w:val="0"/>
        <w:adjustRightInd w:val="0"/>
        <w:spacing w:after="0"/>
      </w:pPr>
    </w:p>
    <w:p w14:paraId="337993C8" w14:textId="77777777" w:rsidR="00BC2F7C" w:rsidRDefault="00BC2F7C" w:rsidP="00A37432">
      <w:pPr>
        <w:spacing w:after="0"/>
        <w:rPr>
          <w:b/>
        </w:rPr>
      </w:pPr>
    </w:p>
    <w:p w14:paraId="5A272F27" w14:textId="77777777" w:rsidR="00BC2F7C" w:rsidRDefault="00BC2F7C" w:rsidP="00A37432">
      <w:pPr>
        <w:spacing w:after="0"/>
        <w:rPr>
          <w:b/>
        </w:rPr>
      </w:pPr>
    </w:p>
    <w:p w14:paraId="2C48E0A8" w14:textId="77777777" w:rsidR="00BC2F7C" w:rsidRDefault="00BC2F7C" w:rsidP="00BC2F7C">
      <w:r>
        <w:t>Kompletní soubor SFVOTBILLINGSUM ve formátu .xsd je uložen zde:</w:t>
      </w:r>
    </w:p>
    <w:p w14:paraId="02DF5FAE" w14:textId="559D6DC9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"https://groupecgi-my.sharepoint.com/personal/miroslav_stryzovsky_cgi_com/Documents/Desktop/OTE/XSD_WSDL/2026-07-21/XML/SFVOTBILLINGSUM" \o "MASTERDATA.xsd"</w:instrText>
      </w:r>
      <w:r>
        <w:fldChar w:fldCharType="separate"/>
      </w:r>
      <w:r w:rsidR="00BC2F7C" w:rsidRPr="004F0B22">
        <w:rPr>
          <w:rStyle w:val="Hypertextovodkaz"/>
        </w:rPr>
        <w:t>XML\SFVOTBILLINGSUM</w:t>
      </w:r>
    </w:p>
    <w:p w14:paraId="4E665719" w14:textId="77777777" w:rsidR="00BC2F7C" w:rsidRDefault="004F0B22" w:rsidP="00BC2F7C">
      <w:r>
        <w:fldChar w:fldCharType="end"/>
      </w:r>
      <w:r w:rsidR="00BC2F7C">
        <w:br w:type="page"/>
      </w:r>
    </w:p>
    <w:p w14:paraId="47283F76" w14:textId="77777777" w:rsidR="004B4809" w:rsidRDefault="004B4809" w:rsidP="004B4809">
      <w:pPr>
        <w:pStyle w:val="Nadpis2"/>
      </w:pPr>
      <w:bookmarkStart w:id="230" w:name="_Toc457467702"/>
      <w:r w:rsidRPr="004B4809">
        <w:lastRenderedPageBreak/>
        <w:t>SFVOTCLAIM</w:t>
      </w:r>
      <w:bookmarkEnd w:id="230"/>
      <w:r w:rsidRPr="004B4809">
        <w:t xml:space="preserve"> </w:t>
      </w:r>
    </w:p>
    <w:p w14:paraId="6E17797E" w14:textId="77777777" w:rsidR="004B4809" w:rsidRDefault="004B4809" w:rsidP="004B4809"/>
    <w:p w14:paraId="159CB8A2" w14:textId="77777777" w:rsidR="004B4809" w:rsidRDefault="004B4809" w:rsidP="004B4809">
      <w:pPr>
        <w:pStyle w:val="Nadpis5"/>
      </w:pPr>
      <w:r>
        <w:t>Účel</w:t>
      </w:r>
    </w:p>
    <w:p w14:paraId="3863DB05" w14:textId="77777777" w:rsidR="004B4809" w:rsidRDefault="004B4809" w:rsidP="004B4809">
      <w:r>
        <w:t xml:space="preserve">Zpráva XML ve formátu </w:t>
      </w:r>
      <w:r w:rsidRPr="004B4809">
        <w:t>SFVOTCLAIM</w:t>
      </w:r>
      <w:r>
        <w:t xml:space="preserve"> slouží pro zasílání finančních reportů z modulu SFVOT – část </w:t>
      </w:r>
      <w:r w:rsidRPr="004B4809">
        <w:t>Přehled plateb a reklamací</w:t>
      </w:r>
      <w:r>
        <w:t>.</w:t>
      </w:r>
    </w:p>
    <w:p w14:paraId="69D6232F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7397EBAB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710B02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6424EC3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8D4681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A9ADEA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81E45E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922B573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F4D95" w:rsidRPr="007F474B" w14:paraId="00D33D13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8F8B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AF047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0C589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36E86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F2DEE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11F43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2F4D95" w:rsidRPr="007F474B" w14:paraId="3CF04F7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DAB9E0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199426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556FF0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B426DF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442D4E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8AB937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6A24816F" w14:textId="77777777" w:rsidR="006F1FEF" w:rsidRDefault="006F1FEF" w:rsidP="006F1FEF"/>
    <w:p w14:paraId="2F818AB7" w14:textId="77777777" w:rsidR="00316437" w:rsidRDefault="00316437" w:rsidP="00316437">
      <w:pPr>
        <w:widowControl w:val="0"/>
        <w:autoSpaceDE w:val="0"/>
        <w:autoSpaceDN w:val="0"/>
        <w:adjustRightInd w:val="0"/>
        <w:spacing w:after="0"/>
      </w:pPr>
    </w:p>
    <w:p w14:paraId="17B3560A" w14:textId="77777777" w:rsidR="00D372FA" w:rsidRDefault="00D372FA" w:rsidP="00D372FA">
      <w:pPr>
        <w:widowControl w:val="0"/>
        <w:autoSpaceDE w:val="0"/>
        <w:autoSpaceDN w:val="0"/>
        <w:adjustRightInd w:val="0"/>
        <w:spacing w:after="0"/>
      </w:pPr>
    </w:p>
    <w:p w14:paraId="55F88304" w14:textId="77777777" w:rsidR="00BC2F7C" w:rsidRDefault="00BC2F7C" w:rsidP="00D411C3">
      <w:pPr>
        <w:pStyle w:val="Obsah1"/>
      </w:pPr>
    </w:p>
    <w:p w14:paraId="39C711EF" w14:textId="77777777" w:rsidR="00BC2F7C" w:rsidRDefault="00BC2F7C" w:rsidP="00BC2F7C">
      <w:r>
        <w:t>Kompletní soubor SFVOTCLAIM ve formátu .xsd je uložen zde:</w:t>
      </w:r>
    </w:p>
    <w:p w14:paraId="2507E3BB" w14:textId="74501022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"https://groupecgi-my.sharepoint.com/personal/miroslav_stryzovsky_cgi_com/Documents/Desktop/OTE/XSD_WSDL/2026-07-21/XML/SFVOTCLAIM" \o "MASTERDATA.xsd"</w:instrText>
      </w:r>
      <w:r>
        <w:fldChar w:fldCharType="separate"/>
      </w:r>
      <w:r w:rsidR="00BC2F7C" w:rsidRPr="004F0B22">
        <w:rPr>
          <w:rStyle w:val="Hypertextovodkaz"/>
        </w:rPr>
        <w:t>XML\SFVOTCLAIM</w:t>
      </w:r>
    </w:p>
    <w:p w14:paraId="3AB8319C" w14:textId="77777777" w:rsidR="004B4809" w:rsidRDefault="004F0B22" w:rsidP="00D411C3">
      <w:pPr>
        <w:pStyle w:val="Obsah1"/>
      </w:pPr>
      <w:r>
        <w:fldChar w:fldCharType="end"/>
      </w:r>
      <w:r w:rsidR="00DD3B0F">
        <w:br w:type="page"/>
      </w:r>
    </w:p>
    <w:p w14:paraId="4753FBBF" w14:textId="77777777" w:rsidR="00E84A6C" w:rsidRDefault="00D372FA" w:rsidP="00E84A6C">
      <w:pPr>
        <w:pStyle w:val="Nadpis2"/>
      </w:pPr>
      <w:bookmarkStart w:id="231" w:name="_Toc457467703"/>
      <w:r>
        <w:lastRenderedPageBreak/>
        <w:t>SFVOT</w:t>
      </w:r>
      <w:r w:rsidR="00E84A6C" w:rsidRPr="004B4809">
        <w:t>CLAIM</w:t>
      </w:r>
      <w:r w:rsidR="00E84A6C">
        <w:t>SUM</w:t>
      </w:r>
      <w:bookmarkEnd w:id="231"/>
      <w:r w:rsidR="00E84A6C" w:rsidRPr="004B4809">
        <w:t xml:space="preserve"> </w:t>
      </w:r>
    </w:p>
    <w:p w14:paraId="7BEDB290" w14:textId="77777777" w:rsidR="00E84A6C" w:rsidRDefault="00E84A6C" w:rsidP="00E84A6C"/>
    <w:p w14:paraId="68E838E5" w14:textId="77777777" w:rsidR="00E84A6C" w:rsidRDefault="00E84A6C" w:rsidP="00E84A6C">
      <w:pPr>
        <w:pStyle w:val="Nadpis5"/>
      </w:pPr>
      <w:r>
        <w:t>Účel</w:t>
      </w:r>
    </w:p>
    <w:p w14:paraId="2FDB8953" w14:textId="77777777" w:rsidR="00E84A6C" w:rsidRDefault="00E84A6C" w:rsidP="00E84A6C">
      <w:r>
        <w:t xml:space="preserve">Zpráva XML ve formátu </w:t>
      </w:r>
      <w:r w:rsidR="00D372FA">
        <w:t>SFVOT</w:t>
      </w:r>
      <w:r w:rsidRPr="004B4809">
        <w:t>CLAIM</w:t>
      </w:r>
      <w:r>
        <w:t xml:space="preserve"> slouží pro zasílání finančních reportů z modulu SFVOT – část </w:t>
      </w:r>
      <w:r w:rsidRPr="004B4809">
        <w:t>Přehled plateb a reklamací</w:t>
      </w:r>
      <w:r>
        <w:t xml:space="preserve"> se souhrnnými</w:t>
      </w:r>
      <w:r w:rsidR="00DE5042">
        <w:t xml:space="preserve"> informacemi</w:t>
      </w:r>
      <w:r>
        <w:t xml:space="preserve"> za ZMV</w:t>
      </w:r>
      <w:r w:rsidR="00DE5042">
        <w:t xml:space="preserve"> za dotazované období</w:t>
      </w:r>
      <w:r>
        <w:t>.</w:t>
      </w:r>
    </w:p>
    <w:p w14:paraId="143010B8" w14:textId="77777777" w:rsidR="00E84A6C" w:rsidRDefault="00E84A6C" w:rsidP="00E84A6C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E84A6C" w:rsidRPr="007F474B" w14:paraId="41EA5379" w14:textId="77777777" w:rsidTr="009378AD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2FE14F9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775BCA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092B39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CC178D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B06101" w14:textId="77777777" w:rsidR="00E84A6C" w:rsidRPr="007F474B" w:rsidRDefault="00E84A6C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186229A" w14:textId="77777777" w:rsidR="00E84A6C" w:rsidRPr="007F474B" w:rsidRDefault="00E84A6C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E84A6C" w:rsidRPr="007F474B" w14:paraId="5C7417EC" w14:textId="77777777" w:rsidTr="009378A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912797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A8B581" w14:textId="77777777" w:rsidR="00E84A6C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Prehled reklamaci - souhrn ZMV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47F40D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6A568F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87A2DC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7FB5F4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E84A6C" w:rsidRPr="007F474B" w14:paraId="32676691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C6A11B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1F89FD" w14:textId="77777777" w:rsidR="00E84A6C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Prehled reklamaci OTE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FD6815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8EB7CF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2E534C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3E4EF2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43D69B8C" w14:textId="77777777" w:rsidR="00E84A6C" w:rsidRDefault="00E84A6C" w:rsidP="00E84A6C"/>
    <w:p w14:paraId="0DF1CB2B" w14:textId="77777777" w:rsidR="00E84A6C" w:rsidRDefault="00E84A6C" w:rsidP="00E84A6C">
      <w:pPr>
        <w:spacing w:after="0"/>
      </w:pPr>
    </w:p>
    <w:p w14:paraId="100BE094" w14:textId="77777777" w:rsidR="00E84A6C" w:rsidRDefault="00E84A6C" w:rsidP="00E84A6C"/>
    <w:p w14:paraId="32B34AD5" w14:textId="77777777" w:rsidR="004325A1" w:rsidRDefault="004325A1" w:rsidP="004325A1">
      <w:r>
        <w:t>Kompletní soubor SFVOTCLAIMSUM ve formátu .xsd je uložen zde:</w:t>
      </w:r>
    </w:p>
    <w:p w14:paraId="234AA8A5" w14:textId="3212CB35" w:rsidR="004325A1" w:rsidRPr="004F0B22" w:rsidRDefault="004F0B22" w:rsidP="004325A1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"https://groupecgi-my.sharepoint.com/personal/miroslav_stryzovsky_cgi_com/Documents/Desktop/OTE/XSD_WSDL/2026-07-21/XML/SFVOTCLAIMSUM" \o "MASTERDATA.xsd"</w:instrText>
      </w:r>
      <w:r>
        <w:fldChar w:fldCharType="separate"/>
      </w:r>
      <w:r w:rsidR="004325A1" w:rsidRPr="004F0B22">
        <w:rPr>
          <w:rStyle w:val="Hypertextovodkaz"/>
        </w:rPr>
        <w:t>XML\SFVOTCLAIMSUM</w:t>
      </w:r>
    </w:p>
    <w:p w14:paraId="02347E90" w14:textId="77777777" w:rsidR="00E84A6C" w:rsidRPr="00E84A6C" w:rsidRDefault="004F0B22" w:rsidP="00E84A6C">
      <w:r>
        <w:fldChar w:fldCharType="end"/>
      </w:r>
      <w:r w:rsidR="00E84A6C">
        <w:br w:type="page"/>
      </w:r>
    </w:p>
    <w:p w14:paraId="32E80BC4" w14:textId="77777777" w:rsidR="004B4809" w:rsidRDefault="00D372FA" w:rsidP="004B4809">
      <w:pPr>
        <w:pStyle w:val="Nadpis2"/>
      </w:pPr>
      <w:bookmarkStart w:id="232" w:name="_Toc457467704"/>
      <w:r>
        <w:lastRenderedPageBreak/>
        <w:t>SFVOT</w:t>
      </w:r>
      <w:r w:rsidR="004B4809" w:rsidRPr="004B4809">
        <w:t>TDD</w:t>
      </w:r>
      <w:bookmarkEnd w:id="232"/>
      <w:r w:rsidR="004B4809" w:rsidRPr="004B4809">
        <w:t xml:space="preserve"> </w:t>
      </w:r>
    </w:p>
    <w:p w14:paraId="0B18338D" w14:textId="77777777" w:rsidR="004B4809" w:rsidRDefault="004B4809" w:rsidP="004B4809"/>
    <w:p w14:paraId="3A7E6E6E" w14:textId="77777777" w:rsidR="004B4809" w:rsidRDefault="004B4809" w:rsidP="004B4809">
      <w:pPr>
        <w:pStyle w:val="Nadpis5"/>
      </w:pPr>
      <w:r>
        <w:t>Účel</w:t>
      </w:r>
    </w:p>
    <w:p w14:paraId="1F5F535F" w14:textId="77777777" w:rsidR="004B4809" w:rsidRDefault="004B4809" w:rsidP="004B4809">
      <w:r>
        <w:t xml:space="preserve">Zpráva XML ve formátu </w:t>
      </w:r>
      <w:r w:rsidR="00D372FA">
        <w:t>SFVOT</w:t>
      </w:r>
      <w:r w:rsidRPr="004B4809">
        <w:t>TDD</w:t>
      </w:r>
      <w:r>
        <w:t xml:space="preserve"> slouží pro zasílání finančních reportů z modulu SFVOT – část </w:t>
      </w:r>
      <w:r w:rsidR="00972628">
        <w:t>Clearing TDD</w:t>
      </w:r>
      <w:r>
        <w:t>.</w:t>
      </w:r>
    </w:p>
    <w:p w14:paraId="270E1C16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5ADA120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35830C9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954831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A35A454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6EE1358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68CEDD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DD4E175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F4D95" w:rsidRPr="007F474B" w14:paraId="373B82AF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F19BA8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ED806F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4D44D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16DB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4B7E04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2E4C8D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2F4D95" w:rsidRPr="007F474B" w14:paraId="0E2F12B5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1135AA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44762E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OTE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7677C3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D49E6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8B474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F8CF3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717EB4A8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ED67B8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0E000" w14:textId="77777777" w:rsidR="00094378" w:rsidRDefault="00094378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</w:t>
            </w:r>
            <w:r>
              <w:rPr>
                <w:sz w:val="20"/>
                <w:szCs w:val="20"/>
              </w:rPr>
              <w:t> </w:t>
            </w:r>
            <w:r w:rsidRPr="00094378">
              <w:rPr>
                <w:sz w:val="20"/>
                <w:szCs w:val="20"/>
              </w:rPr>
              <w:t>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E37E5" w14:textId="77777777" w:rsidR="00094378" w:rsidRDefault="00094378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030223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75F086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993B24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3D02C1C3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59668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C7D38C" w14:textId="77777777" w:rsidR="00094378" w:rsidRDefault="00094378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0B6B71" w14:textId="77777777" w:rsidR="00094378" w:rsidRDefault="00094378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258FC3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091124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38219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DD03706" w14:textId="77777777" w:rsidR="006F1FEF" w:rsidRDefault="006F1FEF" w:rsidP="006F1FEF"/>
    <w:p w14:paraId="0384C7AE" w14:textId="77777777" w:rsidR="004325A1" w:rsidRDefault="004325A1" w:rsidP="00755B67">
      <w:pPr>
        <w:spacing w:after="0"/>
      </w:pPr>
    </w:p>
    <w:p w14:paraId="17ED0E9E" w14:textId="77777777" w:rsidR="004325A1" w:rsidRDefault="004325A1" w:rsidP="004325A1">
      <w:r>
        <w:t>Kompletní soubor SFVOTTDD ve formátu .xsd je uložen zde:</w:t>
      </w:r>
    </w:p>
    <w:p w14:paraId="7C5683E9" w14:textId="702C8EB4" w:rsidR="00983DD8" w:rsidRPr="004F0B22" w:rsidRDefault="004F0B22" w:rsidP="006A3A0A">
      <w:pPr>
        <w:rPr>
          <w:rStyle w:val="Hypertextovodkaz"/>
          <w:rFonts w:ascii="Arial" w:hAnsi="Arial" w:cs="Arial"/>
          <w:szCs w:val="22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"https://groupecgi-my.sharepoint.com/personal/miroslav_stryzovsky_cgi_com/Documents/Desktop/OTE/XSD_WSDL/2026-07-21/XML/SFVOTTDD" \o "MASTERDATA.xsd"</w:instrText>
      </w:r>
      <w:r>
        <w:fldChar w:fldCharType="separate"/>
      </w:r>
      <w:r w:rsidR="004325A1" w:rsidRPr="004F0B22">
        <w:rPr>
          <w:rStyle w:val="Hypertextovodkaz"/>
        </w:rPr>
        <w:t>XML\SFVOTTDD</w:t>
      </w:r>
    </w:p>
    <w:p w14:paraId="1E0F6A8C" w14:textId="77777777" w:rsidR="00E16DEB" w:rsidRDefault="004F0B22" w:rsidP="00755B67">
      <w:pPr>
        <w:spacing w:after="0"/>
      </w:pPr>
      <w:r>
        <w:fldChar w:fldCharType="end"/>
      </w:r>
      <w:r w:rsidR="00E16DEB">
        <w:br w:type="page"/>
      </w:r>
    </w:p>
    <w:p w14:paraId="50773BB9" w14:textId="77777777" w:rsidR="006F7966" w:rsidRDefault="00D372FA" w:rsidP="006F7966">
      <w:pPr>
        <w:pStyle w:val="Nadpis2"/>
      </w:pPr>
      <w:bookmarkStart w:id="233" w:name="_Toc457467705"/>
      <w:r>
        <w:lastRenderedPageBreak/>
        <w:t>SFVOT</w:t>
      </w:r>
      <w:r w:rsidR="006F7966">
        <w:t>DT</w:t>
      </w:r>
      <w:r w:rsidR="006F7966" w:rsidRPr="002E3258">
        <w:t>EXPIMP</w:t>
      </w:r>
      <w:bookmarkEnd w:id="233"/>
      <w:r w:rsidR="006F7966" w:rsidRPr="004B4809">
        <w:t xml:space="preserve"> </w:t>
      </w:r>
    </w:p>
    <w:p w14:paraId="093B1143" w14:textId="77777777" w:rsidR="006F7966" w:rsidRDefault="006F7966" w:rsidP="006F7966"/>
    <w:p w14:paraId="3A11DDC7" w14:textId="77777777" w:rsidR="006F7966" w:rsidRDefault="006F7966" w:rsidP="006F7966">
      <w:pPr>
        <w:pStyle w:val="Nadpis5"/>
      </w:pPr>
      <w:r>
        <w:t>Účel</w:t>
      </w:r>
    </w:p>
    <w:p w14:paraId="5A75FC19" w14:textId="77777777" w:rsidR="006F7966" w:rsidRDefault="006F7966" w:rsidP="006F7966">
      <w:r>
        <w:t>Zpráva XML ve form</w:t>
      </w:r>
      <w:r w:rsidR="00D372FA">
        <w:t>átu SFVOT</w:t>
      </w:r>
      <w:r>
        <w:t xml:space="preserve">DTEXPIMP slouží pro zasílání denní zálohy v podobě debet, kredit a netting platby.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C0C25" w:rsidRPr="007F474B" w14:paraId="013647C9" w14:textId="77777777" w:rsidTr="009C0C25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B553EFE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05E9667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7BCB846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DF61A84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563FF90" w14:textId="77777777" w:rsidR="009C0C25" w:rsidRPr="007F474B" w:rsidRDefault="009C0C25" w:rsidP="009C0C2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500757" w14:textId="77777777" w:rsidR="009C0C25" w:rsidRPr="007F474B" w:rsidRDefault="009C0C25" w:rsidP="009C0C2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C0C25" w:rsidRPr="007F474B" w14:paraId="26AED97A" w14:textId="77777777" w:rsidTr="009C0C2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6C9FD2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BFECD" w14:textId="77777777" w:rsidR="009C0C25" w:rsidRDefault="009C0C25" w:rsidP="009C0C25">
            <w:pPr>
              <w:rPr>
                <w:sz w:val="20"/>
                <w:szCs w:val="20"/>
              </w:rPr>
            </w:pPr>
            <w:r w:rsidRPr="009C0C25">
              <w:rPr>
                <w:sz w:val="20"/>
                <w:szCs w:val="20"/>
              </w:rPr>
              <w:t>Report započtených pohledávek a závazků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AD6B4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FB797A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01F1A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6603DC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1CD9ECE6" w14:textId="77777777" w:rsidR="006F7966" w:rsidRDefault="006F7966" w:rsidP="006F7966"/>
    <w:p w14:paraId="5EF2524D" w14:textId="77777777" w:rsidR="00BD4EFC" w:rsidRDefault="00BD4EFC" w:rsidP="00BD4EFC">
      <w:pPr>
        <w:widowControl w:val="0"/>
        <w:autoSpaceDE w:val="0"/>
        <w:autoSpaceDN w:val="0"/>
        <w:adjustRightInd w:val="0"/>
        <w:spacing w:after="0"/>
      </w:pPr>
    </w:p>
    <w:p w14:paraId="114C3C5A" w14:textId="77777777" w:rsidR="004325A1" w:rsidRDefault="004325A1" w:rsidP="00DD3B0F">
      <w:pPr>
        <w:spacing w:after="0"/>
      </w:pPr>
    </w:p>
    <w:p w14:paraId="34B3FD25" w14:textId="77777777" w:rsidR="004325A1" w:rsidRDefault="004325A1" w:rsidP="00DD3B0F">
      <w:pPr>
        <w:spacing w:after="0"/>
      </w:pPr>
    </w:p>
    <w:p w14:paraId="780353F9" w14:textId="77777777" w:rsidR="004325A1" w:rsidRDefault="004325A1" w:rsidP="004325A1">
      <w:r>
        <w:t>Kompletní soubor SFVOTDTEXPIMP ve formátu .xsd je uložen zde:</w:t>
      </w:r>
    </w:p>
    <w:p w14:paraId="32B96800" w14:textId="0F940493" w:rsidR="004325A1" w:rsidRPr="004F0B22" w:rsidRDefault="004F0B22" w:rsidP="004325A1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"https://groupecgi-my.sharepoint.com/personal/miroslav_stryzovsky_cgi_com/Documents/Desktop/OTE/XSD_WSDL/2026-07-21/XML/SFVOTDTEXPIMP" \o "MASTERDATA.xsd"</w:instrText>
      </w:r>
      <w:r>
        <w:fldChar w:fldCharType="separate"/>
      </w:r>
      <w:r w:rsidR="004325A1" w:rsidRPr="004F0B22">
        <w:rPr>
          <w:rStyle w:val="Hypertextovodkaz"/>
        </w:rPr>
        <w:t>XML\SFVOTDTEXPIMP</w:t>
      </w:r>
    </w:p>
    <w:p w14:paraId="0DD79B40" w14:textId="77777777" w:rsidR="004B4809" w:rsidRDefault="004F0B22" w:rsidP="00DD3B0F">
      <w:pPr>
        <w:spacing w:after="0"/>
      </w:pPr>
      <w:r>
        <w:fldChar w:fldCharType="end"/>
      </w:r>
      <w:r w:rsidR="00B20FC3">
        <w:br w:type="page"/>
      </w:r>
    </w:p>
    <w:p w14:paraId="236B9229" w14:textId="77777777" w:rsidR="006F7966" w:rsidRDefault="00D372FA" w:rsidP="006F7966">
      <w:pPr>
        <w:pStyle w:val="Nadpis2"/>
      </w:pPr>
      <w:bookmarkStart w:id="234" w:name="_Toc457467706"/>
      <w:r>
        <w:lastRenderedPageBreak/>
        <w:t>SFVOT</w:t>
      </w:r>
      <w:r w:rsidR="006F7966">
        <w:t>CONFDATA</w:t>
      </w:r>
      <w:bookmarkEnd w:id="234"/>
      <w:r w:rsidR="006F7966" w:rsidRPr="004B4809">
        <w:t xml:space="preserve"> </w:t>
      </w:r>
    </w:p>
    <w:p w14:paraId="70D2F34D" w14:textId="77777777" w:rsidR="006F7966" w:rsidRDefault="006F7966" w:rsidP="006F7966"/>
    <w:p w14:paraId="67CCCAF4" w14:textId="77777777" w:rsidR="006F7966" w:rsidRDefault="006F7966" w:rsidP="006F7966">
      <w:pPr>
        <w:pStyle w:val="Nadpis5"/>
      </w:pPr>
      <w:r>
        <w:t>Účel</w:t>
      </w:r>
    </w:p>
    <w:p w14:paraId="3692E7C1" w14:textId="77777777" w:rsidR="006F7966" w:rsidRDefault="00D372FA" w:rsidP="006F7966">
      <w:r>
        <w:t>Zpráva XML ve formátu SFVOT</w:t>
      </w:r>
      <w:r w:rsidR="006F7966">
        <w:t>CONFDATA slouží pro zasílání přehledu denních záloh (uhrazených i k úhradě).</w:t>
      </w:r>
    </w:p>
    <w:p w14:paraId="3CD1AD48" w14:textId="77777777" w:rsidR="00B20FC3" w:rsidRDefault="00B20FC3" w:rsidP="00B20FC3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B20FC3" w:rsidRPr="007F474B" w14:paraId="3ED2AC44" w14:textId="77777777" w:rsidTr="00B20FC3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2F178A6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4AE5BD0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004F66F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6EB8D2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7B5287C" w14:textId="77777777" w:rsidR="00B20FC3" w:rsidRPr="007F474B" w:rsidRDefault="00B20FC3" w:rsidP="00B20FC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BDED65E" w14:textId="77777777" w:rsidR="00B20FC3" w:rsidRPr="007F474B" w:rsidRDefault="00B20FC3" w:rsidP="00B20FC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20FC3" w:rsidRPr="007F474B" w14:paraId="4A00FCEE" w14:textId="77777777" w:rsidTr="00B20FC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27778F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26E09" w14:textId="77777777" w:rsidR="00B20FC3" w:rsidRDefault="00B20FC3" w:rsidP="00B20F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konfirmace denních plateb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E414E1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01CBC4" w14:textId="77777777" w:rsidR="00B20FC3" w:rsidRDefault="00B20FC3" w:rsidP="00B20F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F2D161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75266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43E9F93" w14:textId="77777777" w:rsidR="006F7966" w:rsidRDefault="006F7966" w:rsidP="006F7966"/>
    <w:p w14:paraId="117CA033" w14:textId="77777777" w:rsidR="004325A1" w:rsidRDefault="004325A1" w:rsidP="004325A1">
      <w:r>
        <w:t>Kompletní soubor SFVOTCONFDATA ve formátu .xsd je uložen zde:</w:t>
      </w:r>
    </w:p>
    <w:p w14:paraId="751A772D" w14:textId="66086420" w:rsidR="006F7966" w:rsidRPr="004F0B22" w:rsidRDefault="004F0B22" w:rsidP="006F7966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"https://groupecgi-my.sharepoint.com/personal/miroslav_stryzovsky_cgi_com/Documents/Desktop/OTE/XSD_WSDL/2026-07-21/XML/SFVOTCONFDATA" \o "MASTERDATA.xsd"</w:instrText>
      </w:r>
      <w:r>
        <w:fldChar w:fldCharType="separate"/>
      </w:r>
      <w:r w:rsidR="004325A1" w:rsidRPr="004F0B22">
        <w:rPr>
          <w:rStyle w:val="Hypertextovodkaz"/>
        </w:rPr>
        <w:t>XML\SFVOTCONFDATA</w:t>
      </w:r>
    </w:p>
    <w:p w14:paraId="135AF176" w14:textId="77777777" w:rsidR="0013399D" w:rsidRDefault="004F0B22" w:rsidP="00B20FC3">
      <w:pPr>
        <w:ind w:hanging="240"/>
        <w:rPr>
          <w:rStyle w:val="m1"/>
          <w:rFonts w:ascii="Verdana" w:hAnsi="Verdana"/>
          <w:sz w:val="20"/>
          <w:szCs w:val="20"/>
        </w:rPr>
      </w:pPr>
      <w:r>
        <w:fldChar w:fldCharType="end"/>
      </w:r>
      <w:r w:rsidR="0013399D">
        <w:rPr>
          <w:rStyle w:val="m1"/>
          <w:rFonts w:ascii="Verdana" w:hAnsi="Verdana"/>
          <w:sz w:val="20"/>
          <w:szCs w:val="20"/>
        </w:rPr>
        <w:br w:type="page"/>
      </w:r>
    </w:p>
    <w:p w14:paraId="22EDF5F0" w14:textId="77777777" w:rsidR="00557009" w:rsidRPr="000C1889" w:rsidRDefault="00557009" w:rsidP="00557009">
      <w:pPr>
        <w:pStyle w:val="Nadpis2"/>
      </w:pPr>
      <w:bookmarkStart w:id="235" w:name="_Toc457467707"/>
      <w:r w:rsidRPr="000C1889">
        <w:rPr>
          <w:bCs/>
        </w:rPr>
        <w:lastRenderedPageBreak/>
        <w:t>SFVOTEXCHRATE</w:t>
      </w:r>
      <w:bookmarkEnd w:id="235"/>
      <w:r w:rsidRPr="000C1889">
        <w:t xml:space="preserve"> </w:t>
      </w:r>
    </w:p>
    <w:p w14:paraId="1E00C943" w14:textId="77777777" w:rsidR="00557009" w:rsidRDefault="00557009" w:rsidP="00557009"/>
    <w:p w14:paraId="1F35D759" w14:textId="77777777" w:rsidR="00557009" w:rsidRDefault="00557009" w:rsidP="00557009">
      <w:pPr>
        <w:pStyle w:val="Nadpis5"/>
      </w:pPr>
      <w:r>
        <w:t>Účel</w:t>
      </w:r>
    </w:p>
    <w:p w14:paraId="6F933A29" w14:textId="77777777" w:rsidR="00557009" w:rsidRDefault="00557009" w:rsidP="00557009">
      <w:r>
        <w:t xml:space="preserve">Zpráva XML ve formátu </w:t>
      </w:r>
      <w:r w:rsidRPr="00557009">
        <w:rPr>
          <w:bCs/>
        </w:rPr>
        <w:t>SFVOTEXCHRATE</w:t>
      </w:r>
      <w:r>
        <w:t xml:space="preserve"> slouží pro zasílání vypořádacího kurzu OTE.</w:t>
      </w:r>
    </w:p>
    <w:p w14:paraId="7E2B2602" w14:textId="77777777" w:rsidR="00557009" w:rsidRDefault="00557009" w:rsidP="0055700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57009" w:rsidRPr="007F474B" w14:paraId="00816A0E" w14:textId="77777777" w:rsidTr="00724E2B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85E2950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63D561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3FDB29F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BA4312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2ABE40D" w14:textId="77777777" w:rsidR="00557009" w:rsidRPr="007F474B" w:rsidRDefault="00557009" w:rsidP="00724E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758B0BF" w14:textId="77777777" w:rsidR="00557009" w:rsidRPr="007F474B" w:rsidRDefault="00557009" w:rsidP="00724E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57009" w:rsidRPr="007F474B" w14:paraId="7174B224" w14:textId="77777777" w:rsidTr="00724E2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E4651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6C8A37" w14:textId="77777777" w:rsidR="00557009" w:rsidRDefault="00557009" w:rsidP="00724E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Vypořádací kurz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FF1782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357A32" w14:textId="77777777" w:rsidR="00557009" w:rsidRDefault="00557009" w:rsidP="00724E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9D8AD6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E3EFD7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4E30145" w14:textId="77777777" w:rsidR="00557009" w:rsidRDefault="00557009" w:rsidP="00557009"/>
    <w:p w14:paraId="1C6B876E" w14:textId="77777777" w:rsidR="00557009" w:rsidRDefault="00557009" w:rsidP="00557009"/>
    <w:p w14:paraId="64375449" w14:textId="77777777" w:rsidR="00557009" w:rsidRDefault="00557009" w:rsidP="00557009">
      <w:r>
        <w:t>Kompletní soubor SFVOTEXCHRATE ve formátu .xsd je uložen zde:</w:t>
      </w:r>
    </w:p>
    <w:p w14:paraId="39A95FBE" w14:textId="75E2E7DD" w:rsidR="00557009" w:rsidRPr="004F0B22" w:rsidRDefault="004F0B22" w:rsidP="00557009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"https://groupecgi-my.sharepoint.com/personal/miroslav_stryzovsky_cgi_com/Documents/Desktop/OTE/XSD_WSDL/2026-07-21/XML/SFVOTEXCHRATE" \o "MASTERDATA.xsd"</w:instrText>
      </w:r>
      <w:r>
        <w:fldChar w:fldCharType="separate"/>
      </w:r>
      <w:r w:rsidR="00557009" w:rsidRPr="004F0B22">
        <w:rPr>
          <w:rStyle w:val="Hypertextovodkaz"/>
        </w:rPr>
        <w:t>XML\SFVOTEXCHRATE</w:t>
      </w:r>
    </w:p>
    <w:bookmarkStart w:id="236" w:name="_Toc457467708"/>
    <w:p w14:paraId="31CAD317" w14:textId="77777777" w:rsidR="0061572F" w:rsidRPr="000C1889" w:rsidRDefault="004F0B22" w:rsidP="0061572F">
      <w:pPr>
        <w:pStyle w:val="Nadpis2"/>
      </w:pPr>
      <w:r>
        <w:rPr>
          <w:rFonts w:cs="Times New Roman"/>
          <w:iCs w:val="0"/>
          <w:color w:val="auto"/>
          <w:kern w:val="0"/>
          <w:sz w:val="22"/>
          <w:szCs w:val="24"/>
        </w:rPr>
        <w:fldChar w:fldCharType="end"/>
      </w:r>
      <w:r w:rsidR="0061572F" w:rsidRPr="0061572F">
        <w:t>SFVOTLIMITCHANGE</w:t>
      </w:r>
      <w:bookmarkEnd w:id="236"/>
    </w:p>
    <w:p w14:paraId="4D10F5BE" w14:textId="77777777" w:rsidR="0061572F" w:rsidRDefault="0061572F" w:rsidP="0061572F"/>
    <w:p w14:paraId="1EB05271" w14:textId="77777777" w:rsidR="0061572F" w:rsidRDefault="0061572F" w:rsidP="0061572F">
      <w:pPr>
        <w:pStyle w:val="Nadpis5"/>
      </w:pPr>
      <w:r>
        <w:t>Účel</w:t>
      </w:r>
    </w:p>
    <w:p w14:paraId="6D577969" w14:textId="77777777" w:rsidR="0061572F" w:rsidRDefault="0061572F" w:rsidP="0061572F">
      <w:r>
        <w:t xml:space="preserve">Zpráva XML ve formátu </w:t>
      </w:r>
      <w:r w:rsidRPr="0061572F">
        <w:rPr>
          <w:bCs/>
        </w:rPr>
        <w:t>SFVOTLIMITCHANGE</w:t>
      </w:r>
      <w:r>
        <w:rPr>
          <w:bCs/>
        </w:rPr>
        <w:t xml:space="preserve"> </w:t>
      </w:r>
      <w:r w:rsidR="000156C6">
        <w:t xml:space="preserve"> slouží pro zasílání informace o atomatickém snížení</w:t>
      </w:r>
      <w:r w:rsidR="0007686E">
        <w:t>/zvýšení</w:t>
      </w:r>
      <w:r w:rsidR="000156C6">
        <w:t xml:space="preserve"> limitu VDT/VT.</w:t>
      </w:r>
    </w:p>
    <w:p w14:paraId="4FD9B278" w14:textId="77777777" w:rsidR="0061572F" w:rsidRDefault="0061572F" w:rsidP="0061572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1572F" w:rsidRPr="007F474B" w14:paraId="6B5C8D23" w14:textId="77777777" w:rsidTr="00B37274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DA09336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43C74DB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E5BC14F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113E60B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36CEE83" w14:textId="77777777" w:rsidR="0061572F" w:rsidRPr="007F474B" w:rsidRDefault="0061572F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5071279" w14:textId="77777777" w:rsidR="0061572F" w:rsidRPr="007F474B" w:rsidRDefault="0061572F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1572F" w:rsidRPr="007F474B" w14:paraId="0A69EE03" w14:textId="77777777" w:rsidTr="00B37274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F681B" w14:textId="77777777" w:rsidR="0061572F" w:rsidRDefault="000156C6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69BF54" w14:textId="77777777" w:rsidR="0061572F" w:rsidRDefault="000156C6" w:rsidP="00B37274">
            <w:pPr>
              <w:rPr>
                <w:sz w:val="20"/>
                <w:szCs w:val="20"/>
              </w:rPr>
            </w:pPr>
            <w:r w:rsidRPr="0076251A">
              <w:rPr>
                <w:sz w:val="20"/>
                <w:szCs w:val="20"/>
              </w:rPr>
              <w:t>Automatická změna</w:t>
            </w:r>
            <w:r>
              <w:rPr>
                <w:sz w:val="20"/>
                <w:szCs w:val="20"/>
              </w:rPr>
              <w:t xml:space="preserve"> limitu VDT/VT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DEC74" w14:textId="77777777" w:rsidR="0061572F" w:rsidRDefault="0061572F" w:rsidP="00B37274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C5108E" w14:textId="77777777" w:rsidR="0061572F" w:rsidRDefault="00E36403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18FF70" w14:textId="77777777" w:rsidR="0061572F" w:rsidRDefault="00E36403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0C3C15" w14:textId="77777777" w:rsidR="0061572F" w:rsidRDefault="00E36403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Ext. subjekt</w:t>
            </w:r>
          </w:p>
        </w:tc>
      </w:tr>
    </w:tbl>
    <w:p w14:paraId="5FCDA882" w14:textId="77777777" w:rsidR="0027547E" w:rsidRDefault="0027547E" w:rsidP="008E4C82"/>
    <w:p w14:paraId="6FC6780A" w14:textId="77777777" w:rsidR="008E4C82" w:rsidRDefault="008E4C82" w:rsidP="008E4C82">
      <w:r>
        <w:t xml:space="preserve">Kompletní soubor </w:t>
      </w:r>
      <w:r w:rsidRPr="008E4C82">
        <w:t>SFVOTLIMITCHANGE</w:t>
      </w:r>
      <w:r>
        <w:t xml:space="preserve"> ve formátu .xsd je uložen zde:</w:t>
      </w:r>
    </w:p>
    <w:p w14:paraId="2BF7F84B" w14:textId="18D568FF" w:rsidR="008E4C82" w:rsidRPr="004F0B22" w:rsidRDefault="004F0B22" w:rsidP="008E4C82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"https://groupecgi-my.sharepoint.com/personal/miroslav_stryzovsky_cgi_com/Documents/Desktop/OTE/XSD_WSDL/2026-07-21/XML/SFVOTLIMITCHANGE"</w:instrText>
      </w:r>
      <w:r>
        <w:fldChar w:fldCharType="separate"/>
      </w:r>
      <w:r w:rsidR="008E4C82" w:rsidRPr="004F0B22">
        <w:rPr>
          <w:rStyle w:val="Hypertextovodkaz"/>
        </w:rPr>
        <w:t>XML/SFVOTLIMITCHANGE</w:t>
      </w:r>
    </w:p>
    <w:p w14:paraId="62FD1502" w14:textId="77777777" w:rsidR="006F7966" w:rsidRDefault="004F0B22" w:rsidP="00DD3B0F">
      <w:pPr>
        <w:spacing w:after="0"/>
      </w:pPr>
      <w:r>
        <w:fldChar w:fldCharType="end"/>
      </w:r>
    </w:p>
    <w:p w14:paraId="221BDDAC" w14:textId="77777777" w:rsidR="00557009" w:rsidRDefault="00557009" w:rsidP="00DD3B0F">
      <w:pPr>
        <w:spacing w:after="0"/>
      </w:pPr>
    </w:p>
    <w:p w14:paraId="2213D133" w14:textId="77777777" w:rsidR="005F38F8" w:rsidRDefault="005F38F8" w:rsidP="00DD3B0F">
      <w:pPr>
        <w:spacing w:after="0"/>
      </w:pPr>
    </w:p>
    <w:p w14:paraId="6D4D5077" w14:textId="77777777" w:rsidR="005F38F8" w:rsidRDefault="005F38F8" w:rsidP="00DD3B0F">
      <w:pPr>
        <w:spacing w:after="0"/>
      </w:pPr>
      <w:r>
        <w:br w:type="page"/>
      </w:r>
    </w:p>
    <w:p w14:paraId="4A14D53F" w14:textId="77777777" w:rsidR="00996E65" w:rsidRPr="000C1889" w:rsidRDefault="00996E65" w:rsidP="00996E65">
      <w:pPr>
        <w:pStyle w:val="Nadpis2"/>
      </w:pPr>
      <w:bookmarkStart w:id="237" w:name="_Toc457467709"/>
      <w:r w:rsidRPr="000C1889">
        <w:rPr>
          <w:bCs/>
        </w:rPr>
        <w:lastRenderedPageBreak/>
        <w:t>SFVOT</w:t>
      </w:r>
      <w:r>
        <w:rPr>
          <w:bCs/>
        </w:rPr>
        <w:t>LIMITS</w:t>
      </w:r>
      <w:bookmarkEnd w:id="237"/>
      <w:r w:rsidRPr="000C1889">
        <w:t xml:space="preserve"> </w:t>
      </w:r>
    </w:p>
    <w:p w14:paraId="1C45C102" w14:textId="77777777" w:rsidR="00996E65" w:rsidRDefault="00996E65" w:rsidP="00996E65"/>
    <w:p w14:paraId="3B0A2B84" w14:textId="77777777" w:rsidR="00996E65" w:rsidRDefault="00996E65" w:rsidP="00996E65">
      <w:pPr>
        <w:pStyle w:val="Nadpis5"/>
      </w:pPr>
      <w:r>
        <w:t>Účel</w:t>
      </w:r>
    </w:p>
    <w:p w14:paraId="10342CDD" w14:textId="77777777" w:rsidR="00996E65" w:rsidRDefault="00996E65" w:rsidP="00996E65">
      <w:r>
        <w:t xml:space="preserve">Zpráva XML ve formátu </w:t>
      </w:r>
      <w:r w:rsidRPr="00557009">
        <w:rPr>
          <w:bCs/>
        </w:rPr>
        <w:t>SFVOT</w:t>
      </w:r>
      <w:r>
        <w:rPr>
          <w:bCs/>
        </w:rPr>
        <w:t>LIMITS</w:t>
      </w:r>
      <w:r>
        <w:t xml:space="preserve"> slouží pro zasílání informace o celkovém finančním limitu SZ</w:t>
      </w:r>
      <w:r w:rsidR="00F375B8">
        <w:t xml:space="preserve"> a aktuálním stavu limitu VDT/VT</w:t>
      </w:r>
      <w:r w:rsidR="001B2A62">
        <w:t>.</w:t>
      </w:r>
    </w:p>
    <w:p w14:paraId="3CA9DFD2" w14:textId="77777777" w:rsidR="00996E65" w:rsidRDefault="00996E65" w:rsidP="00996E65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6E65" w:rsidRPr="007F474B" w14:paraId="03EB5614" w14:textId="77777777" w:rsidTr="00522902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BFC4458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D6C1A0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4CF1948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8097FE7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F7C82DB" w14:textId="77777777" w:rsidR="00996E65" w:rsidRPr="007F474B" w:rsidRDefault="00996E65" w:rsidP="0052290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6B4DF68" w14:textId="77777777" w:rsidR="00996E65" w:rsidRPr="007F474B" w:rsidRDefault="00996E65" w:rsidP="0052290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6E65" w:rsidRPr="007F474B" w14:paraId="64CB49BF" w14:textId="77777777" w:rsidTr="0052290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51E0B4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6565F" w14:textId="77777777" w:rsidR="00996E65" w:rsidRDefault="00996E6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Celkový finanční limit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CC5373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A53EB" w14:textId="77777777" w:rsidR="00996E65" w:rsidRDefault="00996E6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242D9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B6EEC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D3F05" w:rsidRPr="007F474B" w14:paraId="604602B4" w14:textId="77777777" w:rsidTr="0052290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D90185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1C430D" w14:textId="77777777" w:rsidR="00AD3F05" w:rsidRDefault="00AD3F05" w:rsidP="00522902">
            <w:pPr>
              <w:rPr>
                <w:sz w:val="20"/>
                <w:szCs w:val="20"/>
              </w:rPr>
            </w:pPr>
            <w:r w:rsidRPr="001B2A62">
              <w:rPr>
                <w:sz w:val="20"/>
                <w:szCs w:val="20"/>
              </w:rPr>
              <w:t>Aktuální stav limitu VDT/VT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52D9A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F34BA8" w14:textId="77777777" w:rsidR="00AD3F05" w:rsidRDefault="00AD3F0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AA364A" w14:textId="77777777" w:rsidR="00AD3F05" w:rsidRDefault="00ED647A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F16895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78E2A6DA" w14:textId="77777777" w:rsidR="00996E65" w:rsidRDefault="00996E65" w:rsidP="00996E65"/>
    <w:p w14:paraId="23CF88B5" w14:textId="77777777" w:rsidR="00996E65" w:rsidRDefault="00996E65" w:rsidP="00996E65"/>
    <w:p w14:paraId="6BBC50BB" w14:textId="77777777" w:rsidR="00996E65" w:rsidRDefault="00996E65" w:rsidP="00996E65"/>
    <w:p w14:paraId="327212FD" w14:textId="77777777" w:rsidR="00996E65" w:rsidRDefault="00996E65" w:rsidP="00996E65">
      <w:r>
        <w:t>Kompletní soubor SFVOTLIMITS ve formátu .xsd je uložen zde:</w:t>
      </w:r>
    </w:p>
    <w:p w14:paraId="5D4F53E4" w14:textId="30430E34" w:rsidR="00996E65" w:rsidRPr="004F0B22" w:rsidRDefault="004F0B22" w:rsidP="00996E65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"https://groupecgi-my.sharepoint.com/personal/miroslav_stryzovsky_cgi_com/Documents/Desktop/OTE/XSD_WSDL/2026-07-21/XML/SFVOTLIMITS"</w:instrText>
      </w:r>
      <w:r>
        <w:fldChar w:fldCharType="separate"/>
      </w:r>
      <w:r w:rsidR="00996E65" w:rsidRPr="004F0B22">
        <w:rPr>
          <w:rStyle w:val="Hypertextovodkaz"/>
        </w:rPr>
        <w:t>XML\SFVOTLIMITS</w:t>
      </w:r>
    </w:p>
    <w:p w14:paraId="475245D1" w14:textId="77777777" w:rsidR="00996E65" w:rsidRDefault="004F0B22" w:rsidP="00996E65">
      <w:pPr>
        <w:spacing w:after="0"/>
      </w:pPr>
      <w:r>
        <w:fldChar w:fldCharType="end"/>
      </w:r>
    </w:p>
    <w:p w14:paraId="3A4D43A9" w14:textId="77777777" w:rsidR="00996E65" w:rsidRDefault="00996E65" w:rsidP="00DD3B0F">
      <w:pPr>
        <w:spacing w:after="0"/>
      </w:pPr>
      <w:r>
        <w:br w:type="page"/>
      </w:r>
    </w:p>
    <w:p w14:paraId="412970FA" w14:textId="77777777" w:rsidR="005F38F8" w:rsidRDefault="005F38F8" w:rsidP="005F38F8">
      <w:pPr>
        <w:pStyle w:val="Nadpis2"/>
      </w:pPr>
      <w:bookmarkStart w:id="238" w:name="_Toc457467710"/>
      <w:r>
        <w:lastRenderedPageBreak/>
        <w:t>SFVOTTDDNETT</w:t>
      </w:r>
      <w:bookmarkEnd w:id="238"/>
    </w:p>
    <w:p w14:paraId="6DE004B4" w14:textId="77777777" w:rsidR="005F38F8" w:rsidRDefault="005F38F8" w:rsidP="005F38F8"/>
    <w:p w14:paraId="46215E15" w14:textId="77777777" w:rsidR="005F38F8" w:rsidRDefault="005F38F8" w:rsidP="005F38F8">
      <w:pPr>
        <w:pStyle w:val="Nadpis5"/>
      </w:pPr>
      <w:r>
        <w:t>Účel</w:t>
      </w:r>
    </w:p>
    <w:p w14:paraId="09232CAA" w14:textId="77777777" w:rsidR="005F38F8" w:rsidRDefault="005F38F8" w:rsidP="005F38F8">
      <w:r>
        <w:t xml:space="preserve">Zpráva XML ve formátu SFVOTTDDNETT </w:t>
      </w:r>
      <w:r w:rsidRPr="00086589">
        <w:t xml:space="preserve">slouží pro zasílání finančních reportů z modulu SFVOT – část </w:t>
      </w:r>
      <w:r>
        <w:t>Netting</w:t>
      </w:r>
      <w:r w:rsidRPr="00086589">
        <w:t>.</w:t>
      </w:r>
      <w:r>
        <w:t xml:space="preserve"> </w:t>
      </w:r>
    </w:p>
    <w:p w14:paraId="257531DA" w14:textId="77777777" w:rsidR="005F38F8" w:rsidRDefault="005F38F8" w:rsidP="005F38F8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F38F8" w:rsidRPr="007F474B" w14:paraId="0650C17D" w14:textId="77777777" w:rsidTr="00FD1AFF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C064599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7A8CA69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169F117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52DC1E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DD33FCA" w14:textId="77777777" w:rsidR="005F38F8" w:rsidRPr="007F474B" w:rsidRDefault="005F38F8" w:rsidP="00D2338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C4320DF" w14:textId="77777777" w:rsidR="005F38F8" w:rsidRPr="007F474B" w:rsidRDefault="005F38F8" w:rsidP="00D2338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F38F8" w:rsidRPr="007F474B" w14:paraId="3591CF7A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1B8DE8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1FF1A5" w14:textId="77777777" w:rsidR="005F38F8" w:rsidRDefault="005F38F8" w:rsidP="00D23380">
            <w:pPr>
              <w:rPr>
                <w:sz w:val="20"/>
                <w:szCs w:val="20"/>
              </w:rPr>
            </w:pPr>
            <w:r w:rsidRPr="00086589">
              <w:rPr>
                <w:sz w:val="20"/>
                <w:szCs w:val="20"/>
              </w:rPr>
              <w:t>Netting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862426" w14:textId="77777777" w:rsidR="005F38F8" w:rsidRDefault="005F38F8" w:rsidP="00D2338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BB195A">
              <w:rPr>
                <w:sz w:val="20"/>
                <w:szCs w:val="20"/>
              </w:rPr>
              <w:t>460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25C483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F08F10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AD1881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7C64A9E6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D14128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BD5A19" w14:textId="77777777" w:rsidR="00094378" w:rsidRPr="00086589" w:rsidRDefault="00094378" w:rsidP="00D23380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363E41" w14:textId="77777777" w:rsidR="00094378" w:rsidRPr="00BB195A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FF4744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5DB4B9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EAFFD0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3CD6C681" w14:textId="77777777" w:rsidR="005F38F8" w:rsidRDefault="005F38F8" w:rsidP="005F38F8"/>
    <w:p w14:paraId="13F53C3F" w14:textId="77777777" w:rsidR="005F38F8" w:rsidRPr="008F09FA" w:rsidRDefault="005F38F8" w:rsidP="005F38F8">
      <w:pPr>
        <w:widowControl w:val="0"/>
        <w:autoSpaceDE w:val="0"/>
        <w:autoSpaceDN w:val="0"/>
        <w:adjustRightInd w:val="0"/>
        <w:spacing w:after="0"/>
        <w:rPr>
          <w:rFonts w:ascii="Calibri" w:hAnsi="Calibri"/>
          <w:szCs w:val="22"/>
        </w:rPr>
      </w:pPr>
    </w:p>
    <w:p w14:paraId="4214EECA" w14:textId="77777777" w:rsidR="005F38F8" w:rsidRDefault="005F38F8" w:rsidP="005F38F8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3819942C" w14:textId="77777777" w:rsidR="005F38F8" w:rsidRDefault="005F38F8" w:rsidP="005F38F8">
      <w:r>
        <w:t>Kompletní soubor SFVOTTDDNETT ve formátu .xsd je uložen zde:</w:t>
      </w:r>
    </w:p>
    <w:p w14:paraId="48563F30" w14:textId="47CF1353" w:rsidR="005F38F8" w:rsidRPr="004F0B22" w:rsidRDefault="004F0B22" w:rsidP="005F38F8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"https://groupecgi-my.sharepoint.com/personal/miroslav_stryzovsky_cgi_com/Documents/Desktop/OTE/XSD_WSDL/2026-07-21/XML/SFVOTTDDNETT" \o "MASTERDATA.xsd"</w:instrText>
      </w:r>
      <w:r>
        <w:fldChar w:fldCharType="separate"/>
      </w:r>
      <w:r w:rsidR="005F38F8" w:rsidRPr="004F0B22">
        <w:rPr>
          <w:rStyle w:val="Hypertextovodkaz"/>
        </w:rPr>
        <w:t>XML\SFVOTDDNETT</w:t>
      </w:r>
    </w:p>
    <w:p w14:paraId="2FC30129" w14:textId="77777777" w:rsidR="006F7966" w:rsidRDefault="004F0B22" w:rsidP="00DD3B0F">
      <w:pPr>
        <w:spacing w:after="0"/>
      </w:pPr>
      <w:r>
        <w:fldChar w:fldCharType="end"/>
      </w:r>
      <w:r w:rsidR="00557009">
        <w:br w:type="page"/>
      </w:r>
    </w:p>
    <w:p w14:paraId="67104ADF" w14:textId="77777777" w:rsidR="00896EE4" w:rsidRDefault="00896EE4" w:rsidP="00896EE4">
      <w:pPr>
        <w:pStyle w:val="Nadpis2"/>
      </w:pPr>
      <w:bookmarkStart w:id="239" w:name="_Toc457467711"/>
      <w:r>
        <w:lastRenderedPageBreak/>
        <w:t>SFVOTPSK</w:t>
      </w:r>
      <w:bookmarkEnd w:id="239"/>
    </w:p>
    <w:p w14:paraId="77154A10" w14:textId="77777777" w:rsidR="00896EE4" w:rsidRDefault="00896EE4" w:rsidP="00896EE4"/>
    <w:p w14:paraId="06C74E16" w14:textId="77777777" w:rsidR="00896EE4" w:rsidRDefault="00896EE4" w:rsidP="00896EE4">
      <w:pPr>
        <w:pStyle w:val="Nadpis5"/>
      </w:pPr>
      <w:r>
        <w:t>Účel</w:t>
      </w:r>
    </w:p>
    <w:p w14:paraId="270B68A7" w14:textId="77777777" w:rsidR="00896EE4" w:rsidRDefault="00896EE4" w:rsidP="00896EE4"/>
    <w:p w14:paraId="7BBA8D28" w14:textId="77777777" w:rsidR="00896EE4" w:rsidRDefault="00896EE4" w:rsidP="00896EE4">
      <w:r>
        <w:t xml:space="preserve">Zpráva XML ve formátu SFVOTPSK slouží </w:t>
      </w:r>
      <w:r w:rsidR="007D2652">
        <w:rPr>
          <w:color w:val="1F497D"/>
        </w:rPr>
        <w:t xml:space="preserve">pro zasílání finančních reportů z modulu SFVOT – podklady k fakturaci agregované RE a  přehled plateb a reklamací agregované RE. Report obsahuje kreditní a debetní platby a výsledný netting. </w:t>
      </w:r>
      <w:r>
        <w:t>Při komunikaci s centrem datových služeb CDS je možné tento formát využít v případech, uvedených v následující tabulce.</w:t>
      </w:r>
    </w:p>
    <w:p w14:paraId="3EC6241A" w14:textId="77777777" w:rsidR="00896EE4" w:rsidRDefault="00896EE4" w:rsidP="00896EE4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896EE4" w:rsidRPr="007F474B" w14:paraId="4E6F8A21" w14:textId="77777777" w:rsidTr="003E324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263DAED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BD29C00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9B7870A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0C458B5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78BFBF0" w14:textId="77777777" w:rsidR="00896EE4" w:rsidRPr="007F474B" w:rsidRDefault="00896EE4" w:rsidP="003E324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04CD40A" w14:textId="77777777" w:rsidR="00896EE4" w:rsidRPr="007F474B" w:rsidRDefault="00896EE4" w:rsidP="003E324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896EE4" w:rsidRPr="007F474B" w14:paraId="034AD5DD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2EFA1" w14:textId="77777777" w:rsidR="00896EE4" w:rsidRDefault="00896EE4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7FAC95" w14:textId="77777777" w:rsidR="00896EE4" w:rsidRDefault="00896EE4" w:rsidP="00896EE4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CB9B4" w14:textId="77777777" w:rsidR="00896EE4" w:rsidRPr="002D41EC" w:rsidRDefault="00EB7D8D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3D05AF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0FD581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E81EB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896EE4" w:rsidRPr="007F474B" w14:paraId="27942B93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FB2951" w14:textId="77777777" w:rsidR="00896EE4" w:rsidRDefault="00896EE4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6D04D0" w14:textId="77777777" w:rsidR="00896EE4" w:rsidRDefault="00896EE4" w:rsidP="00896EE4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5E57C3" w14:textId="77777777" w:rsidR="00896EE4" w:rsidRPr="002D41EC" w:rsidRDefault="00EB7D8D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599029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FC30D6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EA6792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7A587094" w14:textId="77777777" w:rsidR="00896EE4" w:rsidRDefault="00896EE4" w:rsidP="00896EE4"/>
    <w:p w14:paraId="2DE3D73A" w14:textId="77777777" w:rsidR="00896EE4" w:rsidRDefault="00896EE4" w:rsidP="00896EE4"/>
    <w:p w14:paraId="5E8B0018" w14:textId="77777777" w:rsidR="00896EE4" w:rsidRPr="008F09FA" w:rsidRDefault="00896EE4" w:rsidP="00896EE4">
      <w:pPr>
        <w:widowControl w:val="0"/>
        <w:autoSpaceDE w:val="0"/>
        <w:autoSpaceDN w:val="0"/>
        <w:adjustRightInd w:val="0"/>
        <w:spacing w:after="0"/>
        <w:rPr>
          <w:rFonts w:ascii="Calibri" w:hAnsi="Calibri"/>
          <w:szCs w:val="22"/>
        </w:rPr>
      </w:pPr>
    </w:p>
    <w:p w14:paraId="158F8E6F" w14:textId="77777777" w:rsidR="00896EE4" w:rsidRDefault="00896EE4" w:rsidP="00896EE4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3F57F983" w14:textId="77777777" w:rsidR="00896EE4" w:rsidRDefault="00896EE4" w:rsidP="00896EE4">
      <w:r>
        <w:t>Kompletní soubor SFVOTPSK ve formátu .xsd je uložen zde:</w:t>
      </w:r>
    </w:p>
    <w:p w14:paraId="2D0BF17B" w14:textId="4FCD2EC7" w:rsidR="00896EE4" w:rsidRPr="004F0B22" w:rsidRDefault="004F0B22" w:rsidP="00896EE4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"https://groupecgi-my.sharepoint.com/personal/miroslav_stryzovsky_cgi_com/Documents/Desktop/OTE/XSD_WSDL/2026-07-21/XML/SFVOTPSK" \o "MASTERDATA.xsd"</w:instrText>
      </w:r>
      <w:r>
        <w:fldChar w:fldCharType="separate"/>
      </w:r>
      <w:r w:rsidR="00896EE4" w:rsidRPr="004F0B22">
        <w:rPr>
          <w:rStyle w:val="Hypertextovodkaz"/>
        </w:rPr>
        <w:t>XML\SFVOTPSK</w:t>
      </w:r>
    </w:p>
    <w:p w14:paraId="3E3BBBD3" w14:textId="77777777" w:rsidR="00896EE4" w:rsidRDefault="004F0B22" w:rsidP="00896EE4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  <w:r>
        <w:fldChar w:fldCharType="end"/>
      </w:r>
    </w:p>
    <w:p w14:paraId="14A153B7" w14:textId="77777777" w:rsidR="00896EE4" w:rsidRDefault="00896EE4" w:rsidP="00DD3B0F">
      <w:pPr>
        <w:spacing w:after="0"/>
      </w:pPr>
    </w:p>
    <w:p w14:paraId="0C154097" w14:textId="77777777" w:rsidR="006F7966" w:rsidRDefault="00D372FA" w:rsidP="006F7966">
      <w:pPr>
        <w:pStyle w:val="Nadpis2"/>
      </w:pPr>
      <w:bookmarkStart w:id="240" w:name="_Toc457467712"/>
      <w:r>
        <w:t>SFVOT</w:t>
      </w:r>
      <w:r w:rsidR="00BE7E65">
        <w:t>REQ</w:t>
      </w:r>
      <w:bookmarkEnd w:id="240"/>
    </w:p>
    <w:p w14:paraId="265BA1AC" w14:textId="77777777" w:rsidR="006F7966" w:rsidRDefault="006F7966" w:rsidP="006F7966"/>
    <w:p w14:paraId="2455FB88" w14:textId="77777777" w:rsidR="006F7966" w:rsidRDefault="006F7966" w:rsidP="006F7966">
      <w:pPr>
        <w:pStyle w:val="Nadpis5"/>
      </w:pPr>
      <w:r>
        <w:t>Účel</w:t>
      </w:r>
    </w:p>
    <w:p w14:paraId="119F6527" w14:textId="77777777" w:rsidR="006F7966" w:rsidRDefault="006F7966" w:rsidP="006F7966"/>
    <w:p w14:paraId="2AF84D5B" w14:textId="77777777" w:rsidR="006F7966" w:rsidRDefault="006F7966" w:rsidP="006F7966">
      <w:r>
        <w:t xml:space="preserve">Zpráva XML ve formátu </w:t>
      </w:r>
      <w:r w:rsidR="00D372FA">
        <w:t>SFVOT</w:t>
      </w:r>
      <w:r w:rsidR="00BE7E65">
        <w:t>REQ</w:t>
      </w:r>
      <w:r>
        <w:t xml:space="preserve"> slouží k vyžádání </w:t>
      </w:r>
      <w:r w:rsidR="00BE7E65">
        <w:t xml:space="preserve">zaslání finančních reportů z modulů SFVOT </w:t>
      </w:r>
      <w:r>
        <w:t>Základ formátu je přibližným ekvivalentem zprávy REQDOC podle standardu UN/EDIFACT. Při komunikaci s centrem datových služeb CDS je možné tento formát využít v případech, uvedených v následující tabulce.</w:t>
      </w:r>
    </w:p>
    <w:p w14:paraId="12BC5AC7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309D4D1C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EF3390A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3E0300A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A9FCFB1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FEF8DE6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42366CE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2BB3CC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F7966" w:rsidRPr="007F474B" w14:paraId="1C744DF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A40743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751E2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CD1BF2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B612BE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9D85F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EE63B7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0E2C37B0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DF7EC1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0E8847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8F07A7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254EE2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01D4D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80EDB7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6499F8CF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6102E0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B81E19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676CF0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CB1472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DC2A6A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53E58C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2E8A1DAD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EB0BF3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360839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E64D3A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2D5E5F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8A341C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FDF41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518B53D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15157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BA21C3" w14:textId="77777777" w:rsidR="000858C4" w:rsidRDefault="000858C4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AE27A8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342E80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E8AF80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1BAE2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4BC986D7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1BE326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E621A9" w14:textId="77777777" w:rsidR="000858C4" w:rsidRDefault="000858C4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A65013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AB028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24E4C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692552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5AD92DCD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46CDF6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580066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14456F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B8A13E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0EB35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031F6B" w14:textId="77777777" w:rsidR="006F7966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7C006307" w14:textId="77777777" w:rsidTr="00D372F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BEFAD2" w14:textId="77777777" w:rsidR="000858C4" w:rsidRPr="003C49CE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A932F7" w14:textId="77777777" w:rsidR="000858C4" w:rsidRPr="000858C4" w:rsidRDefault="000858C4" w:rsidP="000858C4">
            <w:pPr>
              <w:rPr>
                <w:sz w:val="20"/>
                <w:szCs w:val="20"/>
              </w:rPr>
            </w:pPr>
            <w:r w:rsidRPr="000858C4">
              <w:rPr>
                <w:sz w:val="20"/>
                <w:szCs w:val="20"/>
              </w:rPr>
              <w:t>Dotaz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14FE0E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632E23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EDC06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FAA7B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169ACD12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E3FE0D" w14:textId="77777777" w:rsidR="000858C4" w:rsidRPr="003C49CE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9611F7" w14:textId="77777777" w:rsidR="000858C4" w:rsidRPr="000858C4" w:rsidRDefault="000858C4" w:rsidP="000858C4">
            <w:pPr>
              <w:rPr>
                <w:sz w:val="20"/>
                <w:szCs w:val="20"/>
              </w:rPr>
            </w:pPr>
            <w:r w:rsidRPr="000858C4">
              <w:rPr>
                <w:sz w:val="20"/>
                <w:szCs w:val="20"/>
              </w:rPr>
              <w:t>Dotaz na report konfirmace denních plateb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3BF105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9A20D1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E996CB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4AAB4F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2CA97F44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9D71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7CBBD6" w14:textId="77777777" w:rsidR="00B06330" w:rsidRPr="00B06330" w:rsidRDefault="00B06330" w:rsidP="000858C4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- souhrn 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3EC29A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BC813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B4CFD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6A7A1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0F655BBB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841AE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083F5F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OTE - souhrn 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3EF4F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B094B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55930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B6F2F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6AD89AFF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7CDFF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A7CD35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- souhrn ZMV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784DFB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548D5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BE554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DAAAD6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7C646682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BF1EE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104321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OTE - souhrn ZMV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EC14F8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ED289C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BE38F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5943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E0A7F" w:rsidRPr="007F474B" w14:paraId="6CB49733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BD8994" w14:textId="77777777" w:rsidR="00BE0A7F" w:rsidRDefault="00BE0A7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53D273" w14:textId="77777777" w:rsidR="00BE0A7F" w:rsidRPr="00B06330" w:rsidRDefault="00BE0A7F" w:rsidP="00B06330">
            <w:pPr>
              <w:rPr>
                <w:sz w:val="20"/>
                <w:szCs w:val="20"/>
              </w:rPr>
            </w:pPr>
            <w:r w:rsidRPr="00BE0A7F">
              <w:rPr>
                <w:sz w:val="20"/>
                <w:szCs w:val="20"/>
              </w:rPr>
              <w:t>Netting TDD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D5DE5" w14:textId="77777777" w:rsidR="00BE0A7F" w:rsidRDefault="00BE0A7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C7E50B" w14:textId="77777777" w:rsidR="00BE0A7F" w:rsidRDefault="00BE0A7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AAC272" w14:textId="77777777" w:rsidR="00BE0A7F" w:rsidRDefault="00BE0A7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F25505" w14:textId="77777777" w:rsidR="00BE0A7F" w:rsidRDefault="00BE0A7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6E65" w:rsidRPr="007F474B" w:rsidDel="00B707B4" w14:paraId="3152B3CC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97F6E" w14:textId="77777777" w:rsidR="00996E65" w:rsidDel="00B707B4" w:rsidRDefault="00996E65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3A7B32" w14:textId="77777777" w:rsidR="00996E65" w:rsidRPr="00BE0A7F" w:rsidDel="00B707B4" w:rsidRDefault="00996E65" w:rsidP="00B0633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Stav finančního limitu</w:t>
            </w:r>
            <w:r w:rsidR="005464E6">
              <w:rPr>
                <w:sz w:val="20"/>
                <w:szCs w:val="20"/>
              </w:rPr>
              <w:t xml:space="preserve">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951E01" w14:textId="77777777" w:rsidR="00996E65" w:rsidDel="00B707B4" w:rsidRDefault="00996E65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ACFB55" w14:textId="77777777" w:rsidR="00996E65" w:rsidDel="00B707B4" w:rsidRDefault="00996E65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2C617" w14:textId="77777777" w:rsidR="00996E65" w:rsidDel="00B707B4" w:rsidRDefault="00996E65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654DF" w14:textId="77777777" w:rsidR="00996E65" w:rsidDel="00B707B4" w:rsidRDefault="00996E65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64811DE5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86935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F78F6C3" w14:textId="77777777" w:rsidR="00094378" w:rsidRDefault="00094378" w:rsidP="00B06330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9F6EE2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6D97FC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6C8E1E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4DA22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430E86E3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64C856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666588" w14:textId="77777777" w:rsidR="00094378" w:rsidRDefault="00CB3A88" w:rsidP="00B06330">
            <w:pPr>
              <w:rPr>
                <w:sz w:val="20"/>
                <w:szCs w:val="20"/>
              </w:rPr>
            </w:pPr>
            <w:r w:rsidRPr="00137CFC">
              <w:rPr>
                <w:sz w:val="20"/>
                <w:szCs w:val="20"/>
              </w:rPr>
              <w:t>Definitivní zúčtování rozdílů z TDD - dotaz. Nahrazuje 412 (Zúčtování rozdílů z TDD), který zobrazoval pouze verzi 2.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51E786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2BE6B5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3E7E3B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7D540E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305DF278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59783A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66600AB" w14:textId="77777777" w:rsidR="00094378" w:rsidRDefault="00CB3A88" w:rsidP="00B06330">
            <w:pPr>
              <w:rPr>
                <w:sz w:val="20"/>
                <w:szCs w:val="20"/>
              </w:rPr>
            </w:pPr>
            <w:r w:rsidRPr="00CB3A88">
              <w:rPr>
                <w:sz w:val="20"/>
                <w:szCs w:val="20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34716B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EFF2C8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1C57C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42164B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242AF" w:rsidRPr="007F474B" w:rsidDel="00B707B4" w14:paraId="7B784037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2BBA6A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9B3FA9" w14:textId="77777777" w:rsidR="000242AF" w:rsidRPr="00CB3A88" w:rsidRDefault="000242AF" w:rsidP="00B06330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E6175A" w14:textId="77777777" w:rsidR="000242AF" w:rsidRDefault="000242A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AB355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5EA356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AD03D2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242AF" w:rsidRPr="007F474B" w:rsidDel="00B707B4" w14:paraId="539995FD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446F45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6D9C7C" w14:textId="77777777" w:rsidR="000242AF" w:rsidRPr="00CB3A88" w:rsidRDefault="000242AF" w:rsidP="00B06330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ČEPS/Claim report ČEPS – PSK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190288" w14:textId="77777777" w:rsidR="000242AF" w:rsidRDefault="000242A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83122C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5CD1B8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E62801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72EC4F8B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61BECD7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487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59DD75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DOTAZ NA STAV NOUZE ČR / REQUEST FOR EMERGENCY STATE CZ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9193D0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E0893F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FE2B4C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FF4BB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4E5A6185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EB48EBD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FD4E39F" w14:textId="77777777" w:rsidR="00CA7031" w:rsidRPr="00CA7031" w:rsidRDefault="00CA7031" w:rsidP="00CA7031">
            <w:pPr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 xml:space="preserve">DOTAZ NA STAV NOUZE VYPOŘÁDÁNÍ EXPORTU/IMPORTU Z DT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2D0116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8F76EA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1EB9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48C27F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5B776CAF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C5C0DEB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28EF212" w14:textId="77777777" w:rsidR="00CA7031" w:rsidRPr="00CA7031" w:rsidRDefault="00CA7031" w:rsidP="00CA7031">
            <w:pPr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 xml:space="preserve">DOTAZ NA STAV NOUZE VYPOŘÁDÁNÍ EXPORTU/IMPORTU Z VDT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9868F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DC1D0D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3545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D8490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17563E4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F91642C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7BCA35B" w14:textId="3D75D6F8" w:rsidR="00CA7031" w:rsidRPr="00CA7031" w:rsidRDefault="006F7036" w:rsidP="00CA7031">
            <w:pPr>
              <w:rPr>
                <w:sz w:val="20"/>
                <w:szCs w:val="20"/>
              </w:rPr>
            </w:pPr>
            <w:r w:rsidRPr="006F7036">
              <w:rPr>
                <w:sz w:val="20"/>
                <w:szCs w:val="20"/>
              </w:rPr>
              <w:t xml:space="preserve">DOTAZ NA STAV NOUZE VERZE 1 – </w:t>
            </w:r>
            <w:proofErr w:type="gramStart"/>
            <w:r w:rsidRPr="006F7036">
              <w:rPr>
                <w:sz w:val="20"/>
                <w:szCs w:val="20"/>
              </w:rPr>
              <w:t>NETTING - DEBET</w:t>
            </w:r>
            <w:proofErr w:type="gramEnd"/>
            <w:r w:rsidRPr="006F7036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D3BCD0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FF60D7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2D387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E99718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43F5ED3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29FD300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lastRenderedPageBreak/>
              <w:t>499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6EA375" w14:textId="4E1485FD" w:rsidR="00CA7031" w:rsidRPr="00CA7031" w:rsidRDefault="001A427E" w:rsidP="00CA7031">
            <w:pPr>
              <w:rPr>
                <w:sz w:val="20"/>
                <w:szCs w:val="20"/>
              </w:rPr>
            </w:pPr>
            <w:r w:rsidRPr="001A427E">
              <w:rPr>
                <w:sz w:val="20"/>
                <w:szCs w:val="20"/>
              </w:rPr>
              <w:t xml:space="preserve">DOTAZ NA STAV NOUZE VERZE 2 – </w:t>
            </w:r>
            <w:proofErr w:type="gramStart"/>
            <w:r w:rsidRPr="001A427E">
              <w:rPr>
                <w:sz w:val="20"/>
                <w:szCs w:val="20"/>
              </w:rPr>
              <w:t>NETTING - DEBET</w:t>
            </w:r>
            <w:proofErr w:type="gramEnd"/>
            <w:r w:rsidRPr="001A427E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818E08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28A2C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EB757B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06ABB4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520A3" w:rsidRPr="007F474B" w:rsidDel="00B707B4" w14:paraId="61D7D6FC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C0C5A7A" w14:textId="0988C27D" w:rsidR="007520A3" w:rsidRPr="00CA7031" w:rsidRDefault="007520A3" w:rsidP="007520A3">
            <w:pPr>
              <w:jc w:val="center"/>
              <w:rPr>
                <w:sz w:val="20"/>
                <w:szCs w:val="20"/>
              </w:rPr>
            </w:pPr>
            <w:r>
              <w:t>505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0F7A015" w14:textId="511759B2" w:rsidR="007520A3" w:rsidRPr="00CA7031" w:rsidRDefault="007520A3" w:rsidP="007520A3">
            <w:pPr>
              <w:rPr>
                <w:sz w:val="20"/>
                <w:szCs w:val="20"/>
              </w:rPr>
            </w:pPr>
            <w:r w:rsidRPr="007E7A63">
              <w:t>Dotaz na vypořádání exportu/importu z IDA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53473" w14:textId="5422BA07" w:rsidR="007520A3" w:rsidRDefault="007520A3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79EC0F" w14:textId="53478B7D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61AB7A" w14:textId="7ABF184B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FC51B7" w14:textId="1013E5F1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A427E" w:rsidRPr="007F474B" w:rsidDel="00B707B4" w14:paraId="2E9C5763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69CD4C" w14:textId="4101CF7A" w:rsidR="001A427E" w:rsidRDefault="001A427E" w:rsidP="007520A3">
            <w:pPr>
              <w:jc w:val="center"/>
            </w:pPr>
            <w:r>
              <w:t>514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F5B300" w14:textId="28D7C678" w:rsidR="001A427E" w:rsidRPr="007E7A63" w:rsidRDefault="001A427E" w:rsidP="007520A3">
            <w:r w:rsidRPr="001A427E">
              <w:t xml:space="preserve">DOTAZ NA STAV NOUZE VERZE 1 – </w:t>
            </w:r>
            <w:proofErr w:type="gramStart"/>
            <w:r w:rsidRPr="001A427E">
              <w:t>NETTING - KREDIT</w:t>
            </w:r>
            <w:proofErr w:type="gramEnd"/>
            <w:r w:rsidRPr="001A427E"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E0F165" w14:textId="78E5BD5C" w:rsidR="001A427E" w:rsidRDefault="001A427E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99AD33" w14:textId="5ABD5CE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963A84" w14:textId="2341A59D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4FD49D" w14:textId="2D90A8A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A427E" w:rsidRPr="007F474B" w:rsidDel="00B707B4" w14:paraId="24A5C6B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14F6C8A" w14:textId="57853028" w:rsidR="001A427E" w:rsidRDefault="001A427E" w:rsidP="007520A3">
            <w:pPr>
              <w:jc w:val="center"/>
            </w:pPr>
            <w:r>
              <w:t>517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F03AFF6" w14:textId="7C81A22A" w:rsidR="001A427E" w:rsidRPr="001A427E" w:rsidRDefault="00D903AD" w:rsidP="007520A3">
            <w:r w:rsidRPr="00D903AD">
              <w:t xml:space="preserve">DOTAZ NA STAV NOUZE VERZE 2 – </w:t>
            </w:r>
            <w:proofErr w:type="gramStart"/>
            <w:r w:rsidRPr="00D903AD">
              <w:t>NETTING - KREDIT</w:t>
            </w:r>
            <w:proofErr w:type="gramEnd"/>
            <w:r w:rsidRPr="00D903AD">
              <w:t xml:space="preserve"> SZ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827BA9" w14:textId="14371248" w:rsidR="001A427E" w:rsidRDefault="00D903AD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CECFA5" w14:textId="1FBA8B1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00D133" w14:textId="579E849A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66465A" w14:textId="6BD7E2B2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4C99FBC5" w14:textId="77777777" w:rsidR="006F7966" w:rsidRDefault="006F7966" w:rsidP="006F7966"/>
    <w:p w14:paraId="4A5C9586" w14:textId="77777777" w:rsidR="006F7966" w:rsidRDefault="006F7966" w:rsidP="006F7966"/>
    <w:p w14:paraId="75F7312A" w14:textId="77777777" w:rsidR="004325A1" w:rsidRDefault="004325A1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27260594" w14:textId="77777777" w:rsidR="00BD4EFC" w:rsidRDefault="00BD4EFC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78B0D933" w14:textId="2ED2AC0F" w:rsidR="00913427" w:rsidRDefault="004325A1" w:rsidP="004325A1">
      <w:pPr>
        <w:rPr>
          <w:rStyle w:val="Hypertextovodkaz"/>
        </w:rPr>
      </w:pPr>
      <w:r>
        <w:t>Kompletní soubor SFVOTREQ ve formátu .</w:t>
      </w:r>
      <w:proofErr w:type="spellStart"/>
      <w:r>
        <w:t>xsd</w:t>
      </w:r>
      <w:proofErr w:type="spellEnd"/>
      <w:r>
        <w:t xml:space="preserve"> je uložen </w:t>
      </w:r>
      <w:proofErr w:type="spellStart"/>
      <w:r>
        <w:t>zde:</w:t>
      </w:r>
      <w:hyperlink r:id="rId42" w:tooltip="MASTERDATA.xsd" w:history="1">
        <w:r>
          <w:rPr>
            <w:rStyle w:val="Hypertextovodkaz"/>
          </w:rPr>
          <w:t>XML</w:t>
        </w:r>
        <w:proofErr w:type="spellEnd"/>
        <w:r>
          <w:rPr>
            <w:rStyle w:val="Hypertextovodkaz"/>
          </w:rPr>
          <w:t>\SFVOTREQ</w:t>
        </w:r>
      </w:hyperlink>
    </w:p>
    <w:p w14:paraId="338982F2" w14:textId="77777777" w:rsidR="00BB4C29" w:rsidRDefault="00BB4C29" w:rsidP="00BB4C29">
      <w:pPr>
        <w:pStyle w:val="Nadpis2"/>
      </w:pPr>
      <w:bookmarkStart w:id="241" w:name="_Toc457467713"/>
      <w:r>
        <w:rPr>
          <w:color w:val="1F497D"/>
        </w:rPr>
        <w:t>SFVOTSETTINGS</w:t>
      </w:r>
      <w:bookmarkEnd w:id="241"/>
    </w:p>
    <w:p w14:paraId="3D715CD9" w14:textId="77777777" w:rsidR="00BB4C29" w:rsidRDefault="00BB4C29" w:rsidP="00BB4C29"/>
    <w:p w14:paraId="4103CFFE" w14:textId="77777777" w:rsidR="00BB4C29" w:rsidRDefault="00BB4C29" w:rsidP="00BB4C29">
      <w:pPr>
        <w:pStyle w:val="Nadpis5"/>
      </w:pPr>
      <w:r>
        <w:t>Účel</w:t>
      </w:r>
    </w:p>
    <w:p w14:paraId="4A4F10F9" w14:textId="77777777" w:rsidR="00BB4C29" w:rsidRDefault="00BB4C29" w:rsidP="00BB4C29"/>
    <w:p w14:paraId="564B0828" w14:textId="77777777" w:rsidR="00BB4C29" w:rsidRDefault="00BB4C29" w:rsidP="00BB4C29">
      <w:r>
        <w:t xml:space="preserve">Zpráva XML ve formátu </w:t>
      </w:r>
      <w:r w:rsidRPr="00BB4C29">
        <w:t>SFVOTSETTINGS</w:t>
      </w:r>
      <w:r>
        <w:t xml:space="preserve"> slouží k</w:t>
      </w:r>
      <w:r w:rsidR="000F4199">
        <w:t> zasílání nastavení nového limitu VDT/VT.</w:t>
      </w:r>
    </w:p>
    <w:p w14:paraId="1784CF5C" w14:textId="77777777" w:rsidR="00BB4C29" w:rsidRDefault="00BB4C29" w:rsidP="00BB4C2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BB4C29" w:rsidRPr="007F474B" w14:paraId="49F05ED2" w14:textId="77777777" w:rsidTr="00B37274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D13B451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7F97498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7FADE03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23D70F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FFE163F" w14:textId="77777777" w:rsidR="00BB4C29" w:rsidRPr="007F474B" w:rsidRDefault="00BB4C29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1A8206B" w14:textId="77777777" w:rsidR="00BB4C29" w:rsidRPr="007F474B" w:rsidRDefault="00BB4C29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0F4199" w:rsidRPr="007F474B" w14:paraId="31AC822C" w14:textId="77777777" w:rsidTr="0007686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726FBD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>
              <w:rPr>
                <w:color w:val="1F497D"/>
              </w:rPr>
              <w:t>484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356A25" w14:textId="77777777" w:rsidR="000F4199" w:rsidRDefault="000F4199" w:rsidP="00B37274">
            <w:pPr>
              <w:rPr>
                <w:sz w:val="20"/>
                <w:szCs w:val="20"/>
              </w:rPr>
            </w:pPr>
            <w:r w:rsidRPr="000F4199">
              <w:rPr>
                <w:sz w:val="20"/>
                <w:szCs w:val="20"/>
              </w:rPr>
              <w:t>Nastaveni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35E808" w14:textId="77777777" w:rsidR="000F4199" w:rsidRDefault="000F4199" w:rsidP="00B37274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13458A" w14:textId="77777777" w:rsidR="000F4199" w:rsidRDefault="008E4C82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5F6F51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3E2208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</w:tbl>
    <w:p w14:paraId="73915AF6" w14:textId="77777777" w:rsidR="00913427" w:rsidRDefault="00913427" w:rsidP="004325A1"/>
    <w:p w14:paraId="2A5B93C4" w14:textId="77777777" w:rsidR="00081777" w:rsidRDefault="00081777" w:rsidP="004325A1"/>
    <w:p w14:paraId="16409E8C" w14:textId="3732E72F" w:rsidR="003A69A4" w:rsidRDefault="000F4199" w:rsidP="003A69A4">
      <w:pPr>
        <w:rPr>
          <w:rStyle w:val="Hypertextovodkaz"/>
        </w:rPr>
      </w:pPr>
      <w:r>
        <w:t xml:space="preserve">Kompletní soubor </w:t>
      </w:r>
      <w:r w:rsidRPr="000F4199">
        <w:t>SFVOTSETTINGS</w:t>
      </w:r>
      <w:r>
        <w:t xml:space="preserve"> ve formátu .xsd je uložen zde:</w:t>
      </w:r>
      <w:r w:rsidR="002A3605">
        <w:t xml:space="preserve">  </w:t>
      </w:r>
      <w:hyperlink r:id="rId43" w:tooltip="MASTERDATA.xsd" w:history="1">
        <w:r w:rsidR="003A69A4">
          <w:rPr>
            <w:rStyle w:val="Hypertextovodkaz"/>
          </w:rPr>
          <w:t>XML\SFVOTSETTINGS</w:t>
        </w:r>
      </w:hyperlink>
    </w:p>
    <w:p w14:paraId="480F1A41" w14:textId="77777777" w:rsidR="00E638DA" w:rsidRDefault="00E638DA" w:rsidP="00E638DA">
      <w:pPr>
        <w:pStyle w:val="Nadpis2"/>
      </w:pPr>
      <w:r>
        <w:rPr>
          <w:color w:val="1F497D"/>
        </w:rPr>
        <w:t xml:space="preserve">SFVOTEMGSTATE </w:t>
      </w:r>
    </w:p>
    <w:p w14:paraId="066F0EB3" w14:textId="77777777" w:rsidR="00E638DA" w:rsidRDefault="00E638DA" w:rsidP="00E638DA"/>
    <w:p w14:paraId="6D93AFC2" w14:textId="77777777" w:rsidR="00E638DA" w:rsidRDefault="00E638DA" w:rsidP="00E638DA">
      <w:pPr>
        <w:pStyle w:val="Nadpis5"/>
      </w:pPr>
      <w:r>
        <w:t>Účel</w:t>
      </w:r>
    </w:p>
    <w:p w14:paraId="55CA914C" w14:textId="77777777" w:rsidR="00E638DA" w:rsidRDefault="00E638DA" w:rsidP="00E638DA"/>
    <w:p w14:paraId="5734F922" w14:textId="77777777" w:rsidR="00E638DA" w:rsidRDefault="00E638DA" w:rsidP="00E638DA">
      <w:r>
        <w:t xml:space="preserve">Zpráva XML ve formátu </w:t>
      </w:r>
      <w:r w:rsidRPr="00E638DA">
        <w:t>SFVOTEMGSTATE</w:t>
      </w:r>
      <w:r>
        <w:t xml:space="preserve"> </w:t>
      </w:r>
      <w:r w:rsidR="009C57C3" w:rsidRPr="009C57C3">
        <w:t>slouží pro zasílání finančních reportů z modulu SFVOT</w:t>
      </w:r>
      <w:r w:rsidR="009C57C3">
        <w:t>:</w:t>
      </w:r>
    </w:p>
    <w:p w14:paraId="2646761A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ČR</w:t>
      </w:r>
    </w:p>
    <w:p w14:paraId="782D9ABC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- vypořádání exportu a importu z DT</w:t>
      </w:r>
    </w:p>
    <w:p w14:paraId="08960F98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- vypořádání exportu a importu z VDT</w:t>
      </w:r>
    </w:p>
    <w:p w14:paraId="7FE0DFE7" w14:textId="77777777" w:rsidR="009C57C3" w:rsidRDefault="009C57C3" w:rsidP="00E638DA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E638DA" w:rsidRPr="007F474B" w14:paraId="1C73821F" w14:textId="77777777" w:rsidTr="00E638DA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0FAAF21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lastRenderedPageBreak/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C1D7BE6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2270A95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ECDE2C6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B81AE75" w14:textId="77777777" w:rsidR="00E638DA" w:rsidRPr="007F474B" w:rsidRDefault="00E638DA" w:rsidP="00E638D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0E80E4" w14:textId="77777777" w:rsidR="00E638DA" w:rsidRPr="007F474B" w:rsidRDefault="00E638DA" w:rsidP="00E638D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E638DA" w:rsidRPr="007F474B" w14:paraId="15C5DD0D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53AA31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488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B4E5DB" w14:textId="77777777" w:rsid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ČR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E2C40D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487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687D0C1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607880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6FB67B2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  <w:tr w:rsidR="00E638DA" w:rsidRPr="007F474B" w14:paraId="73094EC3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BDF6D7" w14:textId="77777777" w:rsidR="00E638DA" w:rsidRP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491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B37C02" w14:textId="77777777" w:rsidR="00E638DA" w:rsidRP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- VYPOŘÁDÁNÍ EXPORTU/IMPORTU Z DT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A933C3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33B448" w14:textId="77777777" w:rsidR="00E638DA" w:rsidRDefault="00A02E73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97EC20" w14:textId="77777777" w:rsidR="00E638DA" w:rsidRPr="00D3384E" w:rsidRDefault="00A02E73" w:rsidP="00E638DA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4A436C" w14:textId="77777777" w:rsidR="00E638DA" w:rsidRPr="00D3384E" w:rsidRDefault="00A02E73" w:rsidP="00E638DA">
            <w:pPr>
              <w:jc w:val="center"/>
            </w:pPr>
            <w:r w:rsidRPr="00D3384E">
              <w:t>Ext. subjekt</w:t>
            </w:r>
          </w:p>
        </w:tc>
      </w:tr>
      <w:tr w:rsidR="00E638DA" w:rsidRPr="007F474B" w14:paraId="538E9DEE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1F8873" w14:textId="77777777" w:rsidR="00E638DA" w:rsidRPr="00E638DA" w:rsidRDefault="00E638DA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C27620" w14:textId="77777777" w:rsidR="00E638DA" w:rsidRP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VYPOŘÁDÁNÍ EXPORTU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3A7502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7A776DD" w14:textId="77777777" w:rsidR="00E638DA" w:rsidRDefault="00A02E73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87CB6A" w14:textId="77777777" w:rsidR="00E638DA" w:rsidRPr="00D3384E" w:rsidRDefault="00A02E73" w:rsidP="00E638DA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A9364CC" w14:textId="77777777" w:rsidR="00E638DA" w:rsidRPr="00D3384E" w:rsidRDefault="00A02E73" w:rsidP="00E638DA">
            <w:pPr>
              <w:jc w:val="center"/>
            </w:pPr>
            <w:r w:rsidRPr="00D3384E">
              <w:t>Ext. subjekt</w:t>
            </w:r>
          </w:p>
        </w:tc>
      </w:tr>
      <w:tr w:rsidR="007520A3" w:rsidRPr="007F474B" w14:paraId="6C43338B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A61C37" w14:textId="7623E105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t>506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95470B" w14:textId="10B3A2EE" w:rsidR="007520A3" w:rsidRPr="00E638DA" w:rsidRDefault="007520A3" w:rsidP="007520A3">
            <w:pPr>
              <w:rPr>
                <w:sz w:val="20"/>
                <w:szCs w:val="20"/>
              </w:rPr>
            </w:pPr>
            <w:r w:rsidRPr="007E7A63">
              <w:t>Vypořádání exportu/importu z</w:t>
            </w:r>
            <w:r>
              <w:t> </w:t>
            </w:r>
            <w:r w:rsidRPr="007E7A63">
              <w:t>IDA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D33B66" w14:textId="2EF15644" w:rsidR="007520A3" w:rsidRDefault="007520A3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9AA00E" w14:textId="01A07D88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FB176B" w14:textId="04FC7F29" w:rsidR="007520A3" w:rsidRPr="00D3384E" w:rsidRDefault="007520A3" w:rsidP="007520A3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BE5803" w14:textId="65A6F693" w:rsidR="007520A3" w:rsidRPr="00D3384E" w:rsidRDefault="007520A3" w:rsidP="007520A3">
            <w:pPr>
              <w:jc w:val="center"/>
            </w:pPr>
            <w:r w:rsidRPr="00D3384E">
              <w:t>Ext. subjekt</w:t>
            </w:r>
          </w:p>
        </w:tc>
      </w:tr>
    </w:tbl>
    <w:p w14:paraId="214D99AA" w14:textId="77777777" w:rsidR="00E638DA" w:rsidRDefault="00E638DA" w:rsidP="00E638DA"/>
    <w:p w14:paraId="04C25B30" w14:textId="77777777" w:rsidR="00913427" w:rsidRDefault="00913427" w:rsidP="004325A1"/>
    <w:p w14:paraId="2F30FB1C" w14:textId="77777777" w:rsidR="002F775F" w:rsidRDefault="002F775F" w:rsidP="004325A1"/>
    <w:p w14:paraId="051E1D45" w14:textId="75D29104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</w:t>
      </w:r>
      <w:r>
        <w:t xml:space="preserve"> ve formátu .xsd je uložen zde:  </w:t>
      </w:r>
      <w:hyperlink r:id="rId44" w:tooltip="MASTERDATA.xsd" w:history="1">
        <w:r>
          <w:rPr>
            <w:rStyle w:val="Hypertextovodkaz"/>
          </w:rPr>
          <w:t>XML/SFVOTEMGSTATE</w:t>
        </w:r>
      </w:hyperlink>
    </w:p>
    <w:p w14:paraId="6F55871A" w14:textId="77777777" w:rsidR="002F775F" w:rsidRDefault="002F775F" w:rsidP="004325A1"/>
    <w:p w14:paraId="3F2CE2A3" w14:textId="77777777" w:rsidR="00A02E73" w:rsidRDefault="00A02E73" w:rsidP="00A02E73">
      <w:pPr>
        <w:pStyle w:val="Nadpis2"/>
      </w:pPr>
      <w:r>
        <w:rPr>
          <w:color w:val="1F497D"/>
        </w:rPr>
        <w:t>SFVOTEMGSTATENETT</w:t>
      </w:r>
    </w:p>
    <w:p w14:paraId="37FF5A29" w14:textId="77777777" w:rsidR="00A02E73" w:rsidRDefault="00A02E73" w:rsidP="00A02E73"/>
    <w:p w14:paraId="5A32B3A8" w14:textId="77777777" w:rsidR="00A02E73" w:rsidRDefault="00A02E73" w:rsidP="00A02E73">
      <w:pPr>
        <w:pStyle w:val="Nadpis5"/>
      </w:pPr>
      <w:r>
        <w:t>Účel</w:t>
      </w:r>
    </w:p>
    <w:p w14:paraId="662308EC" w14:textId="77777777" w:rsidR="00A02E73" w:rsidRDefault="00A02E73" w:rsidP="00A02E73"/>
    <w:p w14:paraId="691A3E38" w14:textId="77777777" w:rsidR="00A02E73" w:rsidRDefault="00A02E73" w:rsidP="00A02E73">
      <w:r>
        <w:t xml:space="preserve">Zpráva XML ve formátu </w:t>
      </w:r>
      <w:r w:rsidRPr="00A02E73">
        <w:t>SFVOTEMGSTATENETT</w:t>
      </w:r>
      <w:r>
        <w:t xml:space="preserve"> </w:t>
      </w:r>
      <w:r w:rsidR="009C57C3" w:rsidRPr="009C57C3">
        <w:t>slouží pro zasílání finančních reportů z modulu SFVOT</w:t>
      </w:r>
      <w:r w:rsidR="009C57C3">
        <w:t>:</w:t>
      </w:r>
    </w:p>
    <w:p w14:paraId="2ED1C72E" w14:textId="77777777" w:rsidR="009C57C3" w:rsidRDefault="009C57C3" w:rsidP="009C57C3">
      <w:pPr>
        <w:pStyle w:val="Odstavecseseznamem"/>
        <w:numPr>
          <w:ilvl w:val="0"/>
          <w:numId w:val="36"/>
        </w:numPr>
      </w:pPr>
      <w:r>
        <w:t>Stav nouze  – netting ve verzích 1 a 2</w:t>
      </w:r>
    </w:p>
    <w:p w14:paraId="40D30B93" w14:textId="77777777" w:rsidR="00A02E73" w:rsidRDefault="00A02E73" w:rsidP="00A02E73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02E73" w:rsidRPr="007F474B" w14:paraId="1159B5E6" w14:textId="77777777" w:rsidTr="00A02E73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B6FD466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C3450A2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E0608D4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88D8CC6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95E6703" w14:textId="77777777" w:rsidR="00A02E73" w:rsidRPr="007F474B" w:rsidRDefault="00A02E73" w:rsidP="00A02E7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A2CB2F" w14:textId="77777777" w:rsidR="00A02E73" w:rsidRPr="007F474B" w:rsidRDefault="00A02E73" w:rsidP="00A02E7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02E73" w:rsidRPr="007F474B" w14:paraId="3D97B2F6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A3FAA4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D3475C" w14:textId="35529E2C" w:rsidR="00A02E73" w:rsidRDefault="001C02FB" w:rsidP="00A02E73">
            <w:pPr>
              <w:rPr>
                <w:sz w:val="20"/>
                <w:szCs w:val="20"/>
              </w:rPr>
            </w:pPr>
            <w:r w:rsidRPr="001C02FB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1C02FB">
              <w:rPr>
                <w:sz w:val="20"/>
                <w:szCs w:val="20"/>
              </w:rPr>
              <w:t>NETTING - DEBET</w:t>
            </w:r>
            <w:proofErr w:type="gramEnd"/>
            <w:r w:rsidRPr="001C02FB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56FD5" w14:textId="77777777" w:rsidR="00A02E73" w:rsidRDefault="00A02E73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4802F4B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A3462E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C84F51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  <w:tr w:rsidR="00A02E73" w:rsidRPr="007F474B" w14:paraId="519BC7BC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96DB7" w14:textId="77777777" w:rsidR="00A02E73" w:rsidRPr="00E638DA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B30A55" w14:textId="077822EE" w:rsidR="00A02E73" w:rsidRPr="00E638DA" w:rsidRDefault="00794A14" w:rsidP="00A02E73">
            <w:pPr>
              <w:rPr>
                <w:sz w:val="20"/>
                <w:szCs w:val="20"/>
              </w:rPr>
            </w:pPr>
            <w:r w:rsidRPr="00794A14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794A14">
              <w:rPr>
                <w:sz w:val="20"/>
                <w:szCs w:val="20"/>
              </w:rPr>
              <w:t>NETTING - DEBET</w:t>
            </w:r>
            <w:proofErr w:type="gramEnd"/>
            <w:r w:rsidRPr="00794A14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A0144D" w14:textId="77777777" w:rsidR="00A02E73" w:rsidRDefault="00A02E73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A37BB5E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71BE67A" w14:textId="77777777" w:rsidR="00A02E73" w:rsidRPr="00D3384E" w:rsidRDefault="00A02E73" w:rsidP="00A02E73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465D4A7" w14:textId="77777777" w:rsidR="00A02E73" w:rsidRPr="00D3384E" w:rsidRDefault="00A02E73" w:rsidP="00A02E73">
            <w:pPr>
              <w:jc w:val="center"/>
            </w:pPr>
            <w:r w:rsidRPr="00D3384E">
              <w:t>Ext. subjekt</w:t>
            </w:r>
          </w:p>
        </w:tc>
      </w:tr>
      <w:tr w:rsidR="00794A14" w:rsidRPr="007F474B" w14:paraId="1D2E81AF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A407F3" w14:textId="13CF2719" w:rsidR="00794A14" w:rsidRDefault="00794A14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D1C560" w14:textId="60CD3D70" w:rsidR="00794A14" w:rsidRPr="00794A14" w:rsidRDefault="00A7529F" w:rsidP="00A02E73">
            <w:pPr>
              <w:rPr>
                <w:sz w:val="20"/>
                <w:szCs w:val="20"/>
              </w:rPr>
            </w:pPr>
            <w:r w:rsidRPr="00A7529F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A7529F">
              <w:rPr>
                <w:sz w:val="20"/>
                <w:szCs w:val="20"/>
              </w:rPr>
              <w:t>NETTING - KREDIT</w:t>
            </w:r>
            <w:proofErr w:type="gramEnd"/>
            <w:r w:rsidRPr="00A7529F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8DD463" w14:textId="21E8DF5B" w:rsidR="00794A14" w:rsidRDefault="0085794A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514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3198BA4" w14:textId="0FB2ABC5" w:rsidR="00794A14" w:rsidRDefault="009E39BD" w:rsidP="00A02E73">
            <w:pPr>
              <w:jc w:val="center"/>
              <w:rPr>
                <w:sz w:val="20"/>
                <w:szCs w:val="20"/>
              </w:rPr>
            </w:pPr>
            <w:r w:rsidRPr="009E39B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0EFCD4" w14:textId="745EC48D" w:rsidR="00794A14" w:rsidRPr="00D3384E" w:rsidRDefault="009E39BD" w:rsidP="00A02E73">
            <w:pPr>
              <w:jc w:val="center"/>
            </w:pPr>
            <w:r w:rsidRPr="009E39BD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061A5E" w14:textId="17E2CE43" w:rsidR="00794A14" w:rsidRPr="00D3384E" w:rsidRDefault="009E39BD" w:rsidP="00A02E73">
            <w:pPr>
              <w:jc w:val="center"/>
            </w:pPr>
            <w:proofErr w:type="spellStart"/>
            <w:r w:rsidRPr="00D3384E">
              <w:t>Ext</w:t>
            </w:r>
            <w:proofErr w:type="spellEnd"/>
            <w:r w:rsidRPr="00D3384E">
              <w:t>. subjekt</w:t>
            </w:r>
          </w:p>
        </w:tc>
      </w:tr>
      <w:tr w:rsidR="00794A14" w:rsidRPr="007F474B" w14:paraId="59008459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CEDA2" w14:textId="432E9246" w:rsidR="00794A14" w:rsidRDefault="00794A14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0551BF" w14:textId="733AB366" w:rsidR="00794A14" w:rsidRPr="00794A14" w:rsidRDefault="00A7529F" w:rsidP="00A02E73">
            <w:pPr>
              <w:rPr>
                <w:sz w:val="20"/>
                <w:szCs w:val="20"/>
              </w:rPr>
            </w:pPr>
            <w:r w:rsidRPr="00A7529F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A7529F">
              <w:rPr>
                <w:sz w:val="20"/>
                <w:szCs w:val="20"/>
              </w:rPr>
              <w:t>NETTING - KREDIT</w:t>
            </w:r>
            <w:proofErr w:type="gramEnd"/>
            <w:r w:rsidRPr="00A7529F">
              <w:rPr>
                <w:sz w:val="20"/>
                <w:szCs w:val="20"/>
              </w:rPr>
              <w:t xml:space="preserve"> SZ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DC375" w14:textId="2D04DDBB" w:rsidR="00794A14" w:rsidRDefault="009E39BD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517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BE04CBF" w14:textId="20DAE2A6" w:rsidR="00794A14" w:rsidRDefault="009E39BD" w:rsidP="00A02E73">
            <w:pPr>
              <w:jc w:val="center"/>
              <w:rPr>
                <w:sz w:val="20"/>
                <w:szCs w:val="20"/>
              </w:rPr>
            </w:pPr>
            <w:r w:rsidRPr="009E39B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6ED4301" w14:textId="01070420" w:rsidR="00794A14" w:rsidRPr="00D3384E" w:rsidRDefault="009E39BD" w:rsidP="00A02E73">
            <w:pPr>
              <w:jc w:val="center"/>
            </w:pPr>
            <w:r w:rsidRPr="009E39BD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73074E0" w14:textId="663BA24B" w:rsidR="00794A14" w:rsidRPr="00D3384E" w:rsidRDefault="009E39BD" w:rsidP="00A02E73">
            <w:pPr>
              <w:jc w:val="center"/>
            </w:pPr>
            <w:proofErr w:type="spellStart"/>
            <w:r w:rsidRPr="00D3384E">
              <w:t>Ext</w:t>
            </w:r>
            <w:proofErr w:type="spellEnd"/>
            <w:r w:rsidRPr="00D3384E">
              <w:t>. subjekt</w:t>
            </w:r>
          </w:p>
        </w:tc>
      </w:tr>
    </w:tbl>
    <w:p w14:paraId="6551EB83" w14:textId="77777777" w:rsidR="004E5B61" w:rsidRDefault="004E5B61" w:rsidP="004E5B61"/>
    <w:p w14:paraId="12C4F4A8" w14:textId="66B16014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SFVOTEMGSTATENETT</w:t>
      </w:r>
      <w:r>
        <w:t xml:space="preserve"> ve formátu .xsd je uložen zde:  </w:t>
      </w:r>
      <w:hyperlink r:id="rId45" w:tooltip="MASTERDATA.xsd" w:history="1">
        <w:r>
          <w:rPr>
            <w:rStyle w:val="Hypertextovodkaz"/>
          </w:rPr>
          <w:t>XML/SFVOTEMGSTATENETT</w:t>
        </w:r>
      </w:hyperlink>
    </w:p>
    <w:p w14:paraId="28EA925F" w14:textId="77777777" w:rsidR="002F775F" w:rsidRDefault="002F775F" w:rsidP="004E5B61"/>
    <w:p w14:paraId="49FE08F9" w14:textId="77777777" w:rsidR="004E5B61" w:rsidRDefault="004E5B61" w:rsidP="004E5B61">
      <w:pPr>
        <w:pStyle w:val="Nadpis2"/>
        <w:rPr>
          <w:color w:val="1F497D"/>
        </w:rPr>
      </w:pPr>
      <w:r>
        <w:rPr>
          <w:color w:val="1F497D"/>
        </w:rPr>
        <w:t>SFVOTEMGSTATEINV</w:t>
      </w:r>
    </w:p>
    <w:p w14:paraId="31AB16B8" w14:textId="77777777" w:rsidR="004E5B61" w:rsidRPr="004E5B61" w:rsidRDefault="004E5B61" w:rsidP="004E5B61"/>
    <w:p w14:paraId="0B9357A8" w14:textId="77777777" w:rsidR="004E5B61" w:rsidRDefault="004E5B61" w:rsidP="004E5B61">
      <w:pPr>
        <w:pStyle w:val="Nadpis5"/>
      </w:pPr>
      <w:r>
        <w:lastRenderedPageBreak/>
        <w:t>Účel</w:t>
      </w:r>
    </w:p>
    <w:p w14:paraId="2E966E19" w14:textId="77777777" w:rsidR="004E5B61" w:rsidRDefault="004E5B61" w:rsidP="004E5B61"/>
    <w:p w14:paraId="5C0A730C" w14:textId="77777777" w:rsidR="004E5B61" w:rsidRDefault="004E5B61" w:rsidP="004E5B61">
      <w:r>
        <w:t xml:space="preserve">Zpráva XML ve formátu </w:t>
      </w:r>
      <w:r w:rsidRPr="004E5B61">
        <w:t>SFVOTEMGSTATEINV</w:t>
      </w:r>
      <w:r>
        <w:t xml:space="preserve"> slouží </w:t>
      </w:r>
      <w:r w:rsidR="009C57C3" w:rsidRPr="009C57C3">
        <w:t>pro zasílání finančních reportů z modulu SFVOT:</w:t>
      </w:r>
    </w:p>
    <w:p w14:paraId="17EC7585" w14:textId="77777777" w:rsidR="009C57C3" w:rsidRDefault="009C57C3" w:rsidP="009C57C3">
      <w:pPr>
        <w:pStyle w:val="Odstavecseseznamem"/>
        <w:numPr>
          <w:ilvl w:val="0"/>
          <w:numId w:val="36"/>
        </w:numPr>
      </w:pPr>
      <w:r>
        <w:t>Stav nouze – uhrazené závazky OTE. Debetní platby OTE pro SN pro účastníky v jednotlivých dnech SN</w:t>
      </w:r>
    </w:p>
    <w:p w14:paraId="656520D8" w14:textId="77777777" w:rsidR="009C57C3" w:rsidRDefault="009C57C3" w:rsidP="004E5B61"/>
    <w:p w14:paraId="73A9DAC7" w14:textId="77777777" w:rsidR="004E5B61" w:rsidRDefault="004E5B61" w:rsidP="004E5B6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E5B61" w:rsidRPr="007F474B" w14:paraId="048ADA42" w14:textId="77777777" w:rsidTr="004E5B6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3AFC1A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E65C5F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37263B5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667DD43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9A02A42" w14:textId="77777777" w:rsidR="004E5B61" w:rsidRPr="007F474B" w:rsidRDefault="004E5B61" w:rsidP="004E5B6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081F46E" w14:textId="77777777" w:rsidR="004E5B61" w:rsidRPr="007F474B" w:rsidRDefault="004E5B61" w:rsidP="004E5B6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E5B61" w:rsidRPr="007F474B" w14:paraId="67258D98" w14:textId="77777777" w:rsidTr="004E5B6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E3D597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85E3DE" w14:textId="77777777" w:rsidR="004E5B61" w:rsidRDefault="004E5B61" w:rsidP="004E5B61">
            <w:pPr>
              <w:rPr>
                <w:sz w:val="20"/>
                <w:szCs w:val="20"/>
              </w:rPr>
            </w:pPr>
            <w:r w:rsidRPr="004E5B61">
              <w:rPr>
                <w:sz w:val="20"/>
                <w:szCs w:val="20"/>
              </w:rPr>
              <w:t>STAV NOUZE – UHRAZENÉ ZÁVAZKY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835F3E" w14:textId="77777777" w:rsidR="004E5B61" w:rsidRDefault="004E5B61" w:rsidP="004E5B6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502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1E98BB7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A1BC2D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2BCFC3D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</w:tbl>
    <w:p w14:paraId="55935D3A" w14:textId="77777777" w:rsidR="004E5B61" w:rsidRPr="004E5B61" w:rsidRDefault="004E5B61" w:rsidP="004E5B61"/>
    <w:p w14:paraId="116C502B" w14:textId="164FCC92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SFVOTEMGSTATEINV</w:t>
      </w:r>
      <w:r>
        <w:t xml:space="preserve"> ve formátu .xsd je uložen zde:  </w:t>
      </w:r>
      <w:hyperlink r:id="rId46" w:tooltip="MASTERDATA.xsd" w:history="1">
        <w:r>
          <w:rPr>
            <w:rStyle w:val="Hypertextovodkaz"/>
          </w:rPr>
          <w:t>XML/SFVOTEMGSTATEINV</w:t>
        </w:r>
      </w:hyperlink>
    </w:p>
    <w:p w14:paraId="28A575A0" w14:textId="77777777" w:rsidR="004A2748" w:rsidRDefault="004A2748" w:rsidP="004A2748">
      <w:pPr>
        <w:pStyle w:val="Nadpis2"/>
        <w:rPr>
          <w:color w:val="1F497D"/>
        </w:rPr>
      </w:pPr>
      <w:bookmarkStart w:id="242" w:name="_Hlk167261594"/>
      <w:r w:rsidRPr="005C55F2">
        <w:rPr>
          <w:color w:val="1F497D"/>
        </w:rPr>
        <w:t>RESPONSEEDC</w:t>
      </w:r>
      <w:bookmarkEnd w:id="242"/>
    </w:p>
    <w:p w14:paraId="6E9E4D78" w14:textId="77777777" w:rsidR="004A2748" w:rsidRPr="004E5B61" w:rsidRDefault="004A2748" w:rsidP="004A2748"/>
    <w:p w14:paraId="4A0EE656" w14:textId="77777777" w:rsidR="004A2748" w:rsidRDefault="004A2748" w:rsidP="004A2748">
      <w:pPr>
        <w:pStyle w:val="Nadpis5"/>
      </w:pPr>
      <w:r>
        <w:t>Účel</w:t>
      </w:r>
    </w:p>
    <w:p w14:paraId="38A740E4" w14:textId="77777777" w:rsidR="004A2748" w:rsidRDefault="004A2748" w:rsidP="004A2748"/>
    <w:p w14:paraId="037147E5" w14:textId="77777777" w:rsidR="004A2748" w:rsidRDefault="004A2748" w:rsidP="004A2748">
      <w:r>
        <w:t xml:space="preserve">Zpráva XML ve formátu </w:t>
      </w:r>
      <w:r w:rsidRPr="005C55F2">
        <w:t>RESPONSEEDC</w:t>
      </w:r>
      <w:r>
        <w:t xml:space="preserve"> slouží k potvrzení datové výměny mezi účastníky trhu a CDS. Základ formátu je přibližným ekvivalentem zprávy RESPONSE. Při komunikaci s centrem datových služeb CDS je možné tento formát využít v případech, uvedených v následující tabulce.</w:t>
      </w:r>
    </w:p>
    <w:p w14:paraId="2BDFC03C" w14:textId="77777777" w:rsidR="004A2748" w:rsidRDefault="004A2748" w:rsidP="004A2748"/>
    <w:p w14:paraId="41DE7F6F" w14:textId="77777777" w:rsidR="004A2748" w:rsidRDefault="004A2748" w:rsidP="004A2748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A2748" w:rsidRPr="007F474B" w14:paraId="29B6BC9E" w14:textId="77777777" w:rsidTr="00022C9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FCBA3AA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252582C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C0D5849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700F397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A8DA020" w14:textId="77777777" w:rsidR="004A2748" w:rsidRPr="007F474B" w:rsidRDefault="004A2748" w:rsidP="00022C9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44D546" w14:textId="77777777" w:rsidR="004A2748" w:rsidRPr="007F474B" w:rsidRDefault="004A2748" w:rsidP="00022C9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A2748" w:rsidRPr="007F474B" w14:paraId="59D7C39B" w14:textId="77777777" w:rsidTr="00022C9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6EB93C" w14:textId="77777777" w:rsidR="004A2748" w:rsidRDefault="004A2748" w:rsidP="00022C9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529B5" w14:textId="77777777" w:rsidR="004A2748" w:rsidRDefault="004A2748" w:rsidP="00022C91">
            <w:pPr>
              <w:rPr>
                <w:sz w:val="20"/>
                <w:szCs w:val="20"/>
              </w:rPr>
            </w:pPr>
            <w:r w:rsidRPr="00570037">
              <w:rPr>
                <w:sz w:val="20"/>
                <w:szCs w:val="20"/>
              </w:rPr>
              <w:t>Chyba/potvrzení při zaslání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DDE8B5" w14:textId="77777777" w:rsidR="004A2748" w:rsidRDefault="004A2748" w:rsidP="00022C9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E01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6354D6E" w14:textId="77777777" w:rsidR="004A2748" w:rsidRDefault="004A2748" w:rsidP="00022C9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5E86175" w14:textId="13F6A5C9" w:rsidR="004A2748" w:rsidRDefault="000321E2" w:rsidP="00022C91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EF9FF1" w14:textId="1A018E50" w:rsidR="004A2748" w:rsidRDefault="000321E2" w:rsidP="00022C91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</w:tr>
    </w:tbl>
    <w:p w14:paraId="4577F018" w14:textId="77777777" w:rsidR="004A2748" w:rsidRPr="004E5B61" w:rsidRDefault="004A2748" w:rsidP="004A2748"/>
    <w:p w14:paraId="254299F1" w14:textId="6D334C15" w:rsidR="004A2748" w:rsidRDefault="004A2748" w:rsidP="004A2748">
      <w:pPr>
        <w:rPr>
          <w:rStyle w:val="Hypertextovodkaz"/>
        </w:rPr>
      </w:pPr>
      <w:r>
        <w:t xml:space="preserve">Kompletní soubor </w:t>
      </w:r>
      <w:r w:rsidRPr="005C55F2">
        <w:t>RESPONSEEDC</w:t>
      </w:r>
      <w:r>
        <w:t xml:space="preserve"> ve formátu .xsd je uložen zde:  </w:t>
      </w:r>
      <w:hyperlink r:id="rId47" w:tooltip="MASTERDATA.xsd" w:history="1">
        <w:r>
          <w:rPr>
            <w:rStyle w:val="Hypertextovodkaz"/>
          </w:rPr>
          <w:t>XML/RESPONSEEDC</w:t>
        </w:r>
      </w:hyperlink>
    </w:p>
    <w:p w14:paraId="034C29C9" w14:textId="77777777" w:rsidR="00A02E73" w:rsidRDefault="00A02E73" w:rsidP="004325A1"/>
    <w:p w14:paraId="1BEBC549" w14:textId="77777777" w:rsidR="00391505" w:rsidRDefault="00391505" w:rsidP="00391505">
      <w:pPr>
        <w:pStyle w:val="Nadpis2"/>
      </w:pPr>
      <w:bookmarkStart w:id="243" w:name="_Toc457467714"/>
      <w:r>
        <w:t>Globální XSD šablony</w:t>
      </w:r>
      <w:bookmarkEnd w:id="243"/>
    </w:p>
    <w:p w14:paraId="3EFC3D04" w14:textId="77777777" w:rsidR="00391505" w:rsidRDefault="00391505" w:rsidP="00391505"/>
    <w:p w14:paraId="6DBD9579" w14:textId="77777777" w:rsidR="00391505" w:rsidRDefault="00391505" w:rsidP="00391505">
      <w:pPr>
        <w:pStyle w:val="Nadpis5"/>
      </w:pPr>
      <w:r>
        <w:t>Účel</w:t>
      </w:r>
    </w:p>
    <w:p w14:paraId="1D1C26B0" w14:textId="77777777" w:rsidR="00391505" w:rsidRDefault="00391505" w:rsidP="004325A1">
      <w:pPr>
        <w:jc w:val="both"/>
      </w:pPr>
      <w:r>
        <w:t>Globální XSD šablony obsahují datové typy, které by se při defi</w:t>
      </w:r>
      <w:r w:rsidR="004325A1">
        <w:t>nici v jednotlivých formátech z</w:t>
      </w:r>
      <w:r>
        <w:t>práv opakovaly. Vyčleněním se redukuje délka definice a usňadňuje údržba. V jednotlivých formátech se na tyto datové typy odkazuje.</w:t>
      </w:r>
    </w:p>
    <w:p w14:paraId="5C04FEC9" w14:textId="77777777" w:rsidR="00391505" w:rsidRDefault="00391505" w:rsidP="00391505"/>
    <w:p w14:paraId="46AF3E7C" w14:textId="77777777" w:rsidR="00391505" w:rsidRDefault="008A77F7" w:rsidP="00DB7961">
      <w:pPr>
        <w:numPr>
          <w:ilvl w:val="0"/>
          <w:numId w:val="14"/>
        </w:numPr>
      </w:pPr>
      <w:r>
        <w:t>OTE</w:t>
      </w:r>
      <w:r w:rsidR="00391505">
        <w:t>_GLOBALS - obsahuje datové typy společné pro všechny, resp. většinu formátů</w:t>
      </w:r>
    </w:p>
    <w:p w14:paraId="4BFCF03D" w14:textId="77777777" w:rsidR="00391505" w:rsidRDefault="00391505" w:rsidP="00DB7961">
      <w:pPr>
        <w:numPr>
          <w:ilvl w:val="0"/>
          <w:numId w:val="14"/>
        </w:numPr>
      </w:pPr>
      <w:r>
        <w:lastRenderedPageBreak/>
        <w:t xml:space="preserve">XMLDSIG-CORE-SCHEMA - obsahuje definici elektornického podpisu </w:t>
      </w:r>
    </w:p>
    <w:p w14:paraId="138FD0FD" w14:textId="77777777" w:rsidR="000814CA" w:rsidRDefault="000814CA" w:rsidP="000814CA"/>
    <w:p w14:paraId="514A3EB4" w14:textId="5163D922" w:rsidR="000814CA" w:rsidRDefault="000814CA" w:rsidP="000814CA">
      <w:pPr>
        <w:rPr>
          <w:rStyle w:val="Hypertextovodkaz"/>
        </w:rPr>
      </w:pPr>
      <w:r>
        <w:t>Kompletní soubory OTE_GLOBALS a XMLDSIG-CORE-</w:t>
      </w:r>
      <w:proofErr w:type="gramStart"/>
      <w:r>
        <w:t>SCHEMA  ve</w:t>
      </w:r>
      <w:proofErr w:type="gramEnd"/>
      <w:r>
        <w:t xml:space="preserve"> formátu .xsd jsou uloženy zde:  </w:t>
      </w:r>
      <w:hyperlink r:id="rId48" w:tooltip="MASTERDATA.xsd" w:history="1">
        <w:r w:rsidR="00AD3F8C">
          <w:rPr>
            <w:rStyle w:val="Hypertextovodkaz"/>
          </w:rPr>
          <w:t>XML/</w:t>
        </w:r>
        <w:proofErr w:type="spellStart"/>
        <w:r w:rsidR="00AD3F8C">
          <w:rPr>
            <w:rStyle w:val="Hypertextovodkaz"/>
          </w:rPr>
          <w:t>Globals</w:t>
        </w:r>
        <w:proofErr w:type="spellEnd"/>
      </w:hyperlink>
    </w:p>
    <w:p w14:paraId="1D83DC85" w14:textId="77777777" w:rsidR="000814CA" w:rsidRDefault="000814CA" w:rsidP="000814CA"/>
    <w:p w14:paraId="62732FC5" w14:textId="5C680C5B" w:rsidR="00CC4086" w:rsidRDefault="00CC4086" w:rsidP="00CC4086">
      <w:pPr>
        <w:pStyle w:val="Nadpis1"/>
      </w:pPr>
      <w:r>
        <w:lastRenderedPageBreak/>
        <w:t>Formáty dle specikace CIM</w:t>
      </w:r>
    </w:p>
    <w:p w14:paraId="77FC72FC" w14:textId="77777777" w:rsidR="00CC4086" w:rsidRDefault="00CC4086" w:rsidP="00CC4086">
      <w:pPr>
        <w:spacing w:after="0"/>
      </w:pPr>
    </w:p>
    <w:p w14:paraId="2AD41879" w14:textId="4CB88ABF" w:rsidR="00CC4086" w:rsidRPr="00A13411" w:rsidRDefault="00CC4086" w:rsidP="00CC4086">
      <w:pPr>
        <w:spacing w:after="0"/>
      </w:pPr>
      <w:r w:rsidRPr="00A13411">
        <w:t>Pro komunikaci v oblasti „Evidence realizačních diagramů“ jsou používány standardy zpráv XML dle specifikace ET</w:t>
      </w:r>
      <w:r w:rsidR="009C4554" w:rsidRPr="00A13411">
        <w:t>N</w:t>
      </w:r>
      <w:r w:rsidRPr="00A13411">
        <w:t>SO</w:t>
      </w:r>
      <w:r w:rsidR="009C4554" w:rsidRPr="00A13411">
        <w:t>-E CIM</w:t>
      </w:r>
      <w:r w:rsidRPr="00A13411">
        <w:t>:</w:t>
      </w:r>
    </w:p>
    <w:p w14:paraId="25BB953A" w14:textId="77777777" w:rsidR="00CC4086" w:rsidRPr="00A13411" w:rsidRDefault="00CC4086" w:rsidP="00CC4086">
      <w:pPr>
        <w:spacing w:after="0"/>
      </w:pPr>
    </w:p>
    <w:p w14:paraId="28589F8C" w14:textId="7716712F" w:rsidR="00CC4086" w:rsidRPr="00A13411" w:rsidRDefault="009C4554" w:rsidP="00CC4086">
      <w:pPr>
        <w:numPr>
          <w:ilvl w:val="0"/>
          <w:numId w:val="13"/>
        </w:numPr>
      </w:pPr>
      <w:bookmarkStart w:id="244" w:name="_Hlk167792783"/>
      <w:r w:rsidRPr="009C4554">
        <w:t>iec62325-451-2-schedule_v5_2.xsd (Schedule_MarketDocument)</w:t>
      </w:r>
    </w:p>
    <w:p w14:paraId="610A3DC2" w14:textId="70AB6B85" w:rsidR="009C4554" w:rsidRPr="00A13411" w:rsidRDefault="009C4554" w:rsidP="00CC4086">
      <w:pPr>
        <w:numPr>
          <w:ilvl w:val="0"/>
          <w:numId w:val="13"/>
        </w:numPr>
      </w:pPr>
      <w:r w:rsidRPr="009C4554">
        <w:t>iec62325-451-2-anomaly_v5_3.xsd (AnomalyReport_MarketDocument)</w:t>
      </w:r>
    </w:p>
    <w:p w14:paraId="6AED90A7" w14:textId="33010EE9" w:rsidR="00CC4086" w:rsidRDefault="009C4554" w:rsidP="00CC4086">
      <w:pPr>
        <w:numPr>
          <w:ilvl w:val="0"/>
          <w:numId w:val="13"/>
        </w:numPr>
      </w:pPr>
      <w:r w:rsidRPr="009C4554">
        <w:t>iec62325-451-2-confirmation_v5_3.xsd</w:t>
      </w:r>
      <w:r w:rsidRPr="00A13411">
        <w:t xml:space="preserve">  (</w:t>
      </w:r>
      <w:r w:rsidRPr="009C4554">
        <w:t>Confirmation_MarketDocument</w:t>
      </w:r>
      <w:r w:rsidRPr="00A13411">
        <w:t xml:space="preserve">) </w:t>
      </w:r>
    </w:p>
    <w:p w14:paraId="124A5BB0" w14:textId="77777777" w:rsidR="00327165" w:rsidRPr="008E5816" w:rsidRDefault="00327165" w:rsidP="00327165">
      <w:pPr>
        <w:numPr>
          <w:ilvl w:val="0"/>
          <w:numId w:val="13"/>
        </w:numPr>
      </w:pPr>
      <w:r w:rsidRPr="009C4554">
        <w:t>iec62325-451-5-statusrequest_v4_1.xsd</w:t>
      </w:r>
      <w:r>
        <w:t xml:space="preserve"> (</w:t>
      </w:r>
      <w:r w:rsidRPr="009C4554">
        <w:t>StatusRequest_MarketDocument</w:t>
      </w:r>
      <w:r>
        <w:t>)</w:t>
      </w:r>
    </w:p>
    <w:p w14:paraId="5E2757EE" w14:textId="762967B3" w:rsidR="009C4554" w:rsidRDefault="009C4554" w:rsidP="00CC4086">
      <w:pPr>
        <w:numPr>
          <w:ilvl w:val="0"/>
          <w:numId w:val="13"/>
        </w:numPr>
      </w:pPr>
      <w:r w:rsidRPr="009C4554">
        <w:t>iec62325-451-1-acknowledgement_v8_1.xsd</w:t>
      </w:r>
      <w:r>
        <w:t xml:space="preserve"> (</w:t>
      </w:r>
      <w:r w:rsidRPr="009C4554">
        <w:t>Acknowledgement_MarketDocument</w:t>
      </w:r>
      <w:r>
        <w:t xml:space="preserve">) </w:t>
      </w:r>
    </w:p>
    <w:bookmarkEnd w:id="244"/>
    <w:p w14:paraId="6311EDB1" w14:textId="77777777" w:rsidR="00CC4086" w:rsidRPr="00CC4086" w:rsidRDefault="00CC4086" w:rsidP="00CC4086">
      <w:pPr>
        <w:spacing w:after="0"/>
        <w:rPr>
          <w:highlight w:val="yellow"/>
        </w:rPr>
      </w:pPr>
    </w:p>
    <w:p w14:paraId="41D89709" w14:textId="34407274" w:rsidR="00CC4086" w:rsidRPr="00A13411" w:rsidRDefault="00CC4086" w:rsidP="00CC4086">
      <w:pPr>
        <w:spacing w:after="0"/>
      </w:pPr>
      <w:r w:rsidRPr="00A13411">
        <w:t xml:space="preserve">Pro komunikaci </w:t>
      </w:r>
      <w:r w:rsidR="009C4554" w:rsidRPr="00A13411">
        <w:t xml:space="preserve">v oblasti krátkodobých </w:t>
      </w:r>
      <w:r w:rsidR="00B44278" w:rsidRPr="001B136D">
        <w:t xml:space="preserve">aukčních </w:t>
      </w:r>
      <w:r w:rsidR="009C4554" w:rsidRPr="00A13411">
        <w:t xml:space="preserve">trhů DT a IDA jsou mezi jinými </w:t>
      </w:r>
      <w:r w:rsidRPr="00A13411">
        <w:t xml:space="preserve">používány standardy zpráv XML dle specifikace </w:t>
      </w:r>
      <w:r w:rsidR="009C4554" w:rsidRPr="009C4554">
        <w:t>ETNSO-E CIM</w:t>
      </w:r>
      <w:r w:rsidRPr="00A13411">
        <w:t>:</w:t>
      </w:r>
    </w:p>
    <w:p w14:paraId="2D271827" w14:textId="77777777" w:rsidR="00CC4086" w:rsidRPr="00A13411" w:rsidRDefault="00CC4086" w:rsidP="00CC4086">
      <w:pPr>
        <w:spacing w:after="0"/>
      </w:pPr>
    </w:p>
    <w:p w14:paraId="7A980069" w14:textId="77777777" w:rsidR="00327165" w:rsidRPr="007E06D4" w:rsidRDefault="00327165" w:rsidP="00327165">
      <w:pPr>
        <w:numPr>
          <w:ilvl w:val="0"/>
          <w:numId w:val="13"/>
        </w:numPr>
      </w:pPr>
      <w:bookmarkStart w:id="245" w:name="_Hlk167792870"/>
      <w:r w:rsidRPr="007E06D4">
        <w:t>iec62325-451-5-statusrequest_v4_1.xsd (StatusRequest_MarketDocument)</w:t>
      </w:r>
    </w:p>
    <w:p w14:paraId="3454B89A" w14:textId="77777777" w:rsidR="00327165" w:rsidRPr="007E06D4" w:rsidRDefault="00327165" w:rsidP="00327165">
      <w:pPr>
        <w:numPr>
          <w:ilvl w:val="0"/>
          <w:numId w:val="13"/>
        </w:numPr>
      </w:pPr>
      <w:r w:rsidRPr="007E06D4">
        <w:t xml:space="preserve">iec62325-451-1-acknowledgement_v8_1.xsd (Acknowledgement_MarketDocument) </w:t>
      </w:r>
    </w:p>
    <w:p w14:paraId="362D49A5" w14:textId="4270AFEC" w:rsidR="00327165" w:rsidRPr="00A13411" w:rsidRDefault="00455B55" w:rsidP="00CC4086">
      <w:pPr>
        <w:numPr>
          <w:ilvl w:val="0"/>
          <w:numId w:val="13"/>
        </w:numPr>
      </w:pPr>
      <w:r w:rsidRPr="007E06D4">
        <w:t>Capacity_OTEMarketDocument v8.1</w:t>
      </w:r>
      <w:r w:rsidR="00262AA3" w:rsidRPr="007E06D4">
        <w:rPr>
          <w:rStyle w:val="Znakapoznpodarou"/>
        </w:rPr>
        <w:footnoteReference w:id="1"/>
      </w:r>
    </w:p>
    <w:bookmarkEnd w:id="245"/>
    <w:p w14:paraId="1D94D301" w14:textId="77777777" w:rsidR="00CC4086" w:rsidRPr="00CC4086" w:rsidRDefault="00CC4086" w:rsidP="00CC4086">
      <w:pPr>
        <w:spacing w:after="0"/>
        <w:rPr>
          <w:highlight w:val="yellow"/>
        </w:rPr>
      </w:pPr>
    </w:p>
    <w:p w14:paraId="7067FFA5" w14:textId="77777777" w:rsidR="007545B8" w:rsidRDefault="007545B8" w:rsidP="00CC4086">
      <w:pPr>
        <w:spacing w:after="0"/>
      </w:pPr>
    </w:p>
    <w:p w14:paraId="58536889" w14:textId="77777777" w:rsidR="007545B8" w:rsidRDefault="007545B8" w:rsidP="00CC4086">
      <w:pPr>
        <w:spacing w:after="0"/>
      </w:pPr>
    </w:p>
    <w:p w14:paraId="60DF4F16" w14:textId="35C60D58" w:rsidR="00CC4086" w:rsidRPr="007545B8" w:rsidRDefault="00CC4086" w:rsidP="00CC4086">
      <w:pPr>
        <w:spacing w:after="0"/>
      </w:pPr>
      <w:r w:rsidRPr="007545B8">
        <w:t>Šablony CIM jsou umístěné zde:</w:t>
      </w:r>
    </w:p>
    <w:bookmarkStart w:id="246" w:name="_Hlk167793152"/>
    <w:p w14:paraId="40858934" w14:textId="43E1A4BD" w:rsidR="00CC4086" w:rsidRPr="00CC4086" w:rsidRDefault="00CC4086" w:rsidP="00CC4086">
      <w:pPr>
        <w:rPr>
          <w:rStyle w:val="Hypertextovodkaz"/>
        </w:rPr>
      </w:pPr>
      <w:r w:rsidRPr="00CC4086">
        <w:fldChar w:fldCharType="begin"/>
      </w:r>
      <w:r w:rsidR="002532D3">
        <w:instrText>HYPERLINK "https://groupecgi-my.sharepoint.com/personal/miroslav_stryzovsky_cgi_com/Documents/Desktop/OTE/XSD_WSDL/2026-07-21/CIM" \o "MASTERDATA.xsd"</w:instrText>
      </w:r>
      <w:r w:rsidRPr="00CC4086">
        <w:fldChar w:fldCharType="separate"/>
      </w:r>
      <w:r w:rsidRPr="00CC4086">
        <w:rPr>
          <w:rStyle w:val="Hypertextovodkaz"/>
        </w:rPr>
        <w:t>CIM</w:t>
      </w:r>
    </w:p>
    <w:p w14:paraId="6F03B4D2" w14:textId="72F69D8B" w:rsidR="00CC4086" w:rsidRPr="00CC4086" w:rsidRDefault="00CC4086" w:rsidP="00CC4086">
      <w:pPr>
        <w:spacing w:after="0"/>
        <w:rPr>
          <w:highlight w:val="yellow"/>
        </w:rPr>
      </w:pPr>
      <w:r w:rsidRPr="00CC4086">
        <w:fldChar w:fldCharType="end"/>
      </w:r>
      <w:bookmarkEnd w:id="246"/>
    </w:p>
    <w:p w14:paraId="71E9ED0F" w14:textId="77777777" w:rsidR="00CC4086" w:rsidRPr="00CC4086" w:rsidRDefault="00CC4086" w:rsidP="00CC4086">
      <w:pPr>
        <w:spacing w:after="0"/>
        <w:rPr>
          <w:highlight w:val="yellow"/>
        </w:rPr>
      </w:pPr>
      <w:bookmarkStart w:id="247" w:name="_Hlk167793216"/>
      <w:r w:rsidRPr="00CC4086">
        <w:t>V upravené zprávě budou použity číselníky a globální komponenty umístěné zde:</w:t>
      </w:r>
      <w:bookmarkEnd w:id="247"/>
    </w:p>
    <w:p w14:paraId="36385222" w14:textId="77777777" w:rsidR="00CC4086" w:rsidRPr="00CC4086" w:rsidRDefault="00CC4086" w:rsidP="00CC4086">
      <w:pPr>
        <w:spacing w:after="0"/>
        <w:rPr>
          <w:highlight w:val="yellow"/>
        </w:rPr>
      </w:pPr>
    </w:p>
    <w:bookmarkStart w:id="248" w:name="_Hlk167793224"/>
    <w:p w14:paraId="29B3BB98" w14:textId="7417EF44" w:rsidR="00CC4086" w:rsidRPr="00CC4086" w:rsidRDefault="00CC4086" w:rsidP="00CC4086">
      <w:pPr>
        <w:rPr>
          <w:rStyle w:val="Hypertextovodkaz"/>
        </w:rPr>
      </w:pPr>
      <w:r w:rsidRPr="00CC4086">
        <w:fldChar w:fldCharType="begin"/>
      </w:r>
      <w:r w:rsidR="002532D3">
        <w:instrText>HYPERLINK "https://groupecgi-my.sharepoint.com/personal/miroslav_stryzovsky_cgi_com/Documents/Desktop/OTE/XSD_WSDL/2026-07-21/CIM/Globals" \o "MASTERDATA.xsd"</w:instrText>
      </w:r>
      <w:r w:rsidRPr="00CC4086">
        <w:fldChar w:fldCharType="separate"/>
      </w:r>
      <w:r w:rsidRPr="00CC4086">
        <w:rPr>
          <w:rStyle w:val="Hypertextovodkaz"/>
        </w:rPr>
        <w:t>CIM\</w:t>
      </w:r>
      <w:proofErr w:type="spellStart"/>
      <w:r w:rsidRPr="00CC4086">
        <w:rPr>
          <w:rStyle w:val="Hypertextovodkaz"/>
        </w:rPr>
        <w:t>Globals</w:t>
      </w:r>
      <w:proofErr w:type="spellEnd"/>
    </w:p>
    <w:p w14:paraId="6F307681" w14:textId="77777777" w:rsidR="00CC4086" w:rsidRPr="00CC4086" w:rsidRDefault="00CC4086" w:rsidP="00CC4086">
      <w:pPr>
        <w:spacing w:after="0"/>
        <w:rPr>
          <w:highlight w:val="yellow"/>
        </w:rPr>
      </w:pPr>
      <w:r w:rsidRPr="00CC4086">
        <w:fldChar w:fldCharType="end"/>
      </w:r>
      <w:bookmarkEnd w:id="248"/>
    </w:p>
    <w:p w14:paraId="313F2D39" w14:textId="77777777" w:rsidR="00CC4086" w:rsidRPr="00A13411" w:rsidRDefault="00CC4086" w:rsidP="00CC4086">
      <w:pPr>
        <w:spacing w:after="0"/>
      </w:pPr>
    </w:p>
    <w:p w14:paraId="5FB6AF02" w14:textId="23FE005C" w:rsidR="00CC4086" w:rsidRDefault="00CC4086" w:rsidP="00CC4086">
      <w:pPr>
        <w:spacing w:after="0"/>
      </w:pPr>
      <w:bookmarkStart w:id="249" w:name="_Hlk167793286"/>
      <w:r w:rsidRPr="00A13411">
        <w:t>Popis aplikace standardů i uprav</w:t>
      </w:r>
      <w:r w:rsidR="007E06D4">
        <w:t>e</w:t>
      </w:r>
      <w:r w:rsidRPr="00A13411">
        <w:t>ných zpráv pro komunikaci v oblasti Evidence realizačních diagramů je uveden v dokumentu D1.4.4 Rozhraní automatické komunikace IS OTE.</w:t>
      </w:r>
    </w:p>
    <w:bookmarkEnd w:id="249"/>
    <w:p w14:paraId="11263D9C" w14:textId="77777777" w:rsidR="00CC4086" w:rsidRDefault="00CC4086" w:rsidP="006170F4">
      <w:pPr>
        <w:spacing w:after="0"/>
      </w:pPr>
    </w:p>
    <w:sectPr w:rsidR="00CC4086" w:rsidSect="00C367F7">
      <w:headerReference w:type="default" r:id="rId49"/>
      <w:footerReference w:type="default" r:id="rId50"/>
      <w:type w:val="continuous"/>
      <w:pgSz w:w="11906" w:h="16838" w:code="9"/>
      <w:pgMar w:top="1440" w:right="1080" w:bottom="1440" w:left="108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856CD65" w14:textId="77777777" w:rsidR="00C51A55" w:rsidRDefault="00C51A55">
      <w:r>
        <w:separator/>
      </w:r>
    </w:p>
  </w:endnote>
  <w:endnote w:type="continuationSeparator" w:id="0">
    <w:p w14:paraId="2968A252" w14:textId="77777777" w:rsidR="00C51A55" w:rsidRDefault="00C51A55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Helvetica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G Times"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Arial Unicode MS">
    <w:panose1 w:val="020B0604020202020204"/>
    <w:charset w:val="00"/>
    <w:family w:val="roman"/>
    <w:pitch w:val="variable"/>
    <w:sig w:usb0="00000003" w:usb1="00000000" w:usb2="00000000" w:usb3="00000000" w:csb0="00000001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Logica">
    <w:altName w:val="Gabriola"/>
    <w:charset w:val="00"/>
    <w:family w:val="decorative"/>
    <w:pitch w:val="variable"/>
    <w:sig w:usb0="00000003" w:usb1="00000000" w:usb2="00000000" w:usb3="00000000" w:csb0="00000001" w:csb1="00000000"/>
  </w:font>
  <w:font w:name="Verdana">
    <w:panose1 w:val="020B0604030504040204"/>
    <w:charset w:val="EE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Optimum">
    <w:altName w:val="Cambria"/>
    <w:charset w:val="00"/>
    <w:family w:val="auto"/>
    <w:pitch w:val="variable"/>
    <w:sig w:usb0="00000003" w:usb1="00000000" w:usb2="00000000" w:usb3="00000000" w:csb0="00000001" w:csb1="00000000"/>
  </w:font>
  <w:font w:name="Optima">
    <w:charset w:val="EE"/>
    <w:family w:val="swiss"/>
    <w:pitch w:val="variable"/>
    <w:sig w:usb0="00000007" w:usb1="00000000" w:usb2="00000000" w:usb3="00000000" w:csb0="00000093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Narrow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072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9072"/>
    </w:tblGrid>
    <w:tr w:rsidR="000B4820" w14:paraId="0791925E" w14:textId="77777777">
      <w:trPr>
        <w:trHeight w:hRule="exact" w:val="296"/>
      </w:trPr>
      <w:tc>
        <w:tcPr>
          <w:tcW w:w="9072" w:type="dxa"/>
          <w:tcBorders>
            <w:top w:val="single" w:sz="6" w:space="0" w:color="auto"/>
            <w:left w:val="nil"/>
            <w:bottom w:val="nil"/>
            <w:right w:val="nil"/>
          </w:tcBorders>
        </w:tcPr>
        <w:p w14:paraId="2CBA7119" w14:textId="77777777" w:rsidR="000B4820" w:rsidRDefault="000B4820">
          <w:pPr>
            <w:pStyle w:val="Zpat"/>
            <w:spacing w:after="0"/>
            <w:ind w:right="141"/>
            <w:jc w:val="right"/>
            <w:rPr>
              <w:sz w:val="16"/>
            </w:rPr>
          </w:pPr>
          <w:r>
            <w:rPr>
              <w:sz w:val="20"/>
            </w:rPr>
            <w:fldChar w:fldCharType="begin"/>
          </w:r>
          <w:r>
            <w:rPr>
              <w:sz w:val="20"/>
            </w:rPr>
            <w:instrText xml:space="preserve">PAGE  </w:instrText>
          </w:r>
          <w:r>
            <w:rPr>
              <w:sz w:val="20"/>
            </w:rPr>
            <w:fldChar w:fldCharType="separate"/>
          </w:r>
          <w:r w:rsidR="00192092">
            <w:rPr>
              <w:noProof/>
              <w:sz w:val="20"/>
            </w:rPr>
            <w:t>381</w:t>
          </w:r>
          <w:r>
            <w:rPr>
              <w:sz w:val="20"/>
            </w:rPr>
            <w:fldChar w:fldCharType="end"/>
          </w:r>
        </w:p>
      </w:tc>
    </w:tr>
  </w:tbl>
  <w:p w14:paraId="76A8E228" w14:textId="77777777" w:rsidR="000B4820" w:rsidRDefault="000B4820">
    <w:pPr>
      <w:pStyle w:val="Zpat"/>
      <w:tabs>
        <w:tab w:val="right" w:pos="13860"/>
      </w:tabs>
      <w:rPr>
        <w:sz w:val="18"/>
      </w:rPr>
    </w:pPr>
    <w:r>
      <w:rPr>
        <w:sz w:val="18"/>
      </w:rPr>
      <w:tab/>
    </w:r>
    <w:r>
      <w:rPr>
        <w:sz w:val="18"/>
      </w:rP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DD1D977" w14:textId="77777777" w:rsidR="00C51A55" w:rsidRDefault="00C51A55">
      <w:r>
        <w:separator/>
      </w:r>
    </w:p>
  </w:footnote>
  <w:footnote w:type="continuationSeparator" w:id="0">
    <w:p w14:paraId="048E7107" w14:textId="77777777" w:rsidR="00C51A55" w:rsidRDefault="00C51A55">
      <w:r>
        <w:continuationSeparator/>
      </w:r>
    </w:p>
  </w:footnote>
  <w:footnote w:id="1">
    <w:p w14:paraId="7819CB2B" w14:textId="02F2A1E5" w:rsidR="00262AA3" w:rsidRPr="00843B03" w:rsidRDefault="00262AA3" w:rsidP="00262AA3">
      <w:pPr>
        <w:pStyle w:val="Textpoznpodarou"/>
        <w:rPr>
          <w:sz w:val="16"/>
          <w:szCs w:val="16"/>
        </w:rPr>
      </w:pPr>
      <w:r w:rsidRPr="00843B03">
        <w:rPr>
          <w:rStyle w:val="Znakapoznpodarou"/>
          <w:sz w:val="16"/>
          <w:szCs w:val="16"/>
        </w:rPr>
        <w:footnoteRef/>
      </w:r>
      <w:r w:rsidRPr="00843B03">
        <w:rPr>
          <w:sz w:val="16"/>
          <w:szCs w:val="16"/>
        </w:rPr>
        <w:t xml:space="preserve">  Jedná se o upravenou šablonu CIM </w:t>
      </w:r>
      <w:r w:rsidR="00B44278" w:rsidRPr="00B44278">
        <w:rPr>
          <w:sz w:val="16"/>
          <w:szCs w:val="16"/>
        </w:rPr>
        <w:t>iec62325-451-3-capacity_v8_1.xsd</w:t>
      </w:r>
      <w:r w:rsidRPr="00843B03">
        <w:rPr>
          <w:sz w:val="16"/>
          <w:szCs w:val="16"/>
        </w:rPr>
        <w:t xml:space="preserve">, CIM totiž nedefinuje standard pro FB </w:t>
      </w:r>
      <w:r>
        <w:rPr>
          <w:sz w:val="16"/>
          <w:szCs w:val="16"/>
        </w:rPr>
        <w:t xml:space="preserve">alokaci </w:t>
      </w:r>
      <w:r w:rsidRPr="00843B03">
        <w:rPr>
          <w:sz w:val="16"/>
          <w:szCs w:val="16"/>
        </w:rPr>
        <w:t xml:space="preserve">dat kapacit 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Borders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750"/>
      <w:gridCol w:w="2330"/>
    </w:tblGrid>
    <w:tr w:rsidR="000B4820" w14:paraId="3C60B224" w14:textId="77777777">
      <w:trPr>
        <w:trHeight w:val="709"/>
      </w:trPr>
      <w:tc>
        <w:tcPr>
          <w:tcW w:w="6750" w:type="dxa"/>
        </w:tcPr>
        <w:p w14:paraId="7754D108" w14:textId="77777777" w:rsidR="000B4820" w:rsidRDefault="000B4820" w:rsidP="004864D8">
          <w:pPr>
            <w:pStyle w:val="Zhlav"/>
            <w:spacing w:after="0"/>
            <w:ind w:right="57"/>
            <w:rPr>
              <w:rFonts w:ascii="Times New Roman" w:hAnsi="Times New Roman"/>
              <w:sz w:val="16"/>
            </w:rPr>
          </w:pPr>
          <w:r>
            <w:rPr>
              <w:rFonts w:ascii="Times New Roman" w:hAnsi="Times New Roman"/>
              <w:sz w:val="16"/>
            </w:rPr>
            <w:t>D1.4.2 Externí rozhraní CDS – formát zpráv XML</w:t>
          </w:r>
        </w:p>
        <w:p w14:paraId="0BE4115A" w14:textId="77777777" w:rsidR="000B4820" w:rsidRDefault="000B4820">
          <w:pPr>
            <w:pStyle w:val="Zhlav"/>
            <w:spacing w:after="0"/>
            <w:ind w:right="57"/>
            <w:rPr>
              <w:rFonts w:ascii="Times New Roman" w:hAnsi="Times New Roman"/>
              <w:sz w:val="20"/>
            </w:rPr>
          </w:pPr>
        </w:p>
      </w:tc>
      <w:tc>
        <w:tcPr>
          <w:tcW w:w="2330" w:type="dxa"/>
        </w:tcPr>
        <w:p w14:paraId="477A5D78" w14:textId="77777777" w:rsidR="000B4820" w:rsidRDefault="000B4820">
          <w:pPr>
            <w:pStyle w:val="Zhlav"/>
            <w:spacing w:after="0"/>
            <w:ind w:right="57"/>
            <w:jc w:val="right"/>
            <w:rPr>
              <w:rFonts w:ascii="Times New Roman" w:hAnsi="Times New Roman"/>
              <w:sz w:val="20"/>
            </w:rPr>
          </w:pPr>
        </w:p>
      </w:tc>
    </w:tr>
  </w:tbl>
  <w:p w14:paraId="649ED7FB" w14:textId="77777777" w:rsidR="000B4820" w:rsidRDefault="000B4820">
    <w:pPr>
      <w:pStyle w:val="Zhlav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7EBEC1AA"/>
    <w:lvl w:ilvl="0">
      <w:start w:val="1"/>
      <w:numFmt w:val="decimal"/>
      <w:pStyle w:val="slovanseznam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5D90EE5A"/>
    <w:lvl w:ilvl="0">
      <w:start w:val="1"/>
      <w:numFmt w:val="decimal"/>
      <w:pStyle w:val="slovanseznam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3E9EA6D6"/>
    <w:lvl w:ilvl="0">
      <w:start w:val="1"/>
      <w:numFmt w:val="decimal"/>
      <w:pStyle w:val="slovanseznam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1242CDE"/>
    <w:lvl w:ilvl="0">
      <w:start w:val="1"/>
      <w:numFmt w:val="decimal"/>
      <w:pStyle w:val="slovanseznam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D5CEB706"/>
    <w:lvl w:ilvl="0">
      <w:start w:val="1"/>
      <w:numFmt w:val="bullet"/>
      <w:pStyle w:val="Seznamsodrkami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4364B6A6"/>
    <w:lvl w:ilvl="0">
      <w:start w:val="1"/>
      <w:numFmt w:val="bullet"/>
      <w:pStyle w:val="Seznamsodrkami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8"/>
    <w:multiLevelType w:val="singleLevel"/>
    <w:tmpl w:val="D29C4F06"/>
    <w:lvl w:ilvl="0">
      <w:start w:val="1"/>
      <w:numFmt w:val="decimal"/>
      <w:pStyle w:val="06-BodyTextAlt6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7" w15:restartNumberingAfterBreak="0">
    <w:nsid w:val="0A132C7E"/>
    <w:multiLevelType w:val="hybridMultilevel"/>
    <w:tmpl w:val="965276D8"/>
    <w:lvl w:ilvl="0" w:tplc="BC3829A6">
      <w:start w:val="1"/>
      <w:numFmt w:val="lowerLetter"/>
      <w:pStyle w:val="Odrazky1"/>
      <w:lvlText w:val="%1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>
      <w:start w:val="1"/>
      <w:numFmt w:val="lowerRoman"/>
      <w:pStyle w:val="Odrazky2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" w15:restartNumberingAfterBreak="0">
    <w:nsid w:val="14897091"/>
    <w:multiLevelType w:val="multilevel"/>
    <w:tmpl w:val="A9DAA6B8"/>
    <w:lvl w:ilvl="0">
      <w:start w:val="1"/>
      <w:numFmt w:val="decimal"/>
      <w:pStyle w:val="Nadpis1"/>
      <w:lvlText w:val="%1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pStyle w:val="Nadpis2"/>
      <w:isLgl/>
      <w:lvlText w:val="%1.%2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pStyle w:val="Nadpis3"/>
      <w:isLgl/>
      <w:lvlText w:val="%1.%2.%3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pStyle w:val="Nadpis4"/>
      <w:isLgl/>
      <w:lvlText w:val="%1.%2.%3.%4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tabs>
          <w:tab w:val="num" w:pos="2160"/>
        </w:tabs>
        <w:ind w:left="2160" w:hanging="2160"/>
      </w:pPr>
      <w:rPr>
        <w:rFonts w:hint="default"/>
      </w:rPr>
    </w:lvl>
  </w:abstractNum>
  <w:abstractNum w:abstractNumId="9" w15:restartNumberingAfterBreak="0">
    <w:nsid w:val="1D4E666A"/>
    <w:multiLevelType w:val="hybridMultilevel"/>
    <w:tmpl w:val="83085E94"/>
    <w:lvl w:ilvl="0" w:tplc="4F9CA556">
      <w:start w:val="2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1F4A1B9F"/>
    <w:multiLevelType w:val="hybridMultilevel"/>
    <w:tmpl w:val="C1E26CA2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3E65732"/>
    <w:multiLevelType w:val="hybridMultilevel"/>
    <w:tmpl w:val="AC329516"/>
    <w:lvl w:ilvl="0" w:tplc="0405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2" w15:restartNumberingAfterBreak="0">
    <w:nsid w:val="240A3F6D"/>
    <w:multiLevelType w:val="hybridMultilevel"/>
    <w:tmpl w:val="EDA20C12"/>
    <w:lvl w:ilvl="0" w:tplc="EB04BF98">
      <w:start w:val="1"/>
      <w:numFmt w:val="bullet"/>
      <w:pStyle w:val="Odrky-daldky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55C7E2C"/>
    <w:multiLevelType w:val="hybridMultilevel"/>
    <w:tmpl w:val="7AD80E24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80C1F0E"/>
    <w:multiLevelType w:val="hybridMultilevel"/>
    <w:tmpl w:val="2F1C9364"/>
    <w:lvl w:ilvl="0" w:tplc="4D505802">
      <w:start w:val="1"/>
      <w:numFmt w:val="bullet"/>
      <w:pStyle w:val="ListBulletInden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8E814E1"/>
    <w:multiLevelType w:val="hybridMultilevel"/>
    <w:tmpl w:val="08F04212"/>
    <w:lvl w:ilvl="0" w:tplc="262AA0D8">
      <w:start w:val="499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2ACA3ED4"/>
    <w:multiLevelType w:val="hybridMultilevel"/>
    <w:tmpl w:val="64B86CB0"/>
    <w:lvl w:ilvl="0" w:tplc="BD7A808E">
      <w:start w:val="28"/>
      <w:numFmt w:val="bullet"/>
      <w:lvlText w:val="-"/>
      <w:lvlJc w:val="left"/>
      <w:pPr>
        <w:ind w:left="405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125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1845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565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285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005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4725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445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165" w:hanging="360"/>
      </w:pPr>
      <w:rPr>
        <w:rFonts w:ascii="Wingdings" w:hAnsi="Wingdings" w:hint="default"/>
      </w:rPr>
    </w:lvl>
  </w:abstractNum>
  <w:abstractNum w:abstractNumId="17" w15:restartNumberingAfterBreak="0">
    <w:nsid w:val="2AD5771D"/>
    <w:multiLevelType w:val="hybridMultilevel"/>
    <w:tmpl w:val="CA862260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F3E1450"/>
    <w:multiLevelType w:val="hybridMultilevel"/>
    <w:tmpl w:val="05D8AE60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2675A84"/>
    <w:multiLevelType w:val="singleLevel"/>
    <w:tmpl w:val="601EF510"/>
    <w:lvl w:ilvl="0">
      <w:start w:val="1"/>
      <w:numFmt w:val="bullet"/>
      <w:pStyle w:val="Polokystruktury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0" w15:restartNumberingAfterBreak="0">
    <w:nsid w:val="3930289E"/>
    <w:multiLevelType w:val="hybridMultilevel"/>
    <w:tmpl w:val="F0A20EB2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A4C2B6C"/>
    <w:multiLevelType w:val="hybridMultilevel"/>
    <w:tmpl w:val="F238D95C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3CF3083E"/>
    <w:multiLevelType w:val="multilevel"/>
    <w:tmpl w:val="2390A552"/>
    <w:styleLink w:val="A1"/>
    <w:lvl w:ilvl="0">
      <w:start w:val="1"/>
      <w:numFmt w:val="upperLetter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/>
        <w:sz w:val="22"/>
      </w:rPr>
    </w:lvl>
    <w:lvl w:ilvl="1">
      <w:start w:val="1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  <w:color w:val="auto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23" w15:restartNumberingAfterBreak="0">
    <w:nsid w:val="41516F5F"/>
    <w:multiLevelType w:val="hybridMultilevel"/>
    <w:tmpl w:val="9F3EB8BA"/>
    <w:lvl w:ilvl="0" w:tplc="0284C2CC">
      <w:start w:val="2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6C77E49"/>
    <w:multiLevelType w:val="multilevel"/>
    <w:tmpl w:val="3ED6F982"/>
    <w:lvl w:ilvl="0">
      <w:start w:val="1"/>
      <w:numFmt w:val="bullet"/>
      <w:pStyle w:val="Seznamsodrkami"/>
      <w:lvlText w:val=""/>
      <w:lvlJc w:val="left"/>
      <w:pPr>
        <w:tabs>
          <w:tab w:val="num" w:pos="1854"/>
        </w:tabs>
        <w:ind w:left="1854" w:hanging="360"/>
      </w:pPr>
      <w:rPr>
        <w:rFonts w:ascii="Symbol" w:hAnsi="Symbol" w:hint="default"/>
      </w:rPr>
    </w:lvl>
    <w:lvl w:ilvl="1">
      <w:start w:val="1"/>
      <w:numFmt w:val="none"/>
      <w:lvlText w:val="o"/>
      <w:legacy w:legacy="1" w:legacySpace="120" w:legacyIndent="360"/>
      <w:lvlJc w:val="left"/>
      <w:pPr>
        <w:ind w:left="720" w:hanging="360"/>
      </w:pPr>
      <w:rPr>
        <w:rFonts w:ascii="Courier New" w:hAnsi="Courier New" w:hint="default"/>
      </w:rPr>
    </w:lvl>
    <w:lvl w:ilvl="2">
      <w:start w:val="1"/>
      <w:numFmt w:val="none"/>
      <w:lvlText w:val=""/>
      <w:legacy w:legacy="1" w:legacySpace="120" w:legacyIndent="360"/>
      <w:lvlJc w:val="left"/>
      <w:pPr>
        <w:ind w:left="1080" w:hanging="360"/>
      </w:pPr>
      <w:rPr>
        <w:rFonts w:ascii="Wingdings" w:hAnsi="Wingdings" w:hint="default"/>
      </w:rPr>
    </w:lvl>
    <w:lvl w:ilvl="3">
      <w:start w:val="1"/>
      <w:numFmt w:val="none"/>
      <w:lvlText w:val=""/>
      <w:legacy w:legacy="1" w:legacySpace="120" w:legacyIndent="360"/>
      <w:lvlJc w:val="left"/>
      <w:pPr>
        <w:ind w:left="1440" w:hanging="360"/>
      </w:pPr>
      <w:rPr>
        <w:rFonts w:ascii="Symbol" w:hAnsi="Symbol" w:hint="default"/>
      </w:rPr>
    </w:lvl>
    <w:lvl w:ilvl="4">
      <w:start w:val="1"/>
      <w:numFmt w:val="none"/>
      <w:lvlText w:val="o"/>
      <w:legacy w:legacy="1" w:legacySpace="120" w:legacyIndent="360"/>
      <w:lvlJc w:val="left"/>
      <w:pPr>
        <w:ind w:left="1800" w:hanging="360"/>
      </w:pPr>
      <w:rPr>
        <w:rFonts w:ascii="Courier New" w:hAnsi="Courier New" w:hint="default"/>
      </w:rPr>
    </w:lvl>
    <w:lvl w:ilvl="5">
      <w:start w:val="1"/>
      <w:numFmt w:val="none"/>
      <w:lvlText w:val=""/>
      <w:legacy w:legacy="1" w:legacySpace="120" w:legacyIndent="360"/>
      <w:lvlJc w:val="left"/>
      <w:pPr>
        <w:ind w:left="2160" w:hanging="360"/>
      </w:pPr>
      <w:rPr>
        <w:rFonts w:ascii="Wingdings" w:hAnsi="Wingdings" w:hint="default"/>
      </w:rPr>
    </w:lvl>
    <w:lvl w:ilvl="6">
      <w:start w:val="1"/>
      <w:numFmt w:val="none"/>
      <w:lvlText w:val=""/>
      <w:legacy w:legacy="1" w:legacySpace="120" w:legacyIndent="360"/>
      <w:lvlJc w:val="left"/>
      <w:pPr>
        <w:ind w:left="2520" w:hanging="360"/>
      </w:pPr>
      <w:rPr>
        <w:rFonts w:ascii="Symbol" w:hAnsi="Symbol" w:hint="default"/>
      </w:rPr>
    </w:lvl>
    <w:lvl w:ilvl="7">
      <w:start w:val="1"/>
      <w:numFmt w:val="none"/>
      <w:lvlText w:val="o"/>
      <w:legacy w:legacy="1" w:legacySpace="120" w:legacyIndent="360"/>
      <w:lvlJc w:val="left"/>
      <w:pPr>
        <w:ind w:left="2880" w:hanging="360"/>
      </w:pPr>
      <w:rPr>
        <w:rFonts w:ascii="Courier New" w:hAnsi="Courier New" w:hint="default"/>
      </w:rPr>
    </w:lvl>
    <w:lvl w:ilvl="8">
      <w:start w:val="1"/>
      <w:numFmt w:val="none"/>
      <w:lvlText w:val=""/>
      <w:legacy w:legacy="1" w:legacySpace="120" w:legacyIndent="360"/>
      <w:lvlJc w:val="left"/>
      <w:pPr>
        <w:ind w:left="3240" w:hanging="360"/>
      </w:pPr>
      <w:rPr>
        <w:rFonts w:ascii="Wingdings" w:hAnsi="Wingdings" w:hint="default"/>
      </w:rPr>
    </w:lvl>
  </w:abstractNum>
  <w:abstractNum w:abstractNumId="25" w15:restartNumberingAfterBreak="0">
    <w:nsid w:val="48325DC6"/>
    <w:multiLevelType w:val="hybridMultilevel"/>
    <w:tmpl w:val="74A0BA5E"/>
    <w:lvl w:ilvl="0" w:tplc="BC3829A6">
      <w:start w:val="1"/>
      <w:numFmt w:val="lowerLetter"/>
      <w:pStyle w:val="BulletList"/>
      <w:lvlText w:val="%1)"/>
      <w:lvlJc w:val="left"/>
      <w:pPr>
        <w:tabs>
          <w:tab w:val="num" w:pos="720"/>
        </w:tabs>
        <w:ind w:left="720" w:hanging="360"/>
      </w:p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6" w15:restartNumberingAfterBreak="0">
    <w:nsid w:val="4C786DC8"/>
    <w:multiLevelType w:val="hybridMultilevel"/>
    <w:tmpl w:val="D24427CC"/>
    <w:lvl w:ilvl="0" w:tplc="04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40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7" w15:restartNumberingAfterBreak="0">
    <w:nsid w:val="4D4472E6"/>
    <w:multiLevelType w:val="hybridMultilevel"/>
    <w:tmpl w:val="80525DF2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5308245C"/>
    <w:multiLevelType w:val="hybridMultilevel"/>
    <w:tmpl w:val="DE5E4E1C"/>
    <w:lvl w:ilvl="0" w:tplc="0405000F">
      <w:start w:val="1"/>
      <w:numFmt w:val="bullet"/>
      <w:pStyle w:val="Odrky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19">
      <w:start w:val="1"/>
      <w:numFmt w:val="bullet"/>
      <w:pStyle w:val="Odrkydruhlevel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1B">
      <w:start w:val="1"/>
      <w:numFmt w:val="bullet"/>
      <w:pStyle w:val="Odrkydruhlevel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5F272F2"/>
    <w:multiLevelType w:val="hybridMultilevel"/>
    <w:tmpl w:val="BAE09714"/>
    <w:lvl w:ilvl="0" w:tplc="0405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5000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50003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5000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50003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30" w15:restartNumberingAfterBreak="0">
    <w:nsid w:val="56123007"/>
    <w:multiLevelType w:val="hybridMultilevel"/>
    <w:tmpl w:val="573ADE64"/>
    <w:lvl w:ilvl="0" w:tplc="7CF8A2C2">
      <w:start w:val="27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84901C2"/>
    <w:multiLevelType w:val="hybridMultilevel"/>
    <w:tmpl w:val="29CCE0C6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AAF1A1F"/>
    <w:multiLevelType w:val="multilevel"/>
    <w:tmpl w:val="23528C00"/>
    <w:lvl w:ilvl="0">
      <w:start w:val="1"/>
      <w:numFmt w:val="decimal"/>
      <w:pStyle w:val="Textpsmene"/>
      <w:isLgl/>
      <w:lvlText w:val="(%1)"/>
      <w:lvlJc w:val="left"/>
      <w:pPr>
        <w:tabs>
          <w:tab w:val="num" w:pos="785"/>
        </w:tabs>
        <w:ind w:left="0" w:firstLine="425"/>
      </w:pPr>
    </w:lvl>
    <w:lvl w:ilvl="1">
      <w:start w:val="1"/>
      <w:numFmt w:val="lowerLetter"/>
      <w:pStyle w:val="Textbodu"/>
      <w:lvlText w:val="%2)"/>
      <w:lvlJc w:val="left"/>
      <w:pPr>
        <w:tabs>
          <w:tab w:val="num" w:pos="425"/>
        </w:tabs>
        <w:ind w:left="425" w:hanging="425"/>
      </w:pPr>
    </w:lvl>
    <w:lvl w:ilvl="2">
      <w:start w:val="1"/>
      <w:numFmt w:val="decimal"/>
      <w:pStyle w:val="Odrazky3"/>
      <w:isLgl/>
      <w:lvlText w:val="%3."/>
      <w:lvlJc w:val="left"/>
      <w:pPr>
        <w:tabs>
          <w:tab w:val="num" w:pos="851"/>
        </w:tabs>
        <w:ind w:left="851" w:hanging="426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52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600"/>
        </w:tabs>
        <w:ind w:left="3240" w:hanging="360"/>
      </w:pPr>
    </w:lvl>
  </w:abstractNum>
  <w:abstractNum w:abstractNumId="33" w15:restartNumberingAfterBreak="0">
    <w:nsid w:val="6C9F4EE4"/>
    <w:multiLevelType w:val="singleLevel"/>
    <w:tmpl w:val="F8E6238E"/>
    <w:lvl w:ilvl="0">
      <w:start w:val="1"/>
      <w:numFmt w:val="bullet"/>
      <w:pStyle w:val="Titulogeneral"/>
      <w:lvlText w:val=""/>
      <w:lvlJc w:val="left"/>
      <w:pPr>
        <w:tabs>
          <w:tab w:val="num" w:pos="360"/>
        </w:tabs>
        <w:ind w:left="284" w:hanging="284"/>
      </w:pPr>
      <w:rPr>
        <w:rFonts w:ascii="Symbol" w:hAnsi="Symbol" w:hint="default"/>
        <w:sz w:val="20"/>
      </w:rPr>
    </w:lvl>
  </w:abstractNum>
  <w:abstractNum w:abstractNumId="34" w15:restartNumberingAfterBreak="0">
    <w:nsid w:val="73E85728"/>
    <w:multiLevelType w:val="hybridMultilevel"/>
    <w:tmpl w:val="C97E84E6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75DB216D"/>
    <w:multiLevelType w:val="hybridMultilevel"/>
    <w:tmpl w:val="7D164938"/>
    <w:lvl w:ilvl="0" w:tplc="7F8A62C4">
      <w:start w:val="1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7615573B"/>
    <w:multiLevelType w:val="multilevel"/>
    <w:tmpl w:val="E2905DA0"/>
    <w:lvl w:ilvl="0">
      <w:start w:val="1"/>
      <w:numFmt w:val="lowerLetter"/>
      <w:pStyle w:val="Textodstavce"/>
      <w:lvlText w:val="%1)"/>
      <w:lvlJc w:val="left"/>
      <w:pPr>
        <w:tabs>
          <w:tab w:val="num" w:pos="930"/>
        </w:tabs>
        <w:ind w:left="930" w:hanging="930"/>
      </w:pPr>
      <w:rPr>
        <w:rFonts w:hint="default"/>
        <w:i w:val="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abstractNum w:abstractNumId="37" w15:restartNumberingAfterBreak="0">
    <w:nsid w:val="77541CE0"/>
    <w:multiLevelType w:val="hybridMultilevel"/>
    <w:tmpl w:val="6CCE8B56"/>
    <w:lvl w:ilvl="0" w:tplc="FFFFFFFF">
      <w:start w:val="1"/>
      <w:numFmt w:val="bullet"/>
      <w:pStyle w:val="Listadepuntos"/>
      <w:lvlText w:val=""/>
      <w:lvlJc w:val="left"/>
      <w:pPr>
        <w:tabs>
          <w:tab w:val="num" w:pos="705"/>
        </w:tabs>
        <w:ind w:left="705" w:hanging="360"/>
      </w:pPr>
      <w:rPr>
        <w:rFonts w:ascii="Wingdings" w:hAnsi="Wingdings" w:hint="default"/>
        <w:sz w:val="24"/>
      </w:rPr>
    </w:lvl>
    <w:lvl w:ilvl="1" w:tplc="FFFFFFFF">
      <w:start w:val="1"/>
      <w:numFmt w:val="bullet"/>
      <w:lvlText w:val="o"/>
      <w:lvlJc w:val="left"/>
      <w:pPr>
        <w:tabs>
          <w:tab w:val="num" w:pos="1785"/>
        </w:tabs>
        <w:ind w:left="1785" w:hanging="360"/>
      </w:pPr>
      <w:rPr>
        <w:rFonts w:ascii="Courier New" w:hAnsi="Courier New" w:hint="default"/>
      </w:rPr>
    </w:lvl>
    <w:lvl w:ilvl="2" w:tplc="FFFFFFFF">
      <w:start w:val="1"/>
      <w:numFmt w:val="decimal"/>
      <w:lvlText w:val="%3."/>
      <w:lvlJc w:val="left"/>
      <w:pPr>
        <w:tabs>
          <w:tab w:val="num" w:pos="2505"/>
        </w:tabs>
        <w:ind w:left="2505" w:hanging="360"/>
      </w:pPr>
      <w:rPr>
        <w:rFonts w:hint="default"/>
      </w:rPr>
    </w:lvl>
    <w:lvl w:ilvl="3" w:tplc="FFFFFFFF" w:tentative="1">
      <w:start w:val="1"/>
      <w:numFmt w:val="bullet"/>
      <w:lvlText w:val=""/>
      <w:lvlJc w:val="left"/>
      <w:pPr>
        <w:tabs>
          <w:tab w:val="num" w:pos="3225"/>
        </w:tabs>
        <w:ind w:left="3225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tabs>
          <w:tab w:val="num" w:pos="3945"/>
        </w:tabs>
        <w:ind w:left="3945" w:hanging="360"/>
      </w:pPr>
      <w:rPr>
        <w:rFonts w:ascii="Courier New" w:hAnsi="Courier New" w:hint="default"/>
      </w:rPr>
    </w:lvl>
    <w:lvl w:ilvl="5" w:tplc="FFFFFFFF" w:tentative="1">
      <w:start w:val="1"/>
      <w:numFmt w:val="bullet"/>
      <w:lvlText w:val=""/>
      <w:lvlJc w:val="left"/>
      <w:pPr>
        <w:tabs>
          <w:tab w:val="num" w:pos="4665"/>
        </w:tabs>
        <w:ind w:left="4665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tabs>
          <w:tab w:val="num" w:pos="5385"/>
        </w:tabs>
        <w:ind w:left="5385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tabs>
          <w:tab w:val="num" w:pos="6105"/>
        </w:tabs>
        <w:ind w:left="6105" w:hanging="360"/>
      </w:pPr>
      <w:rPr>
        <w:rFonts w:ascii="Courier New" w:hAnsi="Courier New" w:hint="default"/>
      </w:rPr>
    </w:lvl>
    <w:lvl w:ilvl="8" w:tplc="FFFFFFFF" w:tentative="1">
      <w:start w:val="1"/>
      <w:numFmt w:val="bullet"/>
      <w:lvlText w:val=""/>
      <w:lvlJc w:val="left"/>
      <w:pPr>
        <w:tabs>
          <w:tab w:val="num" w:pos="6825"/>
        </w:tabs>
        <w:ind w:left="6825" w:hanging="360"/>
      </w:pPr>
      <w:rPr>
        <w:rFonts w:ascii="Wingdings" w:hAnsi="Wingdings" w:hint="default"/>
      </w:rPr>
    </w:lvl>
  </w:abstractNum>
  <w:abstractNum w:abstractNumId="38" w15:restartNumberingAfterBreak="0">
    <w:nsid w:val="7DE8028B"/>
    <w:multiLevelType w:val="hybridMultilevel"/>
    <w:tmpl w:val="9ADEA3B4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199099927">
    <w:abstractNumId w:val="8"/>
  </w:num>
  <w:num w:numId="2" w16cid:durableId="819925554">
    <w:abstractNumId w:val="14"/>
  </w:num>
  <w:num w:numId="3" w16cid:durableId="279609014">
    <w:abstractNumId w:val="24"/>
  </w:num>
  <w:num w:numId="4" w16cid:durableId="1513449143">
    <w:abstractNumId w:val="13"/>
  </w:num>
  <w:num w:numId="5" w16cid:durableId="1080909945">
    <w:abstractNumId w:val="38"/>
  </w:num>
  <w:num w:numId="6" w16cid:durableId="1227761326">
    <w:abstractNumId w:val="26"/>
  </w:num>
  <w:num w:numId="7" w16cid:durableId="1728141284">
    <w:abstractNumId w:val="21"/>
  </w:num>
  <w:num w:numId="8" w16cid:durableId="218908769">
    <w:abstractNumId w:val="34"/>
  </w:num>
  <w:num w:numId="9" w16cid:durableId="1748645187">
    <w:abstractNumId w:val="20"/>
  </w:num>
  <w:num w:numId="10" w16cid:durableId="381944648">
    <w:abstractNumId w:val="18"/>
  </w:num>
  <w:num w:numId="11" w16cid:durableId="842745686">
    <w:abstractNumId w:val="22"/>
  </w:num>
  <w:num w:numId="12" w16cid:durableId="1539708595">
    <w:abstractNumId w:val="11"/>
  </w:num>
  <w:num w:numId="13" w16cid:durableId="1356610767">
    <w:abstractNumId w:val="10"/>
  </w:num>
  <w:num w:numId="14" w16cid:durableId="1361661412">
    <w:abstractNumId w:val="31"/>
  </w:num>
  <w:num w:numId="15" w16cid:durableId="1534538976">
    <w:abstractNumId w:val="8"/>
  </w:num>
  <w:num w:numId="16" w16cid:durableId="1605961488">
    <w:abstractNumId w:val="28"/>
  </w:num>
  <w:num w:numId="17" w16cid:durableId="234633798">
    <w:abstractNumId w:val="25"/>
  </w:num>
  <w:num w:numId="18" w16cid:durableId="431634733">
    <w:abstractNumId w:val="7"/>
  </w:num>
  <w:num w:numId="19" w16cid:durableId="550190551">
    <w:abstractNumId w:val="33"/>
  </w:num>
  <w:num w:numId="20" w16cid:durableId="1223448040">
    <w:abstractNumId w:val="32"/>
  </w:num>
  <w:num w:numId="21" w16cid:durableId="1944218289">
    <w:abstractNumId w:val="36"/>
  </w:num>
  <w:num w:numId="22" w16cid:durableId="785395218">
    <w:abstractNumId w:val="6"/>
  </w:num>
  <w:num w:numId="23" w16cid:durableId="294069280">
    <w:abstractNumId w:val="19"/>
  </w:num>
  <w:num w:numId="24" w16cid:durableId="666901836">
    <w:abstractNumId w:val="3"/>
  </w:num>
  <w:num w:numId="25" w16cid:durableId="1000698946">
    <w:abstractNumId w:val="2"/>
  </w:num>
  <w:num w:numId="26" w16cid:durableId="1312901031">
    <w:abstractNumId w:val="1"/>
  </w:num>
  <w:num w:numId="27" w16cid:durableId="1663119960">
    <w:abstractNumId w:val="0"/>
  </w:num>
  <w:num w:numId="28" w16cid:durableId="1066801795">
    <w:abstractNumId w:val="5"/>
  </w:num>
  <w:num w:numId="29" w16cid:durableId="457451631">
    <w:abstractNumId w:val="4"/>
  </w:num>
  <w:num w:numId="30" w16cid:durableId="98263523">
    <w:abstractNumId w:val="37"/>
  </w:num>
  <w:num w:numId="31" w16cid:durableId="1400205966">
    <w:abstractNumId w:val="12"/>
  </w:num>
  <w:num w:numId="32" w16cid:durableId="44722361">
    <w:abstractNumId w:val="16"/>
  </w:num>
  <w:num w:numId="33" w16cid:durableId="158473427">
    <w:abstractNumId w:val="23"/>
  </w:num>
  <w:num w:numId="34" w16cid:durableId="812065860">
    <w:abstractNumId w:val="9"/>
  </w:num>
  <w:num w:numId="35" w16cid:durableId="1240290485">
    <w:abstractNumId w:val="17"/>
  </w:num>
  <w:num w:numId="36" w16cid:durableId="1288007654">
    <w:abstractNumId w:val="27"/>
  </w:num>
  <w:num w:numId="37" w16cid:durableId="941954631">
    <w:abstractNumId w:val="29"/>
  </w:num>
  <w:num w:numId="38" w16cid:durableId="1866556804">
    <w:abstractNumId w:val="30"/>
  </w:num>
  <w:num w:numId="39" w16cid:durableId="2037467198">
    <w:abstractNumId w:val="35"/>
  </w:num>
  <w:num w:numId="40" w16cid:durableId="513765710">
    <w:abstractNumId w:val="15"/>
  </w:num>
  <w:numIdMacAtCleanup w:val="3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hideSpellingErrors/>
  <w:hideGrammaticalError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hyphenationZone w:val="425"/>
  <w:drawingGridHorizontalSpacing w:val="110"/>
  <w:displayHorizontalDrawingGridEvery w:val="2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30719"/>
    <w:rsid w:val="00002A94"/>
    <w:rsid w:val="000078A6"/>
    <w:rsid w:val="00007E33"/>
    <w:rsid w:val="00010AA0"/>
    <w:rsid w:val="00010DD7"/>
    <w:rsid w:val="00012CDA"/>
    <w:rsid w:val="00013650"/>
    <w:rsid w:val="0001469E"/>
    <w:rsid w:val="000156C6"/>
    <w:rsid w:val="00015A94"/>
    <w:rsid w:val="00016D34"/>
    <w:rsid w:val="00017E43"/>
    <w:rsid w:val="00020B8C"/>
    <w:rsid w:val="00021C55"/>
    <w:rsid w:val="00022DAC"/>
    <w:rsid w:val="000233B8"/>
    <w:rsid w:val="00023F6C"/>
    <w:rsid w:val="000242AF"/>
    <w:rsid w:val="00025DAE"/>
    <w:rsid w:val="00030664"/>
    <w:rsid w:val="000310DC"/>
    <w:rsid w:val="00031F28"/>
    <w:rsid w:val="00031F5B"/>
    <w:rsid w:val="000321E2"/>
    <w:rsid w:val="00034274"/>
    <w:rsid w:val="00034F1E"/>
    <w:rsid w:val="00035D28"/>
    <w:rsid w:val="000371EB"/>
    <w:rsid w:val="0004083C"/>
    <w:rsid w:val="00041502"/>
    <w:rsid w:val="00042D72"/>
    <w:rsid w:val="0004311B"/>
    <w:rsid w:val="00044796"/>
    <w:rsid w:val="00044ADB"/>
    <w:rsid w:val="000465BA"/>
    <w:rsid w:val="00047907"/>
    <w:rsid w:val="00047FF9"/>
    <w:rsid w:val="00050C8F"/>
    <w:rsid w:val="00053100"/>
    <w:rsid w:val="000531EA"/>
    <w:rsid w:val="000531F4"/>
    <w:rsid w:val="00053549"/>
    <w:rsid w:val="00057031"/>
    <w:rsid w:val="00057614"/>
    <w:rsid w:val="0005796A"/>
    <w:rsid w:val="00057EC1"/>
    <w:rsid w:val="00060A72"/>
    <w:rsid w:val="00060CDC"/>
    <w:rsid w:val="00061BA8"/>
    <w:rsid w:val="00061C34"/>
    <w:rsid w:val="00062D7B"/>
    <w:rsid w:val="00063550"/>
    <w:rsid w:val="00064035"/>
    <w:rsid w:val="000665FE"/>
    <w:rsid w:val="00067CA3"/>
    <w:rsid w:val="00070B93"/>
    <w:rsid w:val="00070C8F"/>
    <w:rsid w:val="0007231F"/>
    <w:rsid w:val="000730AB"/>
    <w:rsid w:val="0007393B"/>
    <w:rsid w:val="00074BDC"/>
    <w:rsid w:val="00076766"/>
    <w:rsid w:val="0007676D"/>
    <w:rsid w:val="0007686E"/>
    <w:rsid w:val="00076CD8"/>
    <w:rsid w:val="000778D3"/>
    <w:rsid w:val="00080DA5"/>
    <w:rsid w:val="0008111E"/>
    <w:rsid w:val="000814CA"/>
    <w:rsid w:val="00081777"/>
    <w:rsid w:val="0008284F"/>
    <w:rsid w:val="00085488"/>
    <w:rsid w:val="000858C4"/>
    <w:rsid w:val="00085CAC"/>
    <w:rsid w:val="00086589"/>
    <w:rsid w:val="0008734D"/>
    <w:rsid w:val="0009056D"/>
    <w:rsid w:val="00090B98"/>
    <w:rsid w:val="00091C50"/>
    <w:rsid w:val="00092468"/>
    <w:rsid w:val="00092967"/>
    <w:rsid w:val="000936D1"/>
    <w:rsid w:val="00094378"/>
    <w:rsid w:val="0009464D"/>
    <w:rsid w:val="00094880"/>
    <w:rsid w:val="00095A7F"/>
    <w:rsid w:val="0009616C"/>
    <w:rsid w:val="00096ED6"/>
    <w:rsid w:val="0009743F"/>
    <w:rsid w:val="000A0C1E"/>
    <w:rsid w:val="000A18E0"/>
    <w:rsid w:val="000A194E"/>
    <w:rsid w:val="000A29D6"/>
    <w:rsid w:val="000A2C07"/>
    <w:rsid w:val="000A2F73"/>
    <w:rsid w:val="000A3476"/>
    <w:rsid w:val="000A3BDF"/>
    <w:rsid w:val="000A52CC"/>
    <w:rsid w:val="000A5E1A"/>
    <w:rsid w:val="000A6861"/>
    <w:rsid w:val="000B2022"/>
    <w:rsid w:val="000B3AF8"/>
    <w:rsid w:val="000B3F69"/>
    <w:rsid w:val="000B40FE"/>
    <w:rsid w:val="000B4820"/>
    <w:rsid w:val="000B4EBA"/>
    <w:rsid w:val="000B5B45"/>
    <w:rsid w:val="000B6094"/>
    <w:rsid w:val="000B6160"/>
    <w:rsid w:val="000B7B4E"/>
    <w:rsid w:val="000C07F0"/>
    <w:rsid w:val="000C1119"/>
    <w:rsid w:val="000C1217"/>
    <w:rsid w:val="000C14C7"/>
    <w:rsid w:val="000C1889"/>
    <w:rsid w:val="000C2846"/>
    <w:rsid w:val="000C4E1E"/>
    <w:rsid w:val="000C6F31"/>
    <w:rsid w:val="000C6F4C"/>
    <w:rsid w:val="000D3670"/>
    <w:rsid w:val="000D38EA"/>
    <w:rsid w:val="000D54F7"/>
    <w:rsid w:val="000D5D30"/>
    <w:rsid w:val="000E0F01"/>
    <w:rsid w:val="000E1261"/>
    <w:rsid w:val="000E1E54"/>
    <w:rsid w:val="000E639F"/>
    <w:rsid w:val="000E6B7B"/>
    <w:rsid w:val="000E6D2B"/>
    <w:rsid w:val="000F0EEB"/>
    <w:rsid w:val="000F0EF5"/>
    <w:rsid w:val="000F16EC"/>
    <w:rsid w:val="000F19EE"/>
    <w:rsid w:val="000F3422"/>
    <w:rsid w:val="000F4199"/>
    <w:rsid w:val="000F53FD"/>
    <w:rsid w:val="000F5E52"/>
    <w:rsid w:val="000F69AB"/>
    <w:rsid w:val="000F75D1"/>
    <w:rsid w:val="000F7CD7"/>
    <w:rsid w:val="000F7F07"/>
    <w:rsid w:val="001012CB"/>
    <w:rsid w:val="001013A4"/>
    <w:rsid w:val="00101A10"/>
    <w:rsid w:val="001027AD"/>
    <w:rsid w:val="00102BC8"/>
    <w:rsid w:val="00105379"/>
    <w:rsid w:val="00105796"/>
    <w:rsid w:val="001061DF"/>
    <w:rsid w:val="0010715B"/>
    <w:rsid w:val="00111FDD"/>
    <w:rsid w:val="00112244"/>
    <w:rsid w:val="00113147"/>
    <w:rsid w:val="001146F9"/>
    <w:rsid w:val="00114CF1"/>
    <w:rsid w:val="00115E28"/>
    <w:rsid w:val="00117B9F"/>
    <w:rsid w:val="0012329E"/>
    <w:rsid w:val="00123698"/>
    <w:rsid w:val="001244E5"/>
    <w:rsid w:val="00124A58"/>
    <w:rsid w:val="00125DA4"/>
    <w:rsid w:val="001264A2"/>
    <w:rsid w:val="00126547"/>
    <w:rsid w:val="00126F76"/>
    <w:rsid w:val="00127028"/>
    <w:rsid w:val="00127252"/>
    <w:rsid w:val="001300D9"/>
    <w:rsid w:val="0013108F"/>
    <w:rsid w:val="0013110B"/>
    <w:rsid w:val="0013110D"/>
    <w:rsid w:val="0013173A"/>
    <w:rsid w:val="00131B2E"/>
    <w:rsid w:val="0013399D"/>
    <w:rsid w:val="00133CD8"/>
    <w:rsid w:val="00134B3C"/>
    <w:rsid w:val="00135BD1"/>
    <w:rsid w:val="00136566"/>
    <w:rsid w:val="00137756"/>
    <w:rsid w:val="00137983"/>
    <w:rsid w:val="00137CFC"/>
    <w:rsid w:val="001403F1"/>
    <w:rsid w:val="001433C2"/>
    <w:rsid w:val="00144380"/>
    <w:rsid w:val="001451BA"/>
    <w:rsid w:val="0014572F"/>
    <w:rsid w:val="00145FDD"/>
    <w:rsid w:val="001468DA"/>
    <w:rsid w:val="00146E14"/>
    <w:rsid w:val="0014700D"/>
    <w:rsid w:val="001502AB"/>
    <w:rsid w:val="001510FF"/>
    <w:rsid w:val="0015140F"/>
    <w:rsid w:val="001514C6"/>
    <w:rsid w:val="00151640"/>
    <w:rsid w:val="00151689"/>
    <w:rsid w:val="0015254D"/>
    <w:rsid w:val="00153436"/>
    <w:rsid w:val="001541E3"/>
    <w:rsid w:val="001543D2"/>
    <w:rsid w:val="0015489F"/>
    <w:rsid w:val="001553C9"/>
    <w:rsid w:val="001600C1"/>
    <w:rsid w:val="0016325E"/>
    <w:rsid w:val="00163328"/>
    <w:rsid w:val="001648C2"/>
    <w:rsid w:val="00165093"/>
    <w:rsid w:val="0016739D"/>
    <w:rsid w:val="00173485"/>
    <w:rsid w:val="00174826"/>
    <w:rsid w:val="00180C34"/>
    <w:rsid w:val="0018159D"/>
    <w:rsid w:val="00181629"/>
    <w:rsid w:val="00181A15"/>
    <w:rsid w:val="00181FBF"/>
    <w:rsid w:val="001824EA"/>
    <w:rsid w:val="00185272"/>
    <w:rsid w:val="00185A55"/>
    <w:rsid w:val="001861AF"/>
    <w:rsid w:val="00187365"/>
    <w:rsid w:val="00191254"/>
    <w:rsid w:val="001919F7"/>
    <w:rsid w:val="00191F58"/>
    <w:rsid w:val="00191FF1"/>
    <w:rsid w:val="00192092"/>
    <w:rsid w:val="001922F6"/>
    <w:rsid w:val="00192BC1"/>
    <w:rsid w:val="0019356D"/>
    <w:rsid w:val="001945E1"/>
    <w:rsid w:val="00194628"/>
    <w:rsid w:val="001957B4"/>
    <w:rsid w:val="00195B8D"/>
    <w:rsid w:val="00195D35"/>
    <w:rsid w:val="00196233"/>
    <w:rsid w:val="001A02F9"/>
    <w:rsid w:val="001A0B1A"/>
    <w:rsid w:val="001A19B3"/>
    <w:rsid w:val="001A3484"/>
    <w:rsid w:val="001A34CD"/>
    <w:rsid w:val="001A427E"/>
    <w:rsid w:val="001A4592"/>
    <w:rsid w:val="001A5308"/>
    <w:rsid w:val="001A555D"/>
    <w:rsid w:val="001A59BE"/>
    <w:rsid w:val="001A65E0"/>
    <w:rsid w:val="001B068F"/>
    <w:rsid w:val="001B122B"/>
    <w:rsid w:val="001B15A8"/>
    <w:rsid w:val="001B1F39"/>
    <w:rsid w:val="001B1F9A"/>
    <w:rsid w:val="001B2A62"/>
    <w:rsid w:val="001B3167"/>
    <w:rsid w:val="001B5EF7"/>
    <w:rsid w:val="001B701F"/>
    <w:rsid w:val="001B7A2A"/>
    <w:rsid w:val="001B7A79"/>
    <w:rsid w:val="001B7BA1"/>
    <w:rsid w:val="001B7C1B"/>
    <w:rsid w:val="001C02FB"/>
    <w:rsid w:val="001C142D"/>
    <w:rsid w:val="001C1DF8"/>
    <w:rsid w:val="001C2605"/>
    <w:rsid w:val="001C32F3"/>
    <w:rsid w:val="001C4AA5"/>
    <w:rsid w:val="001C4E94"/>
    <w:rsid w:val="001C5830"/>
    <w:rsid w:val="001D1049"/>
    <w:rsid w:val="001D2757"/>
    <w:rsid w:val="001D3414"/>
    <w:rsid w:val="001D4D55"/>
    <w:rsid w:val="001D6B82"/>
    <w:rsid w:val="001D6C34"/>
    <w:rsid w:val="001D72D5"/>
    <w:rsid w:val="001D7EAA"/>
    <w:rsid w:val="001E0526"/>
    <w:rsid w:val="001E0E1D"/>
    <w:rsid w:val="001E1CF6"/>
    <w:rsid w:val="001E2274"/>
    <w:rsid w:val="001E2718"/>
    <w:rsid w:val="001E584A"/>
    <w:rsid w:val="001E6248"/>
    <w:rsid w:val="001F07D0"/>
    <w:rsid w:val="001F093F"/>
    <w:rsid w:val="001F0BFD"/>
    <w:rsid w:val="001F1638"/>
    <w:rsid w:val="001F2FDD"/>
    <w:rsid w:val="001F319A"/>
    <w:rsid w:val="001F4658"/>
    <w:rsid w:val="001F4677"/>
    <w:rsid w:val="002028EB"/>
    <w:rsid w:val="002038F3"/>
    <w:rsid w:val="00203977"/>
    <w:rsid w:val="00205925"/>
    <w:rsid w:val="00205B77"/>
    <w:rsid w:val="00205DA3"/>
    <w:rsid w:val="00205DA8"/>
    <w:rsid w:val="00206565"/>
    <w:rsid w:val="00207934"/>
    <w:rsid w:val="00210DEB"/>
    <w:rsid w:val="00211417"/>
    <w:rsid w:val="00212752"/>
    <w:rsid w:val="0021338F"/>
    <w:rsid w:val="002139A0"/>
    <w:rsid w:val="002149AB"/>
    <w:rsid w:val="0021516D"/>
    <w:rsid w:val="00215CD4"/>
    <w:rsid w:val="00216CF2"/>
    <w:rsid w:val="002205F2"/>
    <w:rsid w:val="002218C2"/>
    <w:rsid w:val="0022231C"/>
    <w:rsid w:val="00223027"/>
    <w:rsid w:val="0022390E"/>
    <w:rsid w:val="00225A27"/>
    <w:rsid w:val="00225AA0"/>
    <w:rsid w:val="002326A4"/>
    <w:rsid w:val="00232F91"/>
    <w:rsid w:val="00233750"/>
    <w:rsid w:val="0023457D"/>
    <w:rsid w:val="00234DE0"/>
    <w:rsid w:val="00235680"/>
    <w:rsid w:val="00235AE5"/>
    <w:rsid w:val="002361D8"/>
    <w:rsid w:val="00237801"/>
    <w:rsid w:val="002402FB"/>
    <w:rsid w:val="002404C0"/>
    <w:rsid w:val="00240F69"/>
    <w:rsid w:val="002440F0"/>
    <w:rsid w:val="00244AB1"/>
    <w:rsid w:val="002455E2"/>
    <w:rsid w:val="002468C9"/>
    <w:rsid w:val="00247D4D"/>
    <w:rsid w:val="00250321"/>
    <w:rsid w:val="002506EC"/>
    <w:rsid w:val="00250C56"/>
    <w:rsid w:val="00250ED1"/>
    <w:rsid w:val="00251AAD"/>
    <w:rsid w:val="0025258E"/>
    <w:rsid w:val="002532D3"/>
    <w:rsid w:val="00254037"/>
    <w:rsid w:val="00256BDC"/>
    <w:rsid w:val="00256D9D"/>
    <w:rsid w:val="002571BD"/>
    <w:rsid w:val="002602D4"/>
    <w:rsid w:val="002607AC"/>
    <w:rsid w:val="00261767"/>
    <w:rsid w:val="0026178A"/>
    <w:rsid w:val="002627C1"/>
    <w:rsid w:val="00262AA3"/>
    <w:rsid w:val="00263851"/>
    <w:rsid w:val="0026402C"/>
    <w:rsid w:val="0026623D"/>
    <w:rsid w:val="00270AFA"/>
    <w:rsid w:val="00270D80"/>
    <w:rsid w:val="00270D89"/>
    <w:rsid w:val="00270F2B"/>
    <w:rsid w:val="002716DB"/>
    <w:rsid w:val="0027207D"/>
    <w:rsid w:val="0027222C"/>
    <w:rsid w:val="00272952"/>
    <w:rsid w:val="00273291"/>
    <w:rsid w:val="00273A90"/>
    <w:rsid w:val="00274F73"/>
    <w:rsid w:val="002753CB"/>
    <w:rsid w:val="0027547E"/>
    <w:rsid w:val="00275A8D"/>
    <w:rsid w:val="0027643C"/>
    <w:rsid w:val="00276D0E"/>
    <w:rsid w:val="00276DAE"/>
    <w:rsid w:val="00277DF6"/>
    <w:rsid w:val="0028270F"/>
    <w:rsid w:val="002827B7"/>
    <w:rsid w:val="00283FC1"/>
    <w:rsid w:val="00284221"/>
    <w:rsid w:val="00285AF6"/>
    <w:rsid w:val="00286E80"/>
    <w:rsid w:val="002873ED"/>
    <w:rsid w:val="00291733"/>
    <w:rsid w:val="0029196E"/>
    <w:rsid w:val="002940CE"/>
    <w:rsid w:val="00294509"/>
    <w:rsid w:val="0029513F"/>
    <w:rsid w:val="00295470"/>
    <w:rsid w:val="00296339"/>
    <w:rsid w:val="00296EB4"/>
    <w:rsid w:val="002970EA"/>
    <w:rsid w:val="002A176F"/>
    <w:rsid w:val="002A2ADB"/>
    <w:rsid w:val="002A2D2C"/>
    <w:rsid w:val="002A3605"/>
    <w:rsid w:val="002A3D21"/>
    <w:rsid w:val="002A4C95"/>
    <w:rsid w:val="002B0A47"/>
    <w:rsid w:val="002B1DFF"/>
    <w:rsid w:val="002B1FF5"/>
    <w:rsid w:val="002B3639"/>
    <w:rsid w:val="002B36A0"/>
    <w:rsid w:val="002B3C8B"/>
    <w:rsid w:val="002B4A06"/>
    <w:rsid w:val="002B684F"/>
    <w:rsid w:val="002B6891"/>
    <w:rsid w:val="002B6C6A"/>
    <w:rsid w:val="002B72B9"/>
    <w:rsid w:val="002B7F5B"/>
    <w:rsid w:val="002C0FA2"/>
    <w:rsid w:val="002C1396"/>
    <w:rsid w:val="002C1B8C"/>
    <w:rsid w:val="002C1F5E"/>
    <w:rsid w:val="002C3011"/>
    <w:rsid w:val="002C6F7B"/>
    <w:rsid w:val="002D0CD2"/>
    <w:rsid w:val="002D1CEC"/>
    <w:rsid w:val="002D2772"/>
    <w:rsid w:val="002D3C69"/>
    <w:rsid w:val="002D41EC"/>
    <w:rsid w:val="002D47D9"/>
    <w:rsid w:val="002D6F27"/>
    <w:rsid w:val="002E16EB"/>
    <w:rsid w:val="002E261C"/>
    <w:rsid w:val="002E395B"/>
    <w:rsid w:val="002E4908"/>
    <w:rsid w:val="002E5C5E"/>
    <w:rsid w:val="002E5F82"/>
    <w:rsid w:val="002E63DB"/>
    <w:rsid w:val="002E7514"/>
    <w:rsid w:val="002F077A"/>
    <w:rsid w:val="002F09C6"/>
    <w:rsid w:val="002F1761"/>
    <w:rsid w:val="002F1D4B"/>
    <w:rsid w:val="002F41AD"/>
    <w:rsid w:val="002F4D95"/>
    <w:rsid w:val="002F515A"/>
    <w:rsid w:val="002F775F"/>
    <w:rsid w:val="002F78F4"/>
    <w:rsid w:val="002F7F98"/>
    <w:rsid w:val="00301490"/>
    <w:rsid w:val="00301A7A"/>
    <w:rsid w:val="00302CD0"/>
    <w:rsid w:val="00304BE7"/>
    <w:rsid w:val="00305147"/>
    <w:rsid w:val="00310B2C"/>
    <w:rsid w:val="00311B02"/>
    <w:rsid w:val="00312CB4"/>
    <w:rsid w:val="00312F52"/>
    <w:rsid w:val="00313F74"/>
    <w:rsid w:val="00314FF1"/>
    <w:rsid w:val="00316437"/>
    <w:rsid w:val="0031728E"/>
    <w:rsid w:val="00317326"/>
    <w:rsid w:val="0031771A"/>
    <w:rsid w:val="00317B56"/>
    <w:rsid w:val="00320847"/>
    <w:rsid w:val="003227A3"/>
    <w:rsid w:val="00323D48"/>
    <w:rsid w:val="00324462"/>
    <w:rsid w:val="00324BF0"/>
    <w:rsid w:val="0032527B"/>
    <w:rsid w:val="00326509"/>
    <w:rsid w:val="00326579"/>
    <w:rsid w:val="00326D6D"/>
    <w:rsid w:val="00327165"/>
    <w:rsid w:val="0032791B"/>
    <w:rsid w:val="00330453"/>
    <w:rsid w:val="003306DF"/>
    <w:rsid w:val="00332236"/>
    <w:rsid w:val="00333D2C"/>
    <w:rsid w:val="003350C2"/>
    <w:rsid w:val="003354EA"/>
    <w:rsid w:val="00335C3A"/>
    <w:rsid w:val="00335DC4"/>
    <w:rsid w:val="0033606A"/>
    <w:rsid w:val="00336871"/>
    <w:rsid w:val="003373C0"/>
    <w:rsid w:val="00340793"/>
    <w:rsid w:val="00342ABF"/>
    <w:rsid w:val="003439ED"/>
    <w:rsid w:val="00346731"/>
    <w:rsid w:val="00352674"/>
    <w:rsid w:val="00352FE4"/>
    <w:rsid w:val="00353395"/>
    <w:rsid w:val="00355EF3"/>
    <w:rsid w:val="00361170"/>
    <w:rsid w:val="003629D7"/>
    <w:rsid w:val="00363523"/>
    <w:rsid w:val="003639AB"/>
    <w:rsid w:val="00363D70"/>
    <w:rsid w:val="00364157"/>
    <w:rsid w:val="00365538"/>
    <w:rsid w:val="00365B4B"/>
    <w:rsid w:val="003671F9"/>
    <w:rsid w:val="0036729C"/>
    <w:rsid w:val="003701BE"/>
    <w:rsid w:val="003708D0"/>
    <w:rsid w:val="00370E8B"/>
    <w:rsid w:val="00370F53"/>
    <w:rsid w:val="003729B3"/>
    <w:rsid w:val="003740F1"/>
    <w:rsid w:val="00375FC2"/>
    <w:rsid w:val="0037620F"/>
    <w:rsid w:val="00376BD7"/>
    <w:rsid w:val="0037793E"/>
    <w:rsid w:val="003805E1"/>
    <w:rsid w:val="00381458"/>
    <w:rsid w:val="003818C3"/>
    <w:rsid w:val="00382DD3"/>
    <w:rsid w:val="003842AC"/>
    <w:rsid w:val="00384CA3"/>
    <w:rsid w:val="00385F27"/>
    <w:rsid w:val="00390B74"/>
    <w:rsid w:val="003911E9"/>
    <w:rsid w:val="003913CD"/>
    <w:rsid w:val="00391505"/>
    <w:rsid w:val="003933F8"/>
    <w:rsid w:val="0039350A"/>
    <w:rsid w:val="00394107"/>
    <w:rsid w:val="00395D86"/>
    <w:rsid w:val="0039718E"/>
    <w:rsid w:val="00397E46"/>
    <w:rsid w:val="003A0948"/>
    <w:rsid w:val="003A17FD"/>
    <w:rsid w:val="003A1FCC"/>
    <w:rsid w:val="003A2D58"/>
    <w:rsid w:val="003A31A9"/>
    <w:rsid w:val="003A348E"/>
    <w:rsid w:val="003A34AF"/>
    <w:rsid w:val="003A369D"/>
    <w:rsid w:val="003A459C"/>
    <w:rsid w:val="003A5310"/>
    <w:rsid w:val="003A53A3"/>
    <w:rsid w:val="003A5FCD"/>
    <w:rsid w:val="003A68F2"/>
    <w:rsid w:val="003A69A4"/>
    <w:rsid w:val="003B0C7A"/>
    <w:rsid w:val="003B4DCE"/>
    <w:rsid w:val="003B513A"/>
    <w:rsid w:val="003B57DD"/>
    <w:rsid w:val="003B5DFF"/>
    <w:rsid w:val="003B6464"/>
    <w:rsid w:val="003C1542"/>
    <w:rsid w:val="003C1DFB"/>
    <w:rsid w:val="003C25E7"/>
    <w:rsid w:val="003C2FAC"/>
    <w:rsid w:val="003C39B9"/>
    <w:rsid w:val="003C4752"/>
    <w:rsid w:val="003C49CE"/>
    <w:rsid w:val="003C5450"/>
    <w:rsid w:val="003C547F"/>
    <w:rsid w:val="003C6B56"/>
    <w:rsid w:val="003D09EB"/>
    <w:rsid w:val="003D0A1B"/>
    <w:rsid w:val="003D0BD4"/>
    <w:rsid w:val="003D124D"/>
    <w:rsid w:val="003D1CC1"/>
    <w:rsid w:val="003D20E4"/>
    <w:rsid w:val="003D4550"/>
    <w:rsid w:val="003D474E"/>
    <w:rsid w:val="003D541B"/>
    <w:rsid w:val="003D61C3"/>
    <w:rsid w:val="003D74A6"/>
    <w:rsid w:val="003D763C"/>
    <w:rsid w:val="003E20F8"/>
    <w:rsid w:val="003E2F61"/>
    <w:rsid w:val="003E3241"/>
    <w:rsid w:val="003E3563"/>
    <w:rsid w:val="003E4703"/>
    <w:rsid w:val="003E61B3"/>
    <w:rsid w:val="003F0285"/>
    <w:rsid w:val="003F1610"/>
    <w:rsid w:val="003F4EC5"/>
    <w:rsid w:val="003F5CF0"/>
    <w:rsid w:val="003F6BBC"/>
    <w:rsid w:val="00402397"/>
    <w:rsid w:val="00406951"/>
    <w:rsid w:val="00407503"/>
    <w:rsid w:val="00407918"/>
    <w:rsid w:val="004105A6"/>
    <w:rsid w:val="00411CBE"/>
    <w:rsid w:val="00411EE0"/>
    <w:rsid w:val="0041202A"/>
    <w:rsid w:val="004144BC"/>
    <w:rsid w:val="00414B35"/>
    <w:rsid w:val="00417158"/>
    <w:rsid w:val="00417988"/>
    <w:rsid w:val="00420BEF"/>
    <w:rsid w:val="00421107"/>
    <w:rsid w:val="00421226"/>
    <w:rsid w:val="004237AF"/>
    <w:rsid w:val="004259B5"/>
    <w:rsid w:val="00426B68"/>
    <w:rsid w:val="00426C76"/>
    <w:rsid w:val="00427411"/>
    <w:rsid w:val="004308F4"/>
    <w:rsid w:val="004325A1"/>
    <w:rsid w:val="004346E7"/>
    <w:rsid w:val="00434848"/>
    <w:rsid w:val="004349BE"/>
    <w:rsid w:val="0043538B"/>
    <w:rsid w:val="00440568"/>
    <w:rsid w:val="004450FB"/>
    <w:rsid w:val="004452FA"/>
    <w:rsid w:val="004454D5"/>
    <w:rsid w:val="0044572F"/>
    <w:rsid w:val="00445F69"/>
    <w:rsid w:val="00447894"/>
    <w:rsid w:val="00447BAE"/>
    <w:rsid w:val="00450B72"/>
    <w:rsid w:val="00451267"/>
    <w:rsid w:val="0045168A"/>
    <w:rsid w:val="00455B55"/>
    <w:rsid w:val="00455CD0"/>
    <w:rsid w:val="0045732C"/>
    <w:rsid w:val="00460B6D"/>
    <w:rsid w:val="00461815"/>
    <w:rsid w:val="00462D0F"/>
    <w:rsid w:val="004639FF"/>
    <w:rsid w:val="00464CA5"/>
    <w:rsid w:val="004653D4"/>
    <w:rsid w:val="00467A4F"/>
    <w:rsid w:val="00471F99"/>
    <w:rsid w:val="004726C1"/>
    <w:rsid w:val="00472BB9"/>
    <w:rsid w:val="00473A40"/>
    <w:rsid w:val="00474C76"/>
    <w:rsid w:val="00476C68"/>
    <w:rsid w:val="004807F7"/>
    <w:rsid w:val="004819BE"/>
    <w:rsid w:val="00481F20"/>
    <w:rsid w:val="00481FFC"/>
    <w:rsid w:val="004827A7"/>
    <w:rsid w:val="00483B51"/>
    <w:rsid w:val="0048582C"/>
    <w:rsid w:val="004864D8"/>
    <w:rsid w:val="00491CC7"/>
    <w:rsid w:val="004932CE"/>
    <w:rsid w:val="004973DD"/>
    <w:rsid w:val="00497A47"/>
    <w:rsid w:val="00497D33"/>
    <w:rsid w:val="004A0061"/>
    <w:rsid w:val="004A0873"/>
    <w:rsid w:val="004A2748"/>
    <w:rsid w:val="004A3DF7"/>
    <w:rsid w:val="004A4BF2"/>
    <w:rsid w:val="004A50C9"/>
    <w:rsid w:val="004A538B"/>
    <w:rsid w:val="004A76B1"/>
    <w:rsid w:val="004B1B44"/>
    <w:rsid w:val="004B228B"/>
    <w:rsid w:val="004B2786"/>
    <w:rsid w:val="004B32B4"/>
    <w:rsid w:val="004B36B7"/>
    <w:rsid w:val="004B42F7"/>
    <w:rsid w:val="004B4809"/>
    <w:rsid w:val="004B4BA5"/>
    <w:rsid w:val="004C05E0"/>
    <w:rsid w:val="004C434D"/>
    <w:rsid w:val="004C4551"/>
    <w:rsid w:val="004C6E47"/>
    <w:rsid w:val="004C702D"/>
    <w:rsid w:val="004D033F"/>
    <w:rsid w:val="004D03C3"/>
    <w:rsid w:val="004D1289"/>
    <w:rsid w:val="004D1ABE"/>
    <w:rsid w:val="004D2E97"/>
    <w:rsid w:val="004D55FE"/>
    <w:rsid w:val="004D6B8C"/>
    <w:rsid w:val="004D7B1E"/>
    <w:rsid w:val="004E0DAA"/>
    <w:rsid w:val="004E3956"/>
    <w:rsid w:val="004E4D22"/>
    <w:rsid w:val="004E4E2D"/>
    <w:rsid w:val="004E5831"/>
    <w:rsid w:val="004E5B61"/>
    <w:rsid w:val="004E5E7C"/>
    <w:rsid w:val="004E5F00"/>
    <w:rsid w:val="004E64C2"/>
    <w:rsid w:val="004E68D0"/>
    <w:rsid w:val="004F0B22"/>
    <w:rsid w:val="004F1623"/>
    <w:rsid w:val="004F36FB"/>
    <w:rsid w:val="004F3778"/>
    <w:rsid w:val="004F63F3"/>
    <w:rsid w:val="004F78CE"/>
    <w:rsid w:val="0050118D"/>
    <w:rsid w:val="005018D3"/>
    <w:rsid w:val="00502D21"/>
    <w:rsid w:val="00503347"/>
    <w:rsid w:val="00504313"/>
    <w:rsid w:val="00504AB8"/>
    <w:rsid w:val="005069D1"/>
    <w:rsid w:val="005076BA"/>
    <w:rsid w:val="00511883"/>
    <w:rsid w:val="0051232E"/>
    <w:rsid w:val="0051400D"/>
    <w:rsid w:val="00515CA1"/>
    <w:rsid w:val="00516BEF"/>
    <w:rsid w:val="005175CD"/>
    <w:rsid w:val="0051772B"/>
    <w:rsid w:val="00517C89"/>
    <w:rsid w:val="00520942"/>
    <w:rsid w:val="00521A74"/>
    <w:rsid w:val="00522902"/>
    <w:rsid w:val="00523F76"/>
    <w:rsid w:val="005241FB"/>
    <w:rsid w:val="00524C37"/>
    <w:rsid w:val="005253BB"/>
    <w:rsid w:val="0052568A"/>
    <w:rsid w:val="005262D2"/>
    <w:rsid w:val="00527BCB"/>
    <w:rsid w:val="00530719"/>
    <w:rsid w:val="005312E2"/>
    <w:rsid w:val="0053248E"/>
    <w:rsid w:val="0053347E"/>
    <w:rsid w:val="00533B73"/>
    <w:rsid w:val="00535BE1"/>
    <w:rsid w:val="00536906"/>
    <w:rsid w:val="0053745B"/>
    <w:rsid w:val="00537717"/>
    <w:rsid w:val="00540312"/>
    <w:rsid w:val="0054174C"/>
    <w:rsid w:val="00541B0F"/>
    <w:rsid w:val="005428E3"/>
    <w:rsid w:val="00544C33"/>
    <w:rsid w:val="005450E5"/>
    <w:rsid w:val="005464E6"/>
    <w:rsid w:val="00547A2D"/>
    <w:rsid w:val="005505EA"/>
    <w:rsid w:val="00550F3C"/>
    <w:rsid w:val="00552EC4"/>
    <w:rsid w:val="0055467D"/>
    <w:rsid w:val="00554C02"/>
    <w:rsid w:val="00554E90"/>
    <w:rsid w:val="0055573F"/>
    <w:rsid w:val="0055599E"/>
    <w:rsid w:val="00555EDA"/>
    <w:rsid w:val="00557009"/>
    <w:rsid w:val="00557619"/>
    <w:rsid w:val="00560F7F"/>
    <w:rsid w:val="00561F3E"/>
    <w:rsid w:val="00562D80"/>
    <w:rsid w:val="00564C1F"/>
    <w:rsid w:val="00565E2E"/>
    <w:rsid w:val="00565F6E"/>
    <w:rsid w:val="005662AB"/>
    <w:rsid w:val="0056685D"/>
    <w:rsid w:val="00566B18"/>
    <w:rsid w:val="00567050"/>
    <w:rsid w:val="00571555"/>
    <w:rsid w:val="00572725"/>
    <w:rsid w:val="0057577D"/>
    <w:rsid w:val="00575C0C"/>
    <w:rsid w:val="00575D8A"/>
    <w:rsid w:val="0058030E"/>
    <w:rsid w:val="0058107D"/>
    <w:rsid w:val="00581887"/>
    <w:rsid w:val="00582341"/>
    <w:rsid w:val="00582A63"/>
    <w:rsid w:val="00584282"/>
    <w:rsid w:val="00585551"/>
    <w:rsid w:val="005855D4"/>
    <w:rsid w:val="00587943"/>
    <w:rsid w:val="0059113C"/>
    <w:rsid w:val="00592312"/>
    <w:rsid w:val="00592597"/>
    <w:rsid w:val="0059422D"/>
    <w:rsid w:val="00596E87"/>
    <w:rsid w:val="00597808"/>
    <w:rsid w:val="005979F5"/>
    <w:rsid w:val="005A06EF"/>
    <w:rsid w:val="005A38E6"/>
    <w:rsid w:val="005A3A0E"/>
    <w:rsid w:val="005A4CFC"/>
    <w:rsid w:val="005A4EC3"/>
    <w:rsid w:val="005A708B"/>
    <w:rsid w:val="005A7722"/>
    <w:rsid w:val="005A7F37"/>
    <w:rsid w:val="005B0D59"/>
    <w:rsid w:val="005B209B"/>
    <w:rsid w:val="005B25DB"/>
    <w:rsid w:val="005B2960"/>
    <w:rsid w:val="005B2E05"/>
    <w:rsid w:val="005B5404"/>
    <w:rsid w:val="005B6157"/>
    <w:rsid w:val="005B6E6F"/>
    <w:rsid w:val="005B747C"/>
    <w:rsid w:val="005C0A81"/>
    <w:rsid w:val="005C0F72"/>
    <w:rsid w:val="005C28F0"/>
    <w:rsid w:val="005C2ACB"/>
    <w:rsid w:val="005C50F4"/>
    <w:rsid w:val="005C575D"/>
    <w:rsid w:val="005C5CD0"/>
    <w:rsid w:val="005C7A17"/>
    <w:rsid w:val="005C7C78"/>
    <w:rsid w:val="005D1FEA"/>
    <w:rsid w:val="005D254E"/>
    <w:rsid w:val="005D511A"/>
    <w:rsid w:val="005D5BE1"/>
    <w:rsid w:val="005D5C4E"/>
    <w:rsid w:val="005D6968"/>
    <w:rsid w:val="005D797F"/>
    <w:rsid w:val="005E1222"/>
    <w:rsid w:val="005E1DE0"/>
    <w:rsid w:val="005E272B"/>
    <w:rsid w:val="005E306A"/>
    <w:rsid w:val="005E34AA"/>
    <w:rsid w:val="005E3AFD"/>
    <w:rsid w:val="005E3FD0"/>
    <w:rsid w:val="005E4EBB"/>
    <w:rsid w:val="005E579A"/>
    <w:rsid w:val="005E5E75"/>
    <w:rsid w:val="005E7FA5"/>
    <w:rsid w:val="005F01D0"/>
    <w:rsid w:val="005F08F9"/>
    <w:rsid w:val="005F12DD"/>
    <w:rsid w:val="005F296C"/>
    <w:rsid w:val="005F354D"/>
    <w:rsid w:val="005F3758"/>
    <w:rsid w:val="005F38F8"/>
    <w:rsid w:val="005F3A0D"/>
    <w:rsid w:val="005F43AE"/>
    <w:rsid w:val="005F5DC3"/>
    <w:rsid w:val="005F748D"/>
    <w:rsid w:val="006002C6"/>
    <w:rsid w:val="00601460"/>
    <w:rsid w:val="00605F3C"/>
    <w:rsid w:val="00606285"/>
    <w:rsid w:val="006075FD"/>
    <w:rsid w:val="00607CD7"/>
    <w:rsid w:val="00610D08"/>
    <w:rsid w:val="00610FFB"/>
    <w:rsid w:val="0061100B"/>
    <w:rsid w:val="0061572F"/>
    <w:rsid w:val="00617006"/>
    <w:rsid w:val="006170F4"/>
    <w:rsid w:val="00617242"/>
    <w:rsid w:val="00617893"/>
    <w:rsid w:val="00617DC6"/>
    <w:rsid w:val="006218A4"/>
    <w:rsid w:val="00623097"/>
    <w:rsid w:val="00623BC8"/>
    <w:rsid w:val="00623FB2"/>
    <w:rsid w:val="00630922"/>
    <w:rsid w:val="00633188"/>
    <w:rsid w:val="0063332B"/>
    <w:rsid w:val="006334C7"/>
    <w:rsid w:val="00634A4D"/>
    <w:rsid w:val="00634D88"/>
    <w:rsid w:val="00635594"/>
    <w:rsid w:val="006365B8"/>
    <w:rsid w:val="006376E8"/>
    <w:rsid w:val="00637786"/>
    <w:rsid w:val="006402DF"/>
    <w:rsid w:val="006415C5"/>
    <w:rsid w:val="00641638"/>
    <w:rsid w:val="006421D0"/>
    <w:rsid w:val="006432C8"/>
    <w:rsid w:val="00643938"/>
    <w:rsid w:val="006449F2"/>
    <w:rsid w:val="00651B4B"/>
    <w:rsid w:val="00651D28"/>
    <w:rsid w:val="00652E40"/>
    <w:rsid w:val="0065415B"/>
    <w:rsid w:val="0065463B"/>
    <w:rsid w:val="00655D7D"/>
    <w:rsid w:val="006575E1"/>
    <w:rsid w:val="00661DE3"/>
    <w:rsid w:val="0066284C"/>
    <w:rsid w:val="00665162"/>
    <w:rsid w:val="00665704"/>
    <w:rsid w:val="00665779"/>
    <w:rsid w:val="00665D3A"/>
    <w:rsid w:val="00666609"/>
    <w:rsid w:val="00666CC6"/>
    <w:rsid w:val="0066789C"/>
    <w:rsid w:val="00667A5C"/>
    <w:rsid w:val="00670567"/>
    <w:rsid w:val="00670F4C"/>
    <w:rsid w:val="006718A2"/>
    <w:rsid w:val="00671F2A"/>
    <w:rsid w:val="00671F91"/>
    <w:rsid w:val="00673708"/>
    <w:rsid w:val="00673FC0"/>
    <w:rsid w:val="0067453D"/>
    <w:rsid w:val="00674950"/>
    <w:rsid w:val="00675F32"/>
    <w:rsid w:val="006802D8"/>
    <w:rsid w:val="00680736"/>
    <w:rsid w:val="006817FC"/>
    <w:rsid w:val="006818CA"/>
    <w:rsid w:val="00682E87"/>
    <w:rsid w:val="00684785"/>
    <w:rsid w:val="00687E06"/>
    <w:rsid w:val="00694249"/>
    <w:rsid w:val="0069502B"/>
    <w:rsid w:val="006974F3"/>
    <w:rsid w:val="006A0389"/>
    <w:rsid w:val="006A0C4D"/>
    <w:rsid w:val="006A0C57"/>
    <w:rsid w:val="006A0D68"/>
    <w:rsid w:val="006A1230"/>
    <w:rsid w:val="006A3A0A"/>
    <w:rsid w:val="006A571A"/>
    <w:rsid w:val="006A6A47"/>
    <w:rsid w:val="006A793D"/>
    <w:rsid w:val="006A79F1"/>
    <w:rsid w:val="006B12BC"/>
    <w:rsid w:val="006B12D2"/>
    <w:rsid w:val="006B17B4"/>
    <w:rsid w:val="006B4116"/>
    <w:rsid w:val="006B42BA"/>
    <w:rsid w:val="006B47D5"/>
    <w:rsid w:val="006B5EC8"/>
    <w:rsid w:val="006C0E3D"/>
    <w:rsid w:val="006C15B3"/>
    <w:rsid w:val="006C1757"/>
    <w:rsid w:val="006C2365"/>
    <w:rsid w:val="006C2B3C"/>
    <w:rsid w:val="006C4DD2"/>
    <w:rsid w:val="006C5802"/>
    <w:rsid w:val="006D1712"/>
    <w:rsid w:val="006D2D43"/>
    <w:rsid w:val="006D2E02"/>
    <w:rsid w:val="006D3D7C"/>
    <w:rsid w:val="006D5691"/>
    <w:rsid w:val="006D6EEF"/>
    <w:rsid w:val="006D6FDA"/>
    <w:rsid w:val="006D749C"/>
    <w:rsid w:val="006E11CE"/>
    <w:rsid w:val="006E1609"/>
    <w:rsid w:val="006E172C"/>
    <w:rsid w:val="006E1C09"/>
    <w:rsid w:val="006E4F11"/>
    <w:rsid w:val="006E5304"/>
    <w:rsid w:val="006E5D95"/>
    <w:rsid w:val="006E6F0D"/>
    <w:rsid w:val="006F176D"/>
    <w:rsid w:val="006F19CB"/>
    <w:rsid w:val="006F1CB4"/>
    <w:rsid w:val="006F1DB3"/>
    <w:rsid w:val="006F1FEF"/>
    <w:rsid w:val="006F2EBE"/>
    <w:rsid w:val="006F49E2"/>
    <w:rsid w:val="006F4B15"/>
    <w:rsid w:val="006F6237"/>
    <w:rsid w:val="006F7036"/>
    <w:rsid w:val="006F7049"/>
    <w:rsid w:val="006F7413"/>
    <w:rsid w:val="006F7966"/>
    <w:rsid w:val="00704E57"/>
    <w:rsid w:val="00705313"/>
    <w:rsid w:val="00706335"/>
    <w:rsid w:val="007070F9"/>
    <w:rsid w:val="007111BD"/>
    <w:rsid w:val="007113E7"/>
    <w:rsid w:val="00714AC1"/>
    <w:rsid w:val="0071705D"/>
    <w:rsid w:val="007175DD"/>
    <w:rsid w:val="00721335"/>
    <w:rsid w:val="00721DFA"/>
    <w:rsid w:val="0072344D"/>
    <w:rsid w:val="007239E3"/>
    <w:rsid w:val="00724E2B"/>
    <w:rsid w:val="00725632"/>
    <w:rsid w:val="00725B12"/>
    <w:rsid w:val="00726A16"/>
    <w:rsid w:val="00726FF9"/>
    <w:rsid w:val="00727D0B"/>
    <w:rsid w:val="00730C01"/>
    <w:rsid w:val="00730E8C"/>
    <w:rsid w:val="007318B0"/>
    <w:rsid w:val="007321F8"/>
    <w:rsid w:val="00735725"/>
    <w:rsid w:val="00735F0A"/>
    <w:rsid w:val="007404C5"/>
    <w:rsid w:val="00741B35"/>
    <w:rsid w:val="007420A5"/>
    <w:rsid w:val="00742656"/>
    <w:rsid w:val="00743009"/>
    <w:rsid w:val="00743B29"/>
    <w:rsid w:val="007449C5"/>
    <w:rsid w:val="0074795F"/>
    <w:rsid w:val="007502E7"/>
    <w:rsid w:val="0075084D"/>
    <w:rsid w:val="00751EBA"/>
    <w:rsid w:val="007520A3"/>
    <w:rsid w:val="007521BA"/>
    <w:rsid w:val="00754339"/>
    <w:rsid w:val="007545B8"/>
    <w:rsid w:val="00755590"/>
    <w:rsid w:val="00755B67"/>
    <w:rsid w:val="007561B8"/>
    <w:rsid w:val="007563ED"/>
    <w:rsid w:val="00756C74"/>
    <w:rsid w:val="007577DF"/>
    <w:rsid w:val="00760EDF"/>
    <w:rsid w:val="00761180"/>
    <w:rsid w:val="00761706"/>
    <w:rsid w:val="0076214F"/>
    <w:rsid w:val="00762191"/>
    <w:rsid w:val="0076227C"/>
    <w:rsid w:val="007624BB"/>
    <w:rsid w:val="0076251A"/>
    <w:rsid w:val="00764013"/>
    <w:rsid w:val="007658AF"/>
    <w:rsid w:val="00766DD4"/>
    <w:rsid w:val="007675BC"/>
    <w:rsid w:val="00770387"/>
    <w:rsid w:val="00770995"/>
    <w:rsid w:val="00770E44"/>
    <w:rsid w:val="007725FE"/>
    <w:rsid w:val="00773883"/>
    <w:rsid w:val="00773A36"/>
    <w:rsid w:val="00774162"/>
    <w:rsid w:val="007750EF"/>
    <w:rsid w:val="00775B32"/>
    <w:rsid w:val="00777373"/>
    <w:rsid w:val="00777FD3"/>
    <w:rsid w:val="007803FA"/>
    <w:rsid w:val="007804FA"/>
    <w:rsid w:val="0078058C"/>
    <w:rsid w:val="007807A8"/>
    <w:rsid w:val="007835E4"/>
    <w:rsid w:val="00783657"/>
    <w:rsid w:val="00783CA1"/>
    <w:rsid w:val="00784238"/>
    <w:rsid w:val="007866FE"/>
    <w:rsid w:val="007906F8"/>
    <w:rsid w:val="00790A0E"/>
    <w:rsid w:val="007944F6"/>
    <w:rsid w:val="00794A14"/>
    <w:rsid w:val="007957ED"/>
    <w:rsid w:val="00796020"/>
    <w:rsid w:val="0079602E"/>
    <w:rsid w:val="00796799"/>
    <w:rsid w:val="00796F4D"/>
    <w:rsid w:val="00797D94"/>
    <w:rsid w:val="007A115A"/>
    <w:rsid w:val="007A137D"/>
    <w:rsid w:val="007A1BA4"/>
    <w:rsid w:val="007A3E99"/>
    <w:rsid w:val="007A5CF3"/>
    <w:rsid w:val="007B0714"/>
    <w:rsid w:val="007B084A"/>
    <w:rsid w:val="007B0BBE"/>
    <w:rsid w:val="007B18F8"/>
    <w:rsid w:val="007B19E9"/>
    <w:rsid w:val="007B38EE"/>
    <w:rsid w:val="007B510E"/>
    <w:rsid w:val="007B6F6B"/>
    <w:rsid w:val="007C04AE"/>
    <w:rsid w:val="007C131A"/>
    <w:rsid w:val="007C1C29"/>
    <w:rsid w:val="007C3380"/>
    <w:rsid w:val="007C3C62"/>
    <w:rsid w:val="007C40CD"/>
    <w:rsid w:val="007C704E"/>
    <w:rsid w:val="007D1E15"/>
    <w:rsid w:val="007D210F"/>
    <w:rsid w:val="007D216E"/>
    <w:rsid w:val="007D2652"/>
    <w:rsid w:val="007D27F6"/>
    <w:rsid w:val="007D345E"/>
    <w:rsid w:val="007D3F58"/>
    <w:rsid w:val="007D42ED"/>
    <w:rsid w:val="007D430F"/>
    <w:rsid w:val="007D4B16"/>
    <w:rsid w:val="007D5929"/>
    <w:rsid w:val="007D5EA4"/>
    <w:rsid w:val="007D7595"/>
    <w:rsid w:val="007E06D4"/>
    <w:rsid w:val="007E0D1F"/>
    <w:rsid w:val="007E0D28"/>
    <w:rsid w:val="007E162E"/>
    <w:rsid w:val="007E5411"/>
    <w:rsid w:val="007E6118"/>
    <w:rsid w:val="007E718C"/>
    <w:rsid w:val="007F00DC"/>
    <w:rsid w:val="007F2881"/>
    <w:rsid w:val="007F466A"/>
    <w:rsid w:val="007F46E7"/>
    <w:rsid w:val="007F474B"/>
    <w:rsid w:val="007F6C90"/>
    <w:rsid w:val="007F7627"/>
    <w:rsid w:val="008058E7"/>
    <w:rsid w:val="00806299"/>
    <w:rsid w:val="008078FD"/>
    <w:rsid w:val="00810E84"/>
    <w:rsid w:val="0081124D"/>
    <w:rsid w:val="00811560"/>
    <w:rsid w:val="00813964"/>
    <w:rsid w:val="00814A45"/>
    <w:rsid w:val="00815B4F"/>
    <w:rsid w:val="00815C6D"/>
    <w:rsid w:val="00816A05"/>
    <w:rsid w:val="00817352"/>
    <w:rsid w:val="00820514"/>
    <w:rsid w:val="00820ADD"/>
    <w:rsid w:val="00821A83"/>
    <w:rsid w:val="0082426F"/>
    <w:rsid w:val="00824FC5"/>
    <w:rsid w:val="008256B7"/>
    <w:rsid w:val="00827252"/>
    <w:rsid w:val="00830120"/>
    <w:rsid w:val="00831095"/>
    <w:rsid w:val="008327CB"/>
    <w:rsid w:val="008342FA"/>
    <w:rsid w:val="00834583"/>
    <w:rsid w:val="00836FD8"/>
    <w:rsid w:val="0084054F"/>
    <w:rsid w:val="00840602"/>
    <w:rsid w:val="00840727"/>
    <w:rsid w:val="00840F40"/>
    <w:rsid w:val="00841CE6"/>
    <w:rsid w:val="00842027"/>
    <w:rsid w:val="00842BD5"/>
    <w:rsid w:val="00842F58"/>
    <w:rsid w:val="008444DD"/>
    <w:rsid w:val="00845185"/>
    <w:rsid w:val="008457B2"/>
    <w:rsid w:val="00846704"/>
    <w:rsid w:val="00847539"/>
    <w:rsid w:val="00850DB7"/>
    <w:rsid w:val="00850EC0"/>
    <w:rsid w:val="008536ED"/>
    <w:rsid w:val="00854CD8"/>
    <w:rsid w:val="00855CAB"/>
    <w:rsid w:val="008564C9"/>
    <w:rsid w:val="00856660"/>
    <w:rsid w:val="00856C23"/>
    <w:rsid w:val="0085794A"/>
    <w:rsid w:val="008611AC"/>
    <w:rsid w:val="008636C0"/>
    <w:rsid w:val="00864A6B"/>
    <w:rsid w:val="0086512E"/>
    <w:rsid w:val="008666B6"/>
    <w:rsid w:val="00866C55"/>
    <w:rsid w:val="0086755C"/>
    <w:rsid w:val="00867B3E"/>
    <w:rsid w:val="008700C8"/>
    <w:rsid w:val="00871694"/>
    <w:rsid w:val="00871F92"/>
    <w:rsid w:val="00875E5A"/>
    <w:rsid w:val="00876568"/>
    <w:rsid w:val="00877994"/>
    <w:rsid w:val="00877E01"/>
    <w:rsid w:val="00877E91"/>
    <w:rsid w:val="00881094"/>
    <w:rsid w:val="00881A90"/>
    <w:rsid w:val="00882447"/>
    <w:rsid w:val="0088296C"/>
    <w:rsid w:val="00882CEC"/>
    <w:rsid w:val="00883657"/>
    <w:rsid w:val="0088446B"/>
    <w:rsid w:val="00884D2E"/>
    <w:rsid w:val="00884ECB"/>
    <w:rsid w:val="00885F39"/>
    <w:rsid w:val="008869F7"/>
    <w:rsid w:val="008904CD"/>
    <w:rsid w:val="00891D94"/>
    <w:rsid w:val="008944AA"/>
    <w:rsid w:val="00894AA5"/>
    <w:rsid w:val="00896EE4"/>
    <w:rsid w:val="00897CB7"/>
    <w:rsid w:val="008A292C"/>
    <w:rsid w:val="008A2F31"/>
    <w:rsid w:val="008A3954"/>
    <w:rsid w:val="008A589A"/>
    <w:rsid w:val="008A77F7"/>
    <w:rsid w:val="008A7E41"/>
    <w:rsid w:val="008B0864"/>
    <w:rsid w:val="008B1268"/>
    <w:rsid w:val="008B182B"/>
    <w:rsid w:val="008B2EDE"/>
    <w:rsid w:val="008B35B7"/>
    <w:rsid w:val="008B4D49"/>
    <w:rsid w:val="008B5BDD"/>
    <w:rsid w:val="008B60FF"/>
    <w:rsid w:val="008B6895"/>
    <w:rsid w:val="008B6936"/>
    <w:rsid w:val="008C4924"/>
    <w:rsid w:val="008C4ACE"/>
    <w:rsid w:val="008C6770"/>
    <w:rsid w:val="008C6788"/>
    <w:rsid w:val="008C6E96"/>
    <w:rsid w:val="008D3A5B"/>
    <w:rsid w:val="008D4B11"/>
    <w:rsid w:val="008D57CE"/>
    <w:rsid w:val="008E06E5"/>
    <w:rsid w:val="008E11BE"/>
    <w:rsid w:val="008E1D2C"/>
    <w:rsid w:val="008E208F"/>
    <w:rsid w:val="008E2B96"/>
    <w:rsid w:val="008E3446"/>
    <w:rsid w:val="008E3958"/>
    <w:rsid w:val="008E4706"/>
    <w:rsid w:val="008E484F"/>
    <w:rsid w:val="008E4B7F"/>
    <w:rsid w:val="008E4C82"/>
    <w:rsid w:val="008E553A"/>
    <w:rsid w:val="008E5DB4"/>
    <w:rsid w:val="008E64B1"/>
    <w:rsid w:val="008F06D4"/>
    <w:rsid w:val="008F09FA"/>
    <w:rsid w:val="008F26CA"/>
    <w:rsid w:val="008F589E"/>
    <w:rsid w:val="008F5A55"/>
    <w:rsid w:val="008F6B3F"/>
    <w:rsid w:val="008F71C1"/>
    <w:rsid w:val="008F7236"/>
    <w:rsid w:val="00900B5E"/>
    <w:rsid w:val="009012B8"/>
    <w:rsid w:val="00907E33"/>
    <w:rsid w:val="00911AD1"/>
    <w:rsid w:val="00912621"/>
    <w:rsid w:val="00912A41"/>
    <w:rsid w:val="00913427"/>
    <w:rsid w:val="0091347D"/>
    <w:rsid w:val="00913BB5"/>
    <w:rsid w:val="0091450C"/>
    <w:rsid w:val="00915099"/>
    <w:rsid w:val="0091565F"/>
    <w:rsid w:val="00916AD2"/>
    <w:rsid w:val="00921F3D"/>
    <w:rsid w:val="00921FF6"/>
    <w:rsid w:val="00923535"/>
    <w:rsid w:val="00924718"/>
    <w:rsid w:val="0092482D"/>
    <w:rsid w:val="00924D17"/>
    <w:rsid w:val="00927971"/>
    <w:rsid w:val="00930BE9"/>
    <w:rsid w:val="00931897"/>
    <w:rsid w:val="00932235"/>
    <w:rsid w:val="009322A9"/>
    <w:rsid w:val="00933675"/>
    <w:rsid w:val="0093404E"/>
    <w:rsid w:val="00935464"/>
    <w:rsid w:val="00935560"/>
    <w:rsid w:val="009356EA"/>
    <w:rsid w:val="00937775"/>
    <w:rsid w:val="009378AD"/>
    <w:rsid w:val="0094004F"/>
    <w:rsid w:val="00940FE2"/>
    <w:rsid w:val="00941C00"/>
    <w:rsid w:val="009427E5"/>
    <w:rsid w:val="00943CF6"/>
    <w:rsid w:val="00950DE1"/>
    <w:rsid w:val="00953A36"/>
    <w:rsid w:val="00953BB5"/>
    <w:rsid w:val="00953D72"/>
    <w:rsid w:val="00954DF2"/>
    <w:rsid w:val="009551CB"/>
    <w:rsid w:val="009560C9"/>
    <w:rsid w:val="00962A3D"/>
    <w:rsid w:val="00962D80"/>
    <w:rsid w:val="0096396B"/>
    <w:rsid w:val="0096502C"/>
    <w:rsid w:val="00965249"/>
    <w:rsid w:val="00966363"/>
    <w:rsid w:val="00966685"/>
    <w:rsid w:val="00967F0A"/>
    <w:rsid w:val="00971250"/>
    <w:rsid w:val="00972384"/>
    <w:rsid w:val="00972628"/>
    <w:rsid w:val="00974D3D"/>
    <w:rsid w:val="00975380"/>
    <w:rsid w:val="00975D4F"/>
    <w:rsid w:val="009770F9"/>
    <w:rsid w:val="009801C3"/>
    <w:rsid w:val="00980D4E"/>
    <w:rsid w:val="009819B4"/>
    <w:rsid w:val="009828EC"/>
    <w:rsid w:val="00982B06"/>
    <w:rsid w:val="00983C1C"/>
    <w:rsid w:val="00983DD8"/>
    <w:rsid w:val="00984901"/>
    <w:rsid w:val="00984ED2"/>
    <w:rsid w:val="00986D3A"/>
    <w:rsid w:val="00987571"/>
    <w:rsid w:val="009876DA"/>
    <w:rsid w:val="009877A8"/>
    <w:rsid w:val="00991804"/>
    <w:rsid w:val="009919A8"/>
    <w:rsid w:val="0099252C"/>
    <w:rsid w:val="00992C7F"/>
    <w:rsid w:val="009930A8"/>
    <w:rsid w:val="00994406"/>
    <w:rsid w:val="00994B14"/>
    <w:rsid w:val="009958D2"/>
    <w:rsid w:val="009958F0"/>
    <w:rsid w:val="00996E65"/>
    <w:rsid w:val="00997C1B"/>
    <w:rsid w:val="009A2C3A"/>
    <w:rsid w:val="009A3984"/>
    <w:rsid w:val="009A693D"/>
    <w:rsid w:val="009A788D"/>
    <w:rsid w:val="009B0A95"/>
    <w:rsid w:val="009B0BF5"/>
    <w:rsid w:val="009B35E1"/>
    <w:rsid w:val="009B3A73"/>
    <w:rsid w:val="009B476E"/>
    <w:rsid w:val="009B4C1D"/>
    <w:rsid w:val="009B531B"/>
    <w:rsid w:val="009B6076"/>
    <w:rsid w:val="009B6CCF"/>
    <w:rsid w:val="009B7037"/>
    <w:rsid w:val="009C0A98"/>
    <w:rsid w:val="009C0C25"/>
    <w:rsid w:val="009C0E65"/>
    <w:rsid w:val="009C17CB"/>
    <w:rsid w:val="009C2287"/>
    <w:rsid w:val="009C2E34"/>
    <w:rsid w:val="009C406D"/>
    <w:rsid w:val="009C4554"/>
    <w:rsid w:val="009C57C3"/>
    <w:rsid w:val="009D0CF7"/>
    <w:rsid w:val="009D0E0F"/>
    <w:rsid w:val="009D1AD2"/>
    <w:rsid w:val="009D1C2A"/>
    <w:rsid w:val="009D26EB"/>
    <w:rsid w:val="009D2941"/>
    <w:rsid w:val="009D36C9"/>
    <w:rsid w:val="009D6395"/>
    <w:rsid w:val="009D6CEA"/>
    <w:rsid w:val="009E0D27"/>
    <w:rsid w:val="009E1580"/>
    <w:rsid w:val="009E263C"/>
    <w:rsid w:val="009E39BD"/>
    <w:rsid w:val="009E5EFF"/>
    <w:rsid w:val="009E6B0A"/>
    <w:rsid w:val="009E7789"/>
    <w:rsid w:val="009F2832"/>
    <w:rsid w:val="009F33AC"/>
    <w:rsid w:val="009F4D58"/>
    <w:rsid w:val="009F4F65"/>
    <w:rsid w:val="009F4FAD"/>
    <w:rsid w:val="009F584C"/>
    <w:rsid w:val="009F5DAC"/>
    <w:rsid w:val="009F6358"/>
    <w:rsid w:val="00A00C50"/>
    <w:rsid w:val="00A01787"/>
    <w:rsid w:val="00A01982"/>
    <w:rsid w:val="00A01F5C"/>
    <w:rsid w:val="00A02E73"/>
    <w:rsid w:val="00A02EED"/>
    <w:rsid w:val="00A03A39"/>
    <w:rsid w:val="00A05EE2"/>
    <w:rsid w:val="00A060EA"/>
    <w:rsid w:val="00A1117E"/>
    <w:rsid w:val="00A11D3E"/>
    <w:rsid w:val="00A11E6E"/>
    <w:rsid w:val="00A1224A"/>
    <w:rsid w:val="00A12284"/>
    <w:rsid w:val="00A12B36"/>
    <w:rsid w:val="00A13411"/>
    <w:rsid w:val="00A13C91"/>
    <w:rsid w:val="00A142D1"/>
    <w:rsid w:val="00A14818"/>
    <w:rsid w:val="00A15355"/>
    <w:rsid w:val="00A15897"/>
    <w:rsid w:val="00A169B4"/>
    <w:rsid w:val="00A216C0"/>
    <w:rsid w:val="00A21823"/>
    <w:rsid w:val="00A21A71"/>
    <w:rsid w:val="00A252B5"/>
    <w:rsid w:val="00A25531"/>
    <w:rsid w:val="00A2574B"/>
    <w:rsid w:val="00A27031"/>
    <w:rsid w:val="00A3024A"/>
    <w:rsid w:val="00A30ACC"/>
    <w:rsid w:val="00A316EE"/>
    <w:rsid w:val="00A31FE1"/>
    <w:rsid w:val="00A3278D"/>
    <w:rsid w:val="00A32FAF"/>
    <w:rsid w:val="00A33671"/>
    <w:rsid w:val="00A33A4D"/>
    <w:rsid w:val="00A352F8"/>
    <w:rsid w:val="00A3551F"/>
    <w:rsid w:val="00A37432"/>
    <w:rsid w:val="00A37B2E"/>
    <w:rsid w:val="00A40BD5"/>
    <w:rsid w:val="00A428EC"/>
    <w:rsid w:val="00A438EC"/>
    <w:rsid w:val="00A45952"/>
    <w:rsid w:val="00A45A2E"/>
    <w:rsid w:val="00A4761C"/>
    <w:rsid w:val="00A47DCA"/>
    <w:rsid w:val="00A54564"/>
    <w:rsid w:val="00A54843"/>
    <w:rsid w:val="00A54DED"/>
    <w:rsid w:val="00A57CEB"/>
    <w:rsid w:val="00A60A5D"/>
    <w:rsid w:val="00A63301"/>
    <w:rsid w:val="00A6353C"/>
    <w:rsid w:val="00A63AFC"/>
    <w:rsid w:val="00A63CFB"/>
    <w:rsid w:val="00A63D7D"/>
    <w:rsid w:val="00A64249"/>
    <w:rsid w:val="00A64E79"/>
    <w:rsid w:val="00A65A09"/>
    <w:rsid w:val="00A667A4"/>
    <w:rsid w:val="00A7291D"/>
    <w:rsid w:val="00A7311B"/>
    <w:rsid w:val="00A7359F"/>
    <w:rsid w:val="00A73B0A"/>
    <w:rsid w:val="00A74ABE"/>
    <w:rsid w:val="00A7529F"/>
    <w:rsid w:val="00A756DC"/>
    <w:rsid w:val="00A757D9"/>
    <w:rsid w:val="00A76A31"/>
    <w:rsid w:val="00A8209B"/>
    <w:rsid w:val="00A82517"/>
    <w:rsid w:val="00A82876"/>
    <w:rsid w:val="00A828D4"/>
    <w:rsid w:val="00A8496D"/>
    <w:rsid w:val="00A84A31"/>
    <w:rsid w:val="00A863CD"/>
    <w:rsid w:val="00A875CA"/>
    <w:rsid w:val="00A90942"/>
    <w:rsid w:val="00A91CB3"/>
    <w:rsid w:val="00A925F7"/>
    <w:rsid w:val="00A9577D"/>
    <w:rsid w:val="00A95F68"/>
    <w:rsid w:val="00A95F9D"/>
    <w:rsid w:val="00A97E2C"/>
    <w:rsid w:val="00AA00A0"/>
    <w:rsid w:val="00AA05F1"/>
    <w:rsid w:val="00AA0AFA"/>
    <w:rsid w:val="00AA0B23"/>
    <w:rsid w:val="00AA1275"/>
    <w:rsid w:val="00AA155E"/>
    <w:rsid w:val="00AA2659"/>
    <w:rsid w:val="00AA29CB"/>
    <w:rsid w:val="00AA4952"/>
    <w:rsid w:val="00AA5DD8"/>
    <w:rsid w:val="00AA6FAE"/>
    <w:rsid w:val="00AA7C38"/>
    <w:rsid w:val="00AB0AD0"/>
    <w:rsid w:val="00AB0B28"/>
    <w:rsid w:val="00AB0DD0"/>
    <w:rsid w:val="00AB2303"/>
    <w:rsid w:val="00AB281B"/>
    <w:rsid w:val="00AB3387"/>
    <w:rsid w:val="00AB4701"/>
    <w:rsid w:val="00AB5652"/>
    <w:rsid w:val="00AB70FF"/>
    <w:rsid w:val="00AB7433"/>
    <w:rsid w:val="00AC01CC"/>
    <w:rsid w:val="00AC19EC"/>
    <w:rsid w:val="00AC626C"/>
    <w:rsid w:val="00AC69E2"/>
    <w:rsid w:val="00AD0C78"/>
    <w:rsid w:val="00AD19AA"/>
    <w:rsid w:val="00AD3F05"/>
    <w:rsid w:val="00AD3F8C"/>
    <w:rsid w:val="00AD45D1"/>
    <w:rsid w:val="00AD4FF2"/>
    <w:rsid w:val="00AE01D0"/>
    <w:rsid w:val="00AE101D"/>
    <w:rsid w:val="00AE1531"/>
    <w:rsid w:val="00AE1DC7"/>
    <w:rsid w:val="00AE50F5"/>
    <w:rsid w:val="00AE6710"/>
    <w:rsid w:val="00AF2E31"/>
    <w:rsid w:val="00AF3BF5"/>
    <w:rsid w:val="00AF732D"/>
    <w:rsid w:val="00B014B5"/>
    <w:rsid w:val="00B01C0B"/>
    <w:rsid w:val="00B03E4C"/>
    <w:rsid w:val="00B05280"/>
    <w:rsid w:val="00B05E19"/>
    <w:rsid w:val="00B06330"/>
    <w:rsid w:val="00B079AC"/>
    <w:rsid w:val="00B125F6"/>
    <w:rsid w:val="00B13114"/>
    <w:rsid w:val="00B161AA"/>
    <w:rsid w:val="00B16213"/>
    <w:rsid w:val="00B163F5"/>
    <w:rsid w:val="00B17486"/>
    <w:rsid w:val="00B2038D"/>
    <w:rsid w:val="00B2087B"/>
    <w:rsid w:val="00B20D61"/>
    <w:rsid w:val="00B20FC3"/>
    <w:rsid w:val="00B21063"/>
    <w:rsid w:val="00B226E3"/>
    <w:rsid w:val="00B23BBF"/>
    <w:rsid w:val="00B23E42"/>
    <w:rsid w:val="00B240BB"/>
    <w:rsid w:val="00B2548F"/>
    <w:rsid w:val="00B258E1"/>
    <w:rsid w:val="00B27CF4"/>
    <w:rsid w:val="00B323C2"/>
    <w:rsid w:val="00B33CB5"/>
    <w:rsid w:val="00B3442C"/>
    <w:rsid w:val="00B34777"/>
    <w:rsid w:val="00B347B5"/>
    <w:rsid w:val="00B36C19"/>
    <w:rsid w:val="00B37274"/>
    <w:rsid w:val="00B40106"/>
    <w:rsid w:val="00B41617"/>
    <w:rsid w:val="00B43304"/>
    <w:rsid w:val="00B44278"/>
    <w:rsid w:val="00B44ACC"/>
    <w:rsid w:val="00B4563E"/>
    <w:rsid w:val="00B47096"/>
    <w:rsid w:val="00B51323"/>
    <w:rsid w:val="00B53684"/>
    <w:rsid w:val="00B55519"/>
    <w:rsid w:val="00B5570D"/>
    <w:rsid w:val="00B55CAF"/>
    <w:rsid w:val="00B56E5F"/>
    <w:rsid w:val="00B57318"/>
    <w:rsid w:val="00B574A8"/>
    <w:rsid w:val="00B621C5"/>
    <w:rsid w:val="00B625B5"/>
    <w:rsid w:val="00B636DE"/>
    <w:rsid w:val="00B645B7"/>
    <w:rsid w:val="00B64712"/>
    <w:rsid w:val="00B655B7"/>
    <w:rsid w:val="00B65918"/>
    <w:rsid w:val="00B664E9"/>
    <w:rsid w:val="00B6697D"/>
    <w:rsid w:val="00B67C23"/>
    <w:rsid w:val="00B704DA"/>
    <w:rsid w:val="00B707B4"/>
    <w:rsid w:val="00B7085D"/>
    <w:rsid w:val="00B709B4"/>
    <w:rsid w:val="00B716C6"/>
    <w:rsid w:val="00B71C58"/>
    <w:rsid w:val="00B72B91"/>
    <w:rsid w:val="00B73B98"/>
    <w:rsid w:val="00B750D0"/>
    <w:rsid w:val="00B763FB"/>
    <w:rsid w:val="00B777BD"/>
    <w:rsid w:val="00B77BA6"/>
    <w:rsid w:val="00B808B7"/>
    <w:rsid w:val="00B842E1"/>
    <w:rsid w:val="00B86FC7"/>
    <w:rsid w:val="00B87B91"/>
    <w:rsid w:val="00B902AB"/>
    <w:rsid w:val="00B905AD"/>
    <w:rsid w:val="00B90692"/>
    <w:rsid w:val="00B91DB5"/>
    <w:rsid w:val="00B92760"/>
    <w:rsid w:val="00B94B22"/>
    <w:rsid w:val="00B966A8"/>
    <w:rsid w:val="00B96991"/>
    <w:rsid w:val="00B96C13"/>
    <w:rsid w:val="00BA0309"/>
    <w:rsid w:val="00BA2069"/>
    <w:rsid w:val="00BA2080"/>
    <w:rsid w:val="00BA2C54"/>
    <w:rsid w:val="00BA2E8C"/>
    <w:rsid w:val="00BA5614"/>
    <w:rsid w:val="00BA6A19"/>
    <w:rsid w:val="00BA6F56"/>
    <w:rsid w:val="00BA7CFC"/>
    <w:rsid w:val="00BB1063"/>
    <w:rsid w:val="00BB195A"/>
    <w:rsid w:val="00BB19CE"/>
    <w:rsid w:val="00BB3878"/>
    <w:rsid w:val="00BB3FD4"/>
    <w:rsid w:val="00BB4774"/>
    <w:rsid w:val="00BB4C29"/>
    <w:rsid w:val="00BB5AFC"/>
    <w:rsid w:val="00BC170D"/>
    <w:rsid w:val="00BC290F"/>
    <w:rsid w:val="00BC2F7C"/>
    <w:rsid w:val="00BC349D"/>
    <w:rsid w:val="00BC4E30"/>
    <w:rsid w:val="00BC50A9"/>
    <w:rsid w:val="00BC5187"/>
    <w:rsid w:val="00BC5D26"/>
    <w:rsid w:val="00BC6EFB"/>
    <w:rsid w:val="00BD0F85"/>
    <w:rsid w:val="00BD2965"/>
    <w:rsid w:val="00BD36AD"/>
    <w:rsid w:val="00BD4EFC"/>
    <w:rsid w:val="00BD5EAF"/>
    <w:rsid w:val="00BD642D"/>
    <w:rsid w:val="00BE0273"/>
    <w:rsid w:val="00BE0A7F"/>
    <w:rsid w:val="00BE45BB"/>
    <w:rsid w:val="00BE4B61"/>
    <w:rsid w:val="00BE636F"/>
    <w:rsid w:val="00BE7917"/>
    <w:rsid w:val="00BE7E65"/>
    <w:rsid w:val="00BF063B"/>
    <w:rsid w:val="00BF34C5"/>
    <w:rsid w:val="00BF451A"/>
    <w:rsid w:val="00BF4E75"/>
    <w:rsid w:val="00BF6B99"/>
    <w:rsid w:val="00BF6EA6"/>
    <w:rsid w:val="00BF770B"/>
    <w:rsid w:val="00C00559"/>
    <w:rsid w:val="00C0078D"/>
    <w:rsid w:val="00C00801"/>
    <w:rsid w:val="00C03926"/>
    <w:rsid w:val="00C03C06"/>
    <w:rsid w:val="00C100C4"/>
    <w:rsid w:val="00C10634"/>
    <w:rsid w:val="00C109F6"/>
    <w:rsid w:val="00C11A2A"/>
    <w:rsid w:val="00C11C0D"/>
    <w:rsid w:val="00C11CA0"/>
    <w:rsid w:val="00C1425D"/>
    <w:rsid w:val="00C14358"/>
    <w:rsid w:val="00C15165"/>
    <w:rsid w:val="00C15B5B"/>
    <w:rsid w:val="00C160B8"/>
    <w:rsid w:val="00C177A9"/>
    <w:rsid w:val="00C17D45"/>
    <w:rsid w:val="00C21FD1"/>
    <w:rsid w:val="00C22E7E"/>
    <w:rsid w:val="00C23E65"/>
    <w:rsid w:val="00C253CA"/>
    <w:rsid w:val="00C2587E"/>
    <w:rsid w:val="00C262A0"/>
    <w:rsid w:val="00C367F7"/>
    <w:rsid w:val="00C371F4"/>
    <w:rsid w:val="00C373F0"/>
    <w:rsid w:val="00C37C1A"/>
    <w:rsid w:val="00C400DE"/>
    <w:rsid w:val="00C40E4D"/>
    <w:rsid w:val="00C41231"/>
    <w:rsid w:val="00C45A77"/>
    <w:rsid w:val="00C4649F"/>
    <w:rsid w:val="00C46779"/>
    <w:rsid w:val="00C47612"/>
    <w:rsid w:val="00C501D9"/>
    <w:rsid w:val="00C50EE4"/>
    <w:rsid w:val="00C511F9"/>
    <w:rsid w:val="00C5181B"/>
    <w:rsid w:val="00C51A55"/>
    <w:rsid w:val="00C528A2"/>
    <w:rsid w:val="00C52C60"/>
    <w:rsid w:val="00C53245"/>
    <w:rsid w:val="00C5577A"/>
    <w:rsid w:val="00C55C93"/>
    <w:rsid w:val="00C5774F"/>
    <w:rsid w:val="00C60271"/>
    <w:rsid w:val="00C61190"/>
    <w:rsid w:val="00C613FC"/>
    <w:rsid w:val="00C63E43"/>
    <w:rsid w:val="00C659A2"/>
    <w:rsid w:val="00C65E0C"/>
    <w:rsid w:val="00C71A46"/>
    <w:rsid w:val="00C71D1C"/>
    <w:rsid w:val="00C733EB"/>
    <w:rsid w:val="00C7426D"/>
    <w:rsid w:val="00C74660"/>
    <w:rsid w:val="00C74B36"/>
    <w:rsid w:val="00C75A70"/>
    <w:rsid w:val="00C75AA6"/>
    <w:rsid w:val="00C75EEE"/>
    <w:rsid w:val="00C80361"/>
    <w:rsid w:val="00C8211B"/>
    <w:rsid w:val="00C8230F"/>
    <w:rsid w:val="00C833FA"/>
    <w:rsid w:val="00C844F3"/>
    <w:rsid w:val="00C84BA8"/>
    <w:rsid w:val="00C850B6"/>
    <w:rsid w:val="00C853C5"/>
    <w:rsid w:val="00C86325"/>
    <w:rsid w:val="00C86416"/>
    <w:rsid w:val="00C875C4"/>
    <w:rsid w:val="00C90F98"/>
    <w:rsid w:val="00C91AC7"/>
    <w:rsid w:val="00C93D7D"/>
    <w:rsid w:val="00C94B57"/>
    <w:rsid w:val="00CA4838"/>
    <w:rsid w:val="00CA4878"/>
    <w:rsid w:val="00CA4902"/>
    <w:rsid w:val="00CA680B"/>
    <w:rsid w:val="00CA7031"/>
    <w:rsid w:val="00CA72B5"/>
    <w:rsid w:val="00CA78E4"/>
    <w:rsid w:val="00CB1A3C"/>
    <w:rsid w:val="00CB245F"/>
    <w:rsid w:val="00CB3A88"/>
    <w:rsid w:val="00CB4C61"/>
    <w:rsid w:val="00CB4E60"/>
    <w:rsid w:val="00CB566B"/>
    <w:rsid w:val="00CB5DB7"/>
    <w:rsid w:val="00CB7B90"/>
    <w:rsid w:val="00CC1677"/>
    <w:rsid w:val="00CC1E98"/>
    <w:rsid w:val="00CC2208"/>
    <w:rsid w:val="00CC2D07"/>
    <w:rsid w:val="00CC4086"/>
    <w:rsid w:val="00CC6886"/>
    <w:rsid w:val="00CC7263"/>
    <w:rsid w:val="00CD1160"/>
    <w:rsid w:val="00CD16A5"/>
    <w:rsid w:val="00CD16D7"/>
    <w:rsid w:val="00CD1B10"/>
    <w:rsid w:val="00CD1B31"/>
    <w:rsid w:val="00CD3650"/>
    <w:rsid w:val="00CD3F21"/>
    <w:rsid w:val="00CD5D7E"/>
    <w:rsid w:val="00CD731E"/>
    <w:rsid w:val="00CE0E68"/>
    <w:rsid w:val="00CE2178"/>
    <w:rsid w:val="00CE2FB1"/>
    <w:rsid w:val="00CE3648"/>
    <w:rsid w:val="00CE3DA0"/>
    <w:rsid w:val="00CE3E32"/>
    <w:rsid w:val="00CE5660"/>
    <w:rsid w:val="00CE5C0B"/>
    <w:rsid w:val="00CE5DD1"/>
    <w:rsid w:val="00CE604F"/>
    <w:rsid w:val="00CE7429"/>
    <w:rsid w:val="00CE7BCA"/>
    <w:rsid w:val="00CF0971"/>
    <w:rsid w:val="00CF11DC"/>
    <w:rsid w:val="00CF1585"/>
    <w:rsid w:val="00CF18C1"/>
    <w:rsid w:val="00CF2FE5"/>
    <w:rsid w:val="00CF35CA"/>
    <w:rsid w:val="00CF3A5E"/>
    <w:rsid w:val="00CF4DD4"/>
    <w:rsid w:val="00CF5800"/>
    <w:rsid w:val="00CF67B3"/>
    <w:rsid w:val="00CF7173"/>
    <w:rsid w:val="00CF7CCA"/>
    <w:rsid w:val="00D00B89"/>
    <w:rsid w:val="00D03570"/>
    <w:rsid w:val="00D0368F"/>
    <w:rsid w:val="00D051F9"/>
    <w:rsid w:val="00D06182"/>
    <w:rsid w:val="00D061AD"/>
    <w:rsid w:val="00D06A3B"/>
    <w:rsid w:val="00D06D05"/>
    <w:rsid w:val="00D077A5"/>
    <w:rsid w:val="00D11168"/>
    <w:rsid w:val="00D1136E"/>
    <w:rsid w:val="00D12821"/>
    <w:rsid w:val="00D13023"/>
    <w:rsid w:val="00D13893"/>
    <w:rsid w:val="00D14AEB"/>
    <w:rsid w:val="00D208F6"/>
    <w:rsid w:val="00D21164"/>
    <w:rsid w:val="00D23380"/>
    <w:rsid w:val="00D25362"/>
    <w:rsid w:val="00D25F3E"/>
    <w:rsid w:val="00D25F79"/>
    <w:rsid w:val="00D26BCB"/>
    <w:rsid w:val="00D274CB"/>
    <w:rsid w:val="00D3033D"/>
    <w:rsid w:val="00D308D7"/>
    <w:rsid w:val="00D30C02"/>
    <w:rsid w:val="00D323B2"/>
    <w:rsid w:val="00D3285C"/>
    <w:rsid w:val="00D33A55"/>
    <w:rsid w:val="00D33D83"/>
    <w:rsid w:val="00D354E7"/>
    <w:rsid w:val="00D35935"/>
    <w:rsid w:val="00D35D4A"/>
    <w:rsid w:val="00D36A48"/>
    <w:rsid w:val="00D372FA"/>
    <w:rsid w:val="00D377C4"/>
    <w:rsid w:val="00D3783A"/>
    <w:rsid w:val="00D37A78"/>
    <w:rsid w:val="00D37AE2"/>
    <w:rsid w:val="00D40200"/>
    <w:rsid w:val="00D403C5"/>
    <w:rsid w:val="00D411C3"/>
    <w:rsid w:val="00D43F42"/>
    <w:rsid w:val="00D46F37"/>
    <w:rsid w:val="00D472A5"/>
    <w:rsid w:val="00D538CB"/>
    <w:rsid w:val="00D543AD"/>
    <w:rsid w:val="00D55CD2"/>
    <w:rsid w:val="00D57F0B"/>
    <w:rsid w:val="00D62191"/>
    <w:rsid w:val="00D629A4"/>
    <w:rsid w:val="00D6373C"/>
    <w:rsid w:val="00D6408E"/>
    <w:rsid w:val="00D64FAD"/>
    <w:rsid w:val="00D66D6B"/>
    <w:rsid w:val="00D66FAD"/>
    <w:rsid w:val="00D67095"/>
    <w:rsid w:val="00D67173"/>
    <w:rsid w:val="00D71284"/>
    <w:rsid w:val="00D7186B"/>
    <w:rsid w:val="00D71B5B"/>
    <w:rsid w:val="00D7225B"/>
    <w:rsid w:val="00D72855"/>
    <w:rsid w:val="00D739F3"/>
    <w:rsid w:val="00D73B0D"/>
    <w:rsid w:val="00D741B8"/>
    <w:rsid w:val="00D74903"/>
    <w:rsid w:val="00D74A7D"/>
    <w:rsid w:val="00D75153"/>
    <w:rsid w:val="00D75954"/>
    <w:rsid w:val="00D75A2C"/>
    <w:rsid w:val="00D804AF"/>
    <w:rsid w:val="00D812A6"/>
    <w:rsid w:val="00D81DA5"/>
    <w:rsid w:val="00D824BE"/>
    <w:rsid w:val="00D8251C"/>
    <w:rsid w:val="00D83351"/>
    <w:rsid w:val="00D8348D"/>
    <w:rsid w:val="00D8370B"/>
    <w:rsid w:val="00D854F7"/>
    <w:rsid w:val="00D8651B"/>
    <w:rsid w:val="00D903AD"/>
    <w:rsid w:val="00D9098A"/>
    <w:rsid w:val="00D91F60"/>
    <w:rsid w:val="00D93B70"/>
    <w:rsid w:val="00D93DAD"/>
    <w:rsid w:val="00D95C21"/>
    <w:rsid w:val="00D96A61"/>
    <w:rsid w:val="00D96AA1"/>
    <w:rsid w:val="00DA0ADE"/>
    <w:rsid w:val="00DA1ED3"/>
    <w:rsid w:val="00DA26BB"/>
    <w:rsid w:val="00DA37CC"/>
    <w:rsid w:val="00DA3BE4"/>
    <w:rsid w:val="00DA3D17"/>
    <w:rsid w:val="00DA572C"/>
    <w:rsid w:val="00DA5C68"/>
    <w:rsid w:val="00DB06C8"/>
    <w:rsid w:val="00DB12A1"/>
    <w:rsid w:val="00DB4594"/>
    <w:rsid w:val="00DB5337"/>
    <w:rsid w:val="00DB6869"/>
    <w:rsid w:val="00DB7961"/>
    <w:rsid w:val="00DC1304"/>
    <w:rsid w:val="00DC3A59"/>
    <w:rsid w:val="00DC5F27"/>
    <w:rsid w:val="00DC6F75"/>
    <w:rsid w:val="00DD0910"/>
    <w:rsid w:val="00DD2B85"/>
    <w:rsid w:val="00DD2FA6"/>
    <w:rsid w:val="00DD3B0F"/>
    <w:rsid w:val="00DD475E"/>
    <w:rsid w:val="00DD4CF1"/>
    <w:rsid w:val="00DD587E"/>
    <w:rsid w:val="00DD5E11"/>
    <w:rsid w:val="00DE0099"/>
    <w:rsid w:val="00DE16BD"/>
    <w:rsid w:val="00DE1958"/>
    <w:rsid w:val="00DE2AA1"/>
    <w:rsid w:val="00DE2B39"/>
    <w:rsid w:val="00DE42B8"/>
    <w:rsid w:val="00DE4E95"/>
    <w:rsid w:val="00DE5042"/>
    <w:rsid w:val="00DE6EF5"/>
    <w:rsid w:val="00DE7004"/>
    <w:rsid w:val="00DE735A"/>
    <w:rsid w:val="00DF0796"/>
    <w:rsid w:val="00DF0C7B"/>
    <w:rsid w:val="00DF1368"/>
    <w:rsid w:val="00DF3F71"/>
    <w:rsid w:val="00E00A72"/>
    <w:rsid w:val="00E01C6E"/>
    <w:rsid w:val="00E02597"/>
    <w:rsid w:val="00E047B7"/>
    <w:rsid w:val="00E05957"/>
    <w:rsid w:val="00E06691"/>
    <w:rsid w:val="00E06B97"/>
    <w:rsid w:val="00E070EE"/>
    <w:rsid w:val="00E07B59"/>
    <w:rsid w:val="00E110E7"/>
    <w:rsid w:val="00E16731"/>
    <w:rsid w:val="00E16DEB"/>
    <w:rsid w:val="00E1786B"/>
    <w:rsid w:val="00E20091"/>
    <w:rsid w:val="00E20241"/>
    <w:rsid w:val="00E206BB"/>
    <w:rsid w:val="00E22B07"/>
    <w:rsid w:val="00E25851"/>
    <w:rsid w:val="00E2689B"/>
    <w:rsid w:val="00E3078C"/>
    <w:rsid w:val="00E31608"/>
    <w:rsid w:val="00E31AC6"/>
    <w:rsid w:val="00E33768"/>
    <w:rsid w:val="00E3444C"/>
    <w:rsid w:val="00E34ABF"/>
    <w:rsid w:val="00E35B0B"/>
    <w:rsid w:val="00E36403"/>
    <w:rsid w:val="00E40260"/>
    <w:rsid w:val="00E40E46"/>
    <w:rsid w:val="00E427D4"/>
    <w:rsid w:val="00E42BF3"/>
    <w:rsid w:val="00E4414D"/>
    <w:rsid w:val="00E449A6"/>
    <w:rsid w:val="00E45371"/>
    <w:rsid w:val="00E46E53"/>
    <w:rsid w:val="00E47347"/>
    <w:rsid w:val="00E5069E"/>
    <w:rsid w:val="00E5092C"/>
    <w:rsid w:val="00E50A5E"/>
    <w:rsid w:val="00E511CB"/>
    <w:rsid w:val="00E516D2"/>
    <w:rsid w:val="00E54A3C"/>
    <w:rsid w:val="00E55A9E"/>
    <w:rsid w:val="00E57B64"/>
    <w:rsid w:val="00E60A7A"/>
    <w:rsid w:val="00E619CB"/>
    <w:rsid w:val="00E62DE9"/>
    <w:rsid w:val="00E62E7C"/>
    <w:rsid w:val="00E6342E"/>
    <w:rsid w:val="00E638DA"/>
    <w:rsid w:val="00E643CD"/>
    <w:rsid w:val="00E65016"/>
    <w:rsid w:val="00E654BB"/>
    <w:rsid w:val="00E6762E"/>
    <w:rsid w:val="00E708FA"/>
    <w:rsid w:val="00E74C75"/>
    <w:rsid w:val="00E7560B"/>
    <w:rsid w:val="00E75FA9"/>
    <w:rsid w:val="00E77AA5"/>
    <w:rsid w:val="00E77E62"/>
    <w:rsid w:val="00E80A6D"/>
    <w:rsid w:val="00E81E7F"/>
    <w:rsid w:val="00E8212D"/>
    <w:rsid w:val="00E82619"/>
    <w:rsid w:val="00E82DA2"/>
    <w:rsid w:val="00E83241"/>
    <w:rsid w:val="00E83DA6"/>
    <w:rsid w:val="00E840A4"/>
    <w:rsid w:val="00E84A6C"/>
    <w:rsid w:val="00E87AC9"/>
    <w:rsid w:val="00E90159"/>
    <w:rsid w:val="00E9050B"/>
    <w:rsid w:val="00E9062A"/>
    <w:rsid w:val="00E91E0B"/>
    <w:rsid w:val="00E94DCB"/>
    <w:rsid w:val="00E96C04"/>
    <w:rsid w:val="00E96CF5"/>
    <w:rsid w:val="00E97766"/>
    <w:rsid w:val="00E97CCC"/>
    <w:rsid w:val="00E97D61"/>
    <w:rsid w:val="00EA01C2"/>
    <w:rsid w:val="00EA05CF"/>
    <w:rsid w:val="00EA1BA8"/>
    <w:rsid w:val="00EA38F7"/>
    <w:rsid w:val="00EA46AD"/>
    <w:rsid w:val="00EA5085"/>
    <w:rsid w:val="00EA5536"/>
    <w:rsid w:val="00EA5700"/>
    <w:rsid w:val="00EA5910"/>
    <w:rsid w:val="00EA5AF4"/>
    <w:rsid w:val="00EA5BF7"/>
    <w:rsid w:val="00EA79CD"/>
    <w:rsid w:val="00EA7EC9"/>
    <w:rsid w:val="00EB0228"/>
    <w:rsid w:val="00EB0FCE"/>
    <w:rsid w:val="00EB32C0"/>
    <w:rsid w:val="00EB59EA"/>
    <w:rsid w:val="00EB5B95"/>
    <w:rsid w:val="00EB7D8D"/>
    <w:rsid w:val="00EC5F3B"/>
    <w:rsid w:val="00EC66BF"/>
    <w:rsid w:val="00EC6D99"/>
    <w:rsid w:val="00EC7665"/>
    <w:rsid w:val="00EC7741"/>
    <w:rsid w:val="00ED199F"/>
    <w:rsid w:val="00ED2753"/>
    <w:rsid w:val="00ED2803"/>
    <w:rsid w:val="00ED3042"/>
    <w:rsid w:val="00ED429D"/>
    <w:rsid w:val="00ED46ED"/>
    <w:rsid w:val="00ED647A"/>
    <w:rsid w:val="00ED756F"/>
    <w:rsid w:val="00EE1154"/>
    <w:rsid w:val="00EE1848"/>
    <w:rsid w:val="00EE2971"/>
    <w:rsid w:val="00EE3CEA"/>
    <w:rsid w:val="00EE5385"/>
    <w:rsid w:val="00EF019C"/>
    <w:rsid w:val="00EF1701"/>
    <w:rsid w:val="00EF2E6F"/>
    <w:rsid w:val="00EF3E64"/>
    <w:rsid w:val="00EF4423"/>
    <w:rsid w:val="00EF4E3E"/>
    <w:rsid w:val="00EF668F"/>
    <w:rsid w:val="00EF6EDF"/>
    <w:rsid w:val="00EF7456"/>
    <w:rsid w:val="00EF7D5E"/>
    <w:rsid w:val="00F0288F"/>
    <w:rsid w:val="00F04779"/>
    <w:rsid w:val="00F0687A"/>
    <w:rsid w:val="00F078D7"/>
    <w:rsid w:val="00F112F5"/>
    <w:rsid w:val="00F1192D"/>
    <w:rsid w:val="00F11CCD"/>
    <w:rsid w:val="00F12042"/>
    <w:rsid w:val="00F138B6"/>
    <w:rsid w:val="00F14A2D"/>
    <w:rsid w:val="00F161B9"/>
    <w:rsid w:val="00F17B7B"/>
    <w:rsid w:val="00F17DF9"/>
    <w:rsid w:val="00F20AA9"/>
    <w:rsid w:val="00F2114A"/>
    <w:rsid w:val="00F21B35"/>
    <w:rsid w:val="00F23368"/>
    <w:rsid w:val="00F24A11"/>
    <w:rsid w:val="00F257CA"/>
    <w:rsid w:val="00F2713C"/>
    <w:rsid w:val="00F2738E"/>
    <w:rsid w:val="00F302EB"/>
    <w:rsid w:val="00F30A32"/>
    <w:rsid w:val="00F31170"/>
    <w:rsid w:val="00F322C3"/>
    <w:rsid w:val="00F34440"/>
    <w:rsid w:val="00F375B8"/>
    <w:rsid w:val="00F40D1D"/>
    <w:rsid w:val="00F44F4B"/>
    <w:rsid w:val="00F5020A"/>
    <w:rsid w:val="00F5233D"/>
    <w:rsid w:val="00F52ACA"/>
    <w:rsid w:val="00F53B84"/>
    <w:rsid w:val="00F56AB9"/>
    <w:rsid w:val="00F56B6A"/>
    <w:rsid w:val="00F5736A"/>
    <w:rsid w:val="00F5765A"/>
    <w:rsid w:val="00F6203F"/>
    <w:rsid w:val="00F6247F"/>
    <w:rsid w:val="00F62A28"/>
    <w:rsid w:val="00F62AAA"/>
    <w:rsid w:val="00F63C4B"/>
    <w:rsid w:val="00F63DA6"/>
    <w:rsid w:val="00F646B7"/>
    <w:rsid w:val="00F651D5"/>
    <w:rsid w:val="00F656CA"/>
    <w:rsid w:val="00F65D67"/>
    <w:rsid w:val="00F66CB5"/>
    <w:rsid w:val="00F67CA8"/>
    <w:rsid w:val="00F67ED1"/>
    <w:rsid w:val="00F74A3D"/>
    <w:rsid w:val="00F74CF6"/>
    <w:rsid w:val="00F76048"/>
    <w:rsid w:val="00F775D3"/>
    <w:rsid w:val="00F77CDE"/>
    <w:rsid w:val="00F809B4"/>
    <w:rsid w:val="00F81062"/>
    <w:rsid w:val="00F82DF3"/>
    <w:rsid w:val="00F84712"/>
    <w:rsid w:val="00F86A45"/>
    <w:rsid w:val="00F87B39"/>
    <w:rsid w:val="00F930C0"/>
    <w:rsid w:val="00F93789"/>
    <w:rsid w:val="00F963E9"/>
    <w:rsid w:val="00F9666D"/>
    <w:rsid w:val="00F97923"/>
    <w:rsid w:val="00FA0E87"/>
    <w:rsid w:val="00FA1C89"/>
    <w:rsid w:val="00FA32F2"/>
    <w:rsid w:val="00FA3B3B"/>
    <w:rsid w:val="00FA434F"/>
    <w:rsid w:val="00FA46C1"/>
    <w:rsid w:val="00FA47DC"/>
    <w:rsid w:val="00FA526A"/>
    <w:rsid w:val="00FA58BD"/>
    <w:rsid w:val="00FA65B8"/>
    <w:rsid w:val="00FB09A7"/>
    <w:rsid w:val="00FB2610"/>
    <w:rsid w:val="00FB2A2B"/>
    <w:rsid w:val="00FC05A5"/>
    <w:rsid w:val="00FC0FD8"/>
    <w:rsid w:val="00FC184D"/>
    <w:rsid w:val="00FC2B04"/>
    <w:rsid w:val="00FC3F8B"/>
    <w:rsid w:val="00FC41BB"/>
    <w:rsid w:val="00FC4252"/>
    <w:rsid w:val="00FC4722"/>
    <w:rsid w:val="00FC4CB8"/>
    <w:rsid w:val="00FC50FB"/>
    <w:rsid w:val="00FC700C"/>
    <w:rsid w:val="00FC72BC"/>
    <w:rsid w:val="00FC7865"/>
    <w:rsid w:val="00FC7C84"/>
    <w:rsid w:val="00FD01A9"/>
    <w:rsid w:val="00FD10CE"/>
    <w:rsid w:val="00FD1AFF"/>
    <w:rsid w:val="00FD2340"/>
    <w:rsid w:val="00FD53FC"/>
    <w:rsid w:val="00FE1696"/>
    <w:rsid w:val="00FE1B16"/>
    <w:rsid w:val="00FE544A"/>
    <w:rsid w:val="00FE6219"/>
    <w:rsid w:val="00FE734A"/>
    <w:rsid w:val="00FF0FA3"/>
    <w:rsid w:val="00FF1DF9"/>
    <w:rsid w:val="00FF1EF7"/>
    <w:rsid w:val="00FF2A7F"/>
    <w:rsid w:val="00FF2CCF"/>
    <w:rsid w:val="00FF40C4"/>
    <w:rsid w:val="00FF4938"/>
    <w:rsid w:val="00FF5178"/>
    <w:rsid w:val="00FF7AB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3731A9E9"/>
  <w15:docId w15:val="{5A693593-51E5-4D0D-8BC3-26B0F9CA0F7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cs-CZ" w:eastAsia="cs-CZ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99" w:unhideWhenUsed="1" w:qFormat="1"/>
    <w:lsdException w:name="annotation text" w:semiHidden="1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iPriority="99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ln">
    <w:name w:val="Normal"/>
    <w:qFormat/>
    <w:rsid w:val="009C0E65"/>
    <w:pPr>
      <w:spacing w:after="120"/>
    </w:pPr>
    <w:rPr>
      <w:sz w:val="22"/>
      <w:szCs w:val="24"/>
      <w:lang w:eastAsia="en-US"/>
    </w:rPr>
  </w:style>
  <w:style w:type="paragraph" w:styleId="Nadpis1">
    <w:name w:val="heading 1"/>
    <w:aliases w:val="ASAPHeading 1,h1,H1,Kapitola,section,1,Nadpis 1T,V_Head1,Záhlaví 1,Nadpis 11,0Überschrift 1,1Überschrift 1,2Überschrift 1,3Überschrift 1,4Überschrift 1,5Überschrift 1,6Überschrift 1,7Überschrift 1,8Überschrift 1,9Überschrift 1,10Überschrift"/>
    <w:basedOn w:val="Normln"/>
    <w:next w:val="Normln"/>
    <w:qFormat/>
    <w:rsid w:val="00877E01"/>
    <w:pPr>
      <w:keepNext/>
      <w:pageBreakBefore/>
      <w:numPr>
        <w:numId w:val="1"/>
      </w:numPr>
      <w:shd w:val="clear" w:color="auto" w:fill="FFCC00"/>
      <w:tabs>
        <w:tab w:val="clear" w:pos="720"/>
        <w:tab w:val="num" w:pos="1077"/>
      </w:tabs>
      <w:spacing w:before="240"/>
      <w:ind w:left="1077" w:hanging="1077"/>
      <w:outlineLvl w:val="0"/>
    </w:pPr>
    <w:rPr>
      <w:rFonts w:ascii="Arial" w:hAnsi="Arial" w:cs="Arial"/>
      <w:b/>
      <w:bCs/>
      <w:caps/>
      <w:color w:val="000080"/>
      <w:kern w:val="32"/>
      <w:sz w:val="32"/>
      <w:szCs w:val="32"/>
    </w:rPr>
  </w:style>
  <w:style w:type="paragraph" w:styleId="Nadpis2">
    <w:name w:val="heading 2"/>
    <w:aliases w:val="ASAPHeading 2,h2,hlavicka,F2,F21,PA Major Section,2,sub-sect,21,sub-sect1,22,sub-sect2,211,sub-sect11,Nadpis 2T,Heading 2 Hidden,V_Head2,V_Head21,V_Head22,Podkapitola1,Nadpis 21,Heading 2 (H2),23,sub-sect3,24,sub-sect4,25,sub-sect5,(1.1,1.2,H2"/>
    <w:basedOn w:val="Nadpis1"/>
    <w:next w:val="Normln"/>
    <w:link w:val="Nadpis2Char"/>
    <w:qFormat/>
    <w:rsid w:val="00877E01"/>
    <w:pPr>
      <w:pageBreakBefore w:val="0"/>
      <w:numPr>
        <w:ilvl w:val="1"/>
      </w:numPr>
      <w:spacing w:before="480"/>
      <w:outlineLvl w:val="1"/>
    </w:pPr>
    <w:rPr>
      <w:rFonts w:ascii="Times New Roman" w:hAnsi="Times New Roman"/>
      <w:b w:val="0"/>
      <w:bCs w:val="0"/>
      <w:iCs/>
      <w:caps w:val="0"/>
      <w:sz w:val="28"/>
      <w:szCs w:val="28"/>
    </w:rPr>
  </w:style>
  <w:style w:type="paragraph" w:styleId="Nadpis3">
    <w:name w:val="heading 3"/>
    <w:aliases w:val="ASAPHeading 3,Záhlaví 3,V_Head3,V_Head31,V_Head32,Podkapitola2,PA Minor Section,Nadpis 3T,Heading 3 (H3),h3,3,h31,31,h32,32,h33,33,h34,34,h35,35,sub-sub,sub-sub1,sub-sub2,sub-sub3,sub-sub4,sub section header,311,sub-sub11,subsect,Überschrift 3"/>
    <w:basedOn w:val="Nadpis1"/>
    <w:next w:val="Normln"/>
    <w:qFormat/>
    <w:rsid w:val="00877E01"/>
    <w:pPr>
      <w:pageBreakBefore w:val="0"/>
      <w:numPr>
        <w:ilvl w:val="2"/>
      </w:numPr>
      <w:shd w:val="clear" w:color="auto" w:fill="E6E6E6"/>
      <w:tabs>
        <w:tab w:val="clear" w:pos="720"/>
        <w:tab w:val="left" w:pos="1077"/>
      </w:tabs>
      <w:spacing w:after="60"/>
      <w:ind w:left="1077" w:hanging="1077"/>
      <w:outlineLvl w:val="2"/>
    </w:pPr>
    <w:rPr>
      <w:rFonts w:ascii="Times New Roman" w:hAnsi="Times New Roman"/>
      <w:bCs w:val="0"/>
      <w:caps w:val="0"/>
      <w:sz w:val="26"/>
      <w:szCs w:val="26"/>
    </w:rPr>
  </w:style>
  <w:style w:type="paragraph" w:styleId="Nadpis4">
    <w:name w:val="heading 4"/>
    <w:aliases w:val="ASAPHeading 4,Podkapitola3,Nadpis 4T,V_Head4,MUS4,bl,bb,H4,h4,4,l4,Odstavec 1,Odstavec 11,Odstavec 12,Odstavec 13,Odstavec 14,Aufgabe,PA Micro Section,Schedules,beton Nadpis 4,Odstavec 111,Odstavec 121,Odstavec 131,Odstavec 15,Odstavec "/>
    <w:basedOn w:val="Nadpis1"/>
    <w:next w:val="Normln"/>
    <w:qFormat/>
    <w:rsid w:val="00877E01"/>
    <w:pPr>
      <w:pageBreakBefore w:val="0"/>
      <w:numPr>
        <w:ilvl w:val="3"/>
      </w:numPr>
      <w:shd w:val="clear" w:color="auto" w:fill="F3F3F3"/>
      <w:spacing w:after="60"/>
      <w:outlineLvl w:val="3"/>
    </w:pPr>
    <w:rPr>
      <w:bCs w:val="0"/>
      <w:sz w:val="24"/>
      <w:szCs w:val="28"/>
    </w:rPr>
  </w:style>
  <w:style w:type="paragraph" w:styleId="Nadpis5">
    <w:name w:val="heading 5"/>
    <w:aliases w:val="ASAPHeading 5,Normal Text,MUS5,dash,ds,dd,h5,l5,hm,Odstavec 2,Odstavec 21,Odstavec 22,Odstavec 211,Odstavec 23,Odstavec 212,Odstavec 24,Odstavec 213,Odstavec 25,Odstavec 214,Odstavec 26"/>
    <w:basedOn w:val="Nadpis4"/>
    <w:next w:val="Normln"/>
    <w:link w:val="Nadpis5Char"/>
    <w:qFormat/>
    <w:rsid w:val="00877E01"/>
    <w:pPr>
      <w:numPr>
        <w:ilvl w:val="0"/>
        <w:numId w:val="0"/>
      </w:numPr>
      <w:ind w:firstLine="1077"/>
      <w:outlineLvl w:val="4"/>
    </w:pPr>
    <w:rPr>
      <w:rFonts w:ascii="Times New Roman" w:hAnsi="Times New Roman"/>
      <w:bCs/>
      <w:iCs/>
      <w:sz w:val="22"/>
      <w:szCs w:val="26"/>
    </w:rPr>
  </w:style>
  <w:style w:type="paragraph" w:styleId="Nadpis6">
    <w:name w:val="heading 6"/>
    <w:aliases w:val="ASAPHeading 6,Alpha List,ASAPHeading 61,ASAPHeading 62,ASAPHeading 63,ASAPHeading 64,ASAPHeading 65,ASAPHeading 66,ASAPHeading 611,ASAPHeading 621,ASAPHeading 631,ASAPHeading 641,ASAPHeading 651,ASAPHeading 67,ASAPHeading 612,ASAPHeading 622,H"/>
    <w:basedOn w:val="Normln"/>
    <w:next w:val="Normln"/>
    <w:qFormat/>
    <w:rsid w:val="00877E01"/>
    <w:pPr>
      <w:spacing w:before="240" w:after="60"/>
      <w:ind w:left="1077"/>
      <w:outlineLvl w:val="5"/>
    </w:pPr>
    <w:rPr>
      <w:rFonts w:ascii="Arial" w:hAnsi="Arial"/>
      <w:b/>
      <w:bCs/>
      <w:caps/>
      <w:sz w:val="20"/>
      <w:szCs w:val="22"/>
    </w:rPr>
  </w:style>
  <w:style w:type="paragraph" w:styleId="Nadpis7">
    <w:name w:val="heading 7"/>
    <w:aliases w:val="ASAPHeading 7,ASAPHeading 71,ASAPHeading 72,ASAPHeading 73,ASAPHeading 74,MUS7,H7,letter list,lettered list,letter list1,lettered list1,letter list2,lettered list2,letter list11,lettered list11,letter list3,lettered list3,letter list12"/>
    <w:basedOn w:val="Normln"/>
    <w:next w:val="Normln"/>
    <w:qFormat/>
    <w:rsid w:val="00877E01"/>
    <w:pPr>
      <w:keepNext/>
      <w:outlineLvl w:val="6"/>
    </w:pPr>
    <w:rPr>
      <w:b/>
      <w:bCs/>
    </w:rPr>
  </w:style>
  <w:style w:type="paragraph" w:styleId="Nadpis8">
    <w:name w:val="heading 8"/>
    <w:aliases w:val="ASAPHeading 8,MUS8,H8,(Appendici),action,action1,action2,action11,action3,action4,action5,action6,action7,action12,action21,action111,action31,action8,action13,action22,action112,action32,action9,action14,action23,action113,action33"/>
    <w:basedOn w:val="Normln"/>
    <w:next w:val="Normln"/>
    <w:qFormat/>
    <w:rsid w:val="00877E01"/>
    <w:pPr>
      <w:keepNext/>
      <w:outlineLvl w:val="7"/>
    </w:pPr>
    <w:rPr>
      <w:i/>
      <w:iCs/>
    </w:rPr>
  </w:style>
  <w:style w:type="paragraph" w:styleId="Nadpis9">
    <w:name w:val="heading 9"/>
    <w:aliases w:val="ASAPHeading 9,h9,heading9,MUS9,H9,(Bibliografia),progress,progress1,progress2,progress11,progress3,progress4,progress5,progress6,progress7,progress12,progress21,progress111,progress31,progress8,progress13,progress22,progress112,App Heading"/>
    <w:basedOn w:val="Normln"/>
    <w:next w:val="Normln"/>
    <w:qFormat/>
    <w:rsid w:val="00877E01"/>
    <w:pPr>
      <w:keepNext/>
      <w:shd w:val="clear" w:color="auto" w:fill="FFFF00"/>
      <w:overflowPunct w:val="0"/>
      <w:autoSpaceDE w:val="0"/>
      <w:autoSpaceDN w:val="0"/>
      <w:adjustRightInd w:val="0"/>
      <w:ind w:firstLine="720"/>
      <w:jc w:val="both"/>
      <w:textAlignment w:val="baseline"/>
      <w:outlineLvl w:val="8"/>
    </w:pPr>
    <w:rPr>
      <w:b/>
      <w:color w:val="000080"/>
      <w:sz w:val="32"/>
      <w:szCs w:val="20"/>
    </w:rPr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paragraph" w:styleId="Obsah1">
    <w:name w:val="toc 1"/>
    <w:basedOn w:val="Normln"/>
    <w:next w:val="Normln"/>
    <w:autoRedefine/>
    <w:uiPriority w:val="39"/>
    <w:rsid w:val="00D411C3"/>
  </w:style>
  <w:style w:type="paragraph" w:styleId="Zhlav">
    <w:name w:val="header"/>
    <w:basedOn w:val="Normln"/>
    <w:link w:val="ZhlavChar"/>
    <w:uiPriority w:val="99"/>
    <w:rsid w:val="00877E01"/>
    <w:pPr>
      <w:tabs>
        <w:tab w:val="center" w:pos="4536"/>
        <w:tab w:val="right" w:pos="9072"/>
      </w:tabs>
    </w:pPr>
    <w:rPr>
      <w:rFonts w:ascii="Arial" w:hAnsi="Arial"/>
      <w:sz w:val="18"/>
    </w:rPr>
  </w:style>
  <w:style w:type="character" w:styleId="Hypertextovodkaz">
    <w:name w:val="Hyperlink"/>
    <w:uiPriority w:val="99"/>
    <w:rsid w:val="00877E01"/>
    <w:rPr>
      <w:color w:val="0000FF"/>
      <w:u w:val="single"/>
    </w:rPr>
  </w:style>
  <w:style w:type="paragraph" w:customStyle="1" w:styleId="ListBulletIndent">
    <w:name w:val="List Bullet Indent"/>
    <w:basedOn w:val="Normln"/>
    <w:rsid w:val="00877E01"/>
    <w:pPr>
      <w:numPr>
        <w:numId w:val="2"/>
      </w:numPr>
    </w:pPr>
  </w:style>
  <w:style w:type="paragraph" w:styleId="Obsah2">
    <w:name w:val="toc 2"/>
    <w:basedOn w:val="Normln"/>
    <w:next w:val="Normln"/>
    <w:autoRedefine/>
    <w:uiPriority w:val="39"/>
    <w:rsid w:val="00877E01"/>
    <w:pPr>
      <w:ind w:left="220"/>
    </w:pPr>
  </w:style>
  <w:style w:type="paragraph" w:styleId="Obsah3">
    <w:name w:val="toc 3"/>
    <w:basedOn w:val="Normln"/>
    <w:next w:val="Normln"/>
    <w:autoRedefine/>
    <w:uiPriority w:val="39"/>
    <w:rsid w:val="00877E01"/>
    <w:pPr>
      <w:ind w:left="440"/>
    </w:pPr>
  </w:style>
  <w:style w:type="paragraph" w:styleId="Obsah4">
    <w:name w:val="toc 4"/>
    <w:basedOn w:val="Normln"/>
    <w:next w:val="Normln"/>
    <w:autoRedefine/>
    <w:uiPriority w:val="39"/>
    <w:rsid w:val="00877E01"/>
    <w:pPr>
      <w:ind w:left="660"/>
    </w:pPr>
  </w:style>
  <w:style w:type="paragraph" w:styleId="Obsah5">
    <w:name w:val="toc 5"/>
    <w:basedOn w:val="Normln"/>
    <w:next w:val="Normln"/>
    <w:autoRedefine/>
    <w:uiPriority w:val="39"/>
    <w:rsid w:val="00877E01"/>
    <w:pPr>
      <w:ind w:left="880"/>
    </w:pPr>
  </w:style>
  <w:style w:type="paragraph" w:styleId="Obsah6">
    <w:name w:val="toc 6"/>
    <w:basedOn w:val="Normln"/>
    <w:next w:val="Normln"/>
    <w:autoRedefine/>
    <w:uiPriority w:val="39"/>
    <w:rsid w:val="00877E01"/>
    <w:pPr>
      <w:ind w:left="1100"/>
    </w:pPr>
  </w:style>
  <w:style w:type="paragraph" w:styleId="Obsah7">
    <w:name w:val="toc 7"/>
    <w:basedOn w:val="Normln"/>
    <w:next w:val="Normln"/>
    <w:autoRedefine/>
    <w:uiPriority w:val="39"/>
    <w:rsid w:val="00877E01"/>
    <w:pPr>
      <w:ind w:left="1320"/>
    </w:pPr>
  </w:style>
  <w:style w:type="paragraph" w:styleId="Obsah8">
    <w:name w:val="toc 8"/>
    <w:basedOn w:val="Normln"/>
    <w:next w:val="Normln"/>
    <w:autoRedefine/>
    <w:uiPriority w:val="39"/>
    <w:rsid w:val="00877E01"/>
    <w:pPr>
      <w:ind w:left="1540"/>
    </w:pPr>
  </w:style>
  <w:style w:type="paragraph" w:styleId="Obsah9">
    <w:name w:val="toc 9"/>
    <w:basedOn w:val="Normln"/>
    <w:next w:val="Normln"/>
    <w:autoRedefine/>
    <w:uiPriority w:val="39"/>
    <w:rsid w:val="00877E01"/>
    <w:pPr>
      <w:spacing w:line="240" w:lineRule="atLeast"/>
    </w:pPr>
  </w:style>
  <w:style w:type="paragraph" w:styleId="Titulek">
    <w:name w:val="caption"/>
    <w:basedOn w:val="Normln"/>
    <w:next w:val="Normln"/>
    <w:qFormat/>
    <w:rsid w:val="00877E01"/>
    <w:pPr>
      <w:spacing w:before="120"/>
    </w:pPr>
    <w:rPr>
      <w:b/>
      <w:bCs/>
      <w:sz w:val="20"/>
      <w:szCs w:val="20"/>
    </w:rPr>
  </w:style>
  <w:style w:type="paragraph" w:styleId="Seznamobrzk">
    <w:name w:val="table of figures"/>
    <w:basedOn w:val="Normln"/>
    <w:next w:val="Normln"/>
    <w:rsid w:val="00877E01"/>
    <w:pPr>
      <w:ind w:left="440" w:hanging="440"/>
    </w:pPr>
  </w:style>
  <w:style w:type="paragraph" w:styleId="Zpat">
    <w:name w:val="footer"/>
    <w:basedOn w:val="Normln"/>
    <w:link w:val="ZpatChar"/>
    <w:uiPriority w:val="99"/>
    <w:rsid w:val="00877E01"/>
    <w:pPr>
      <w:tabs>
        <w:tab w:val="center" w:pos="4536"/>
        <w:tab w:val="right" w:pos="9072"/>
      </w:tabs>
    </w:pPr>
  </w:style>
  <w:style w:type="paragraph" w:customStyle="1" w:styleId="Texttabulky">
    <w:name w:val="Text tabulky"/>
    <w:basedOn w:val="Normln"/>
    <w:rsid w:val="00877E01"/>
    <w:pPr>
      <w:spacing w:before="60" w:after="60"/>
    </w:pPr>
    <w:rPr>
      <w:sz w:val="20"/>
    </w:rPr>
  </w:style>
  <w:style w:type="character" w:styleId="slostrnky">
    <w:name w:val="page number"/>
    <w:basedOn w:val="Standardnpsmoodstavce"/>
    <w:rsid w:val="00877E01"/>
  </w:style>
  <w:style w:type="paragraph" w:styleId="Zkladntext">
    <w:name w:val="Body Text"/>
    <w:basedOn w:val="Normln"/>
    <w:rsid w:val="00877E01"/>
    <w:pPr>
      <w:jc w:val="both"/>
    </w:pPr>
  </w:style>
  <w:style w:type="paragraph" w:customStyle="1" w:styleId="Table">
    <w:name w:val="Table"/>
    <w:basedOn w:val="Normln"/>
    <w:rsid w:val="00877E01"/>
    <w:pPr>
      <w:keepLines/>
      <w:overflowPunct w:val="0"/>
      <w:autoSpaceDE w:val="0"/>
      <w:autoSpaceDN w:val="0"/>
      <w:adjustRightInd w:val="0"/>
      <w:spacing w:before="20" w:after="20"/>
      <w:ind w:left="58" w:right="58"/>
      <w:textAlignment w:val="baseline"/>
    </w:pPr>
    <w:rPr>
      <w:sz w:val="24"/>
      <w:szCs w:val="20"/>
      <w:lang w:val="en-GB"/>
    </w:rPr>
  </w:style>
  <w:style w:type="paragraph" w:customStyle="1" w:styleId="TableNormal1">
    <w:name w:val="Table Normal1"/>
    <w:basedOn w:val="Normln"/>
    <w:rsid w:val="00877E01"/>
    <w:pPr>
      <w:overflowPunct w:val="0"/>
      <w:autoSpaceDE w:val="0"/>
      <w:autoSpaceDN w:val="0"/>
      <w:adjustRightInd w:val="0"/>
      <w:spacing w:before="60" w:after="60"/>
      <w:ind w:left="28"/>
      <w:textAlignment w:val="baseline"/>
    </w:pPr>
    <w:rPr>
      <w:sz w:val="20"/>
      <w:szCs w:val="20"/>
    </w:rPr>
  </w:style>
  <w:style w:type="paragraph" w:customStyle="1" w:styleId="N-Tabulka2">
    <w:name w:val="N - Tabulka 2"/>
    <w:basedOn w:val="Normln"/>
    <w:rsid w:val="00877E01"/>
    <w:pPr>
      <w:tabs>
        <w:tab w:val="left" w:pos="425"/>
        <w:tab w:val="left" w:pos="1134"/>
        <w:tab w:val="left" w:pos="2268"/>
        <w:tab w:val="left" w:pos="2835"/>
        <w:tab w:val="left" w:pos="3402"/>
      </w:tabs>
      <w:spacing w:after="0"/>
    </w:pPr>
    <w:rPr>
      <w:rFonts w:ascii="Arial" w:hAnsi="Arial" w:cs="Arial"/>
      <w:sz w:val="24"/>
      <w:szCs w:val="20"/>
      <w:lang w:eastAsia="cs-CZ"/>
    </w:rPr>
  </w:style>
  <w:style w:type="paragraph" w:styleId="Seznamsodrkami">
    <w:name w:val="List Bullet"/>
    <w:basedOn w:val="Normln"/>
    <w:rsid w:val="00877E01"/>
    <w:pPr>
      <w:numPr>
        <w:numId w:val="3"/>
      </w:numPr>
      <w:tabs>
        <w:tab w:val="clear" w:pos="1854"/>
        <w:tab w:val="left" w:pos="720"/>
      </w:tabs>
      <w:ind w:left="720" w:hanging="720"/>
    </w:pPr>
    <w:rPr>
      <w:szCs w:val="20"/>
    </w:rPr>
  </w:style>
  <w:style w:type="character" w:styleId="Sledovanodkaz">
    <w:name w:val="FollowedHyperlink"/>
    <w:uiPriority w:val="99"/>
    <w:rsid w:val="00877E01"/>
    <w:rPr>
      <w:color w:val="800080"/>
      <w:u w:val="single"/>
    </w:rPr>
  </w:style>
  <w:style w:type="paragraph" w:styleId="Normlnodsazen">
    <w:name w:val="Normal Indent"/>
    <w:basedOn w:val="Normln"/>
    <w:link w:val="NormlnodsazenChar"/>
    <w:rsid w:val="00877E01"/>
    <w:pPr>
      <w:spacing w:before="60" w:after="240"/>
      <w:ind w:left="1134"/>
    </w:pPr>
    <w:rPr>
      <w:szCs w:val="20"/>
    </w:rPr>
  </w:style>
  <w:style w:type="paragraph" w:styleId="Textkomente">
    <w:name w:val="annotation text"/>
    <w:basedOn w:val="Normln"/>
    <w:link w:val="TextkomenteChar"/>
    <w:semiHidden/>
    <w:rsid w:val="00877E01"/>
    <w:pPr>
      <w:overflowPunct w:val="0"/>
      <w:autoSpaceDE w:val="0"/>
      <w:autoSpaceDN w:val="0"/>
      <w:adjustRightInd w:val="0"/>
      <w:spacing w:before="60" w:after="60"/>
      <w:textAlignment w:val="baseline"/>
    </w:pPr>
    <w:rPr>
      <w:szCs w:val="20"/>
    </w:rPr>
  </w:style>
  <w:style w:type="paragraph" w:styleId="Zkladntextodsazen">
    <w:name w:val="Body Text Indent"/>
    <w:basedOn w:val="Normln"/>
    <w:link w:val="ZkladntextodsazenChar"/>
    <w:rsid w:val="00877E01"/>
    <w:pPr>
      <w:overflowPunct w:val="0"/>
      <w:autoSpaceDE w:val="0"/>
      <w:autoSpaceDN w:val="0"/>
      <w:adjustRightInd w:val="0"/>
      <w:spacing w:after="0"/>
      <w:ind w:left="720"/>
      <w:textAlignment w:val="baseline"/>
    </w:pPr>
    <w:rPr>
      <w:szCs w:val="20"/>
    </w:rPr>
  </w:style>
  <w:style w:type="paragraph" w:customStyle="1" w:styleId="Documenttitle">
    <w:name w:val="Document title"/>
    <w:basedOn w:val="Normln"/>
    <w:rsid w:val="00877E01"/>
    <w:pPr>
      <w:keepNext/>
      <w:keepLines/>
      <w:overflowPunct w:val="0"/>
      <w:autoSpaceDE w:val="0"/>
      <w:autoSpaceDN w:val="0"/>
      <w:adjustRightInd w:val="0"/>
      <w:spacing w:after="0" w:line="600" w:lineRule="atLeast"/>
      <w:jc w:val="center"/>
      <w:textAlignment w:val="baseline"/>
    </w:pPr>
    <w:rPr>
      <w:b/>
      <w:sz w:val="36"/>
      <w:szCs w:val="20"/>
    </w:rPr>
  </w:style>
  <w:style w:type="paragraph" w:customStyle="1" w:styleId="FrontPageTable">
    <w:name w:val="Front Page Table"/>
    <w:basedOn w:val="Normln"/>
    <w:rsid w:val="00877E01"/>
    <w:pPr>
      <w:keepLines/>
      <w:overflowPunct w:val="0"/>
      <w:autoSpaceDE w:val="0"/>
      <w:autoSpaceDN w:val="0"/>
      <w:adjustRightInd w:val="0"/>
      <w:spacing w:after="240"/>
      <w:textAlignment w:val="baseline"/>
    </w:pPr>
    <w:rPr>
      <w:sz w:val="24"/>
      <w:szCs w:val="20"/>
    </w:rPr>
  </w:style>
  <w:style w:type="paragraph" w:customStyle="1" w:styleId="FrontPageTableClose">
    <w:name w:val="Front Page Table Close"/>
    <w:basedOn w:val="FrontPageTable"/>
    <w:rsid w:val="00877E01"/>
    <w:pPr>
      <w:spacing w:after="0"/>
    </w:pPr>
  </w:style>
  <w:style w:type="paragraph" w:customStyle="1" w:styleId="ThickBar">
    <w:name w:val="Thick Bar"/>
    <w:basedOn w:val="Normln"/>
    <w:rsid w:val="00877E01"/>
    <w:pPr>
      <w:shd w:val="solid" w:color="auto" w:fill="auto"/>
      <w:overflowPunct w:val="0"/>
      <w:autoSpaceDE w:val="0"/>
      <w:autoSpaceDN w:val="0"/>
      <w:adjustRightInd w:val="0"/>
      <w:spacing w:after="480"/>
      <w:textAlignment w:val="baseline"/>
    </w:pPr>
    <w:rPr>
      <w:sz w:val="8"/>
      <w:szCs w:val="20"/>
    </w:rPr>
  </w:style>
  <w:style w:type="paragraph" w:customStyle="1" w:styleId="ProjectTitle">
    <w:name w:val="Project Title"/>
    <w:basedOn w:val="Normln"/>
    <w:rsid w:val="00877E01"/>
    <w:pPr>
      <w:overflowPunct w:val="0"/>
      <w:autoSpaceDE w:val="0"/>
      <w:autoSpaceDN w:val="0"/>
      <w:adjustRightInd w:val="0"/>
      <w:textAlignment w:val="baseline"/>
    </w:pPr>
    <w:rPr>
      <w:b/>
      <w:sz w:val="32"/>
      <w:szCs w:val="20"/>
    </w:rPr>
  </w:style>
  <w:style w:type="paragraph" w:customStyle="1" w:styleId="Classification">
    <w:name w:val="Classification"/>
    <w:basedOn w:val="Normln"/>
    <w:next w:val="Normln"/>
    <w:rsid w:val="00877E01"/>
    <w:pPr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Helvetica" w:hAnsi="Helvetica"/>
      <w:b/>
      <w:sz w:val="20"/>
      <w:szCs w:val="20"/>
    </w:rPr>
  </w:style>
  <w:style w:type="paragraph" w:styleId="Nadpisobsahu">
    <w:name w:val="TOC Heading"/>
    <w:basedOn w:val="Normln"/>
    <w:qFormat/>
    <w:rsid w:val="00877E01"/>
    <w:pPr>
      <w:keepNext/>
      <w:keepLines/>
      <w:overflowPunct w:val="0"/>
      <w:autoSpaceDE w:val="0"/>
      <w:autoSpaceDN w:val="0"/>
      <w:adjustRightInd w:val="0"/>
      <w:spacing w:after="300"/>
      <w:jc w:val="center"/>
      <w:textAlignment w:val="baseline"/>
    </w:pPr>
    <w:rPr>
      <w:b/>
      <w:sz w:val="28"/>
      <w:szCs w:val="20"/>
      <w:lang w:val="en-GB"/>
    </w:rPr>
  </w:style>
  <w:style w:type="paragraph" w:customStyle="1" w:styleId="N-Normln">
    <w:name w:val="N - Normální"/>
    <w:basedOn w:val="Normln"/>
    <w:autoRedefine/>
    <w:rsid w:val="009F4FAD"/>
    <w:pPr>
      <w:tabs>
        <w:tab w:val="left" w:pos="0"/>
        <w:tab w:val="left" w:pos="425"/>
        <w:tab w:val="left" w:pos="2268"/>
        <w:tab w:val="left" w:pos="2835"/>
        <w:tab w:val="left" w:pos="3402"/>
      </w:tabs>
      <w:spacing w:before="120" w:after="0"/>
      <w:ind w:left="1134"/>
      <w:jc w:val="both"/>
    </w:pPr>
    <w:rPr>
      <w:noProof/>
      <w:szCs w:val="20"/>
      <w:lang w:eastAsia="cs-CZ"/>
    </w:rPr>
  </w:style>
  <w:style w:type="paragraph" w:customStyle="1" w:styleId="N-NadpisPODN">
    <w:name w:val="N - Nadpis PODN"/>
    <w:basedOn w:val="N-Normln"/>
    <w:rsid w:val="00877E01"/>
    <w:pPr>
      <w:tabs>
        <w:tab w:val="clear" w:pos="2268"/>
        <w:tab w:val="clear" w:pos="2835"/>
        <w:tab w:val="clear" w:pos="3402"/>
      </w:tabs>
      <w:spacing w:after="120"/>
      <w:ind w:left="0"/>
      <w:jc w:val="center"/>
    </w:pPr>
    <w:rPr>
      <w:b/>
      <w:sz w:val="28"/>
    </w:rPr>
  </w:style>
  <w:style w:type="paragraph" w:customStyle="1" w:styleId="EdiFix">
    <w:name w:val="EdiFix"/>
    <w:basedOn w:val="Normln"/>
    <w:rsid w:val="00877E01"/>
    <w:pPr>
      <w:tabs>
        <w:tab w:val="left" w:pos="57"/>
        <w:tab w:val="left" w:pos="284"/>
        <w:tab w:val="left" w:pos="567"/>
        <w:tab w:val="left" w:pos="851"/>
        <w:tab w:val="left" w:pos="1134"/>
        <w:tab w:val="left" w:pos="1418"/>
        <w:tab w:val="left" w:pos="1701"/>
        <w:tab w:val="left" w:pos="1985"/>
        <w:tab w:val="left" w:pos="2892"/>
        <w:tab w:val="left" w:pos="4338"/>
        <w:tab w:val="left" w:pos="5783"/>
        <w:tab w:val="center" w:pos="7229"/>
        <w:tab w:val="right" w:pos="8669"/>
      </w:tabs>
      <w:spacing w:after="0"/>
      <w:ind w:left="57"/>
    </w:pPr>
    <w:rPr>
      <w:rFonts w:ascii="CG Times" w:hAnsi="CG Times"/>
      <w:noProof/>
      <w:sz w:val="20"/>
      <w:szCs w:val="20"/>
      <w:lang w:val="en-GB" w:eastAsia="nl-NL"/>
    </w:rPr>
  </w:style>
  <w:style w:type="character" w:customStyle="1" w:styleId="schemaheader1">
    <w:name w:val="schemaheader1"/>
    <w:rsid w:val="00877E01"/>
    <w:rPr>
      <w:rFonts w:ascii="Arial" w:hAnsi="Arial" w:cs="Arial" w:hint="default"/>
      <w:color w:val="000000"/>
      <w:sz w:val="22"/>
      <w:szCs w:val="22"/>
    </w:rPr>
  </w:style>
  <w:style w:type="character" w:customStyle="1" w:styleId="schemaheader21">
    <w:name w:val="schemaheader21"/>
    <w:rsid w:val="00877E01"/>
    <w:rPr>
      <w:rFonts w:ascii="Arial" w:hAnsi="Arial" w:cs="Arial" w:hint="default"/>
      <w:b/>
      <w:bCs/>
      <w:color w:val="000000"/>
      <w:sz w:val="22"/>
      <w:szCs w:val="22"/>
    </w:rPr>
  </w:style>
  <w:style w:type="character" w:customStyle="1" w:styleId="schemasubtitle1">
    <w:name w:val="schemasubtitle1"/>
    <w:rsid w:val="00877E01"/>
    <w:rPr>
      <w:rFonts w:ascii="Arial" w:hAnsi="Arial" w:cs="Arial" w:hint="default"/>
      <w:color w:val="808080"/>
      <w:sz w:val="16"/>
      <w:szCs w:val="16"/>
    </w:rPr>
  </w:style>
  <w:style w:type="character" w:customStyle="1" w:styleId="schemaname1">
    <w:name w:val="schemaname1"/>
    <w:rsid w:val="00877E01"/>
    <w:rPr>
      <w:rFonts w:ascii="Arial" w:hAnsi="Arial" w:cs="Arial" w:hint="default"/>
      <w:b/>
      <w:bCs/>
      <w:color w:val="000000"/>
      <w:sz w:val="16"/>
      <w:szCs w:val="16"/>
    </w:rPr>
  </w:style>
  <w:style w:type="character" w:customStyle="1" w:styleId="elementheader1">
    <w:name w:val="elementheader1"/>
    <w:rsid w:val="00877E01"/>
    <w:rPr>
      <w:rFonts w:ascii="Arial" w:hAnsi="Arial" w:cs="Arial" w:hint="default"/>
      <w:color w:val="000000"/>
      <w:sz w:val="20"/>
      <w:szCs w:val="20"/>
    </w:rPr>
  </w:style>
  <w:style w:type="character" w:customStyle="1" w:styleId="elementheader21">
    <w:name w:val="elementheader21"/>
    <w:rsid w:val="00877E01"/>
    <w:rPr>
      <w:rFonts w:ascii="Arial" w:hAnsi="Arial" w:cs="Arial" w:hint="default"/>
      <w:b/>
      <w:bCs/>
      <w:color w:val="000000"/>
      <w:sz w:val="20"/>
      <w:szCs w:val="20"/>
    </w:rPr>
  </w:style>
  <w:style w:type="character" w:customStyle="1" w:styleId="schemasubdata1">
    <w:name w:val="schemasubdata1"/>
    <w:rsid w:val="00877E01"/>
    <w:rPr>
      <w:rFonts w:ascii="Arial" w:hAnsi="Arial" w:cs="Arial" w:hint="default"/>
      <w:color w:val="000000"/>
      <w:sz w:val="16"/>
      <w:szCs w:val="16"/>
    </w:rPr>
  </w:style>
  <w:style w:type="paragraph" w:styleId="FormtovanvHTML">
    <w:name w:val="HTML Preformatted"/>
    <w:basedOn w:val="Normln"/>
    <w:rsid w:val="00877E01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spacing w:after="0"/>
    </w:pPr>
    <w:rPr>
      <w:rFonts w:ascii="Arial Unicode MS" w:eastAsia="Arial Unicode MS" w:hAnsi="Arial Unicode MS" w:cs="Arial Unicode MS"/>
      <w:sz w:val="20"/>
      <w:szCs w:val="20"/>
      <w:lang w:val="en-GB"/>
    </w:rPr>
  </w:style>
  <w:style w:type="character" w:customStyle="1" w:styleId="textoperator1">
    <w:name w:val="textoperator1"/>
    <w:rsid w:val="00877E01"/>
    <w:rPr>
      <w:rFonts w:ascii="Arial" w:hAnsi="Arial" w:cs="Arial" w:hint="default"/>
      <w:color w:val="0000FF"/>
      <w:sz w:val="16"/>
      <w:szCs w:val="16"/>
    </w:rPr>
  </w:style>
  <w:style w:type="character" w:customStyle="1" w:styleId="textelement1">
    <w:name w:val="textelement1"/>
    <w:rsid w:val="00877E01"/>
    <w:rPr>
      <w:rFonts w:ascii="Arial" w:hAnsi="Arial" w:cs="Arial" w:hint="default"/>
      <w:color w:val="800000"/>
      <w:sz w:val="16"/>
      <w:szCs w:val="16"/>
    </w:rPr>
  </w:style>
  <w:style w:type="character" w:customStyle="1" w:styleId="textattr1">
    <w:name w:val="textattr1"/>
    <w:rsid w:val="00877E01"/>
    <w:rPr>
      <w:rFonts w:ascii="Arial" w:hAnsi="Arial" w:cs="Arial" w:hint="default"/>
      <w:color w:val="FF0000"/>
      <w:sz w:val="16"/>
      <w:szCs w:val="16"/>
    </w:rPr>
  </w:style>
  <w:style w:type="character" w:customStyle="1" w:styleId="textcontents1">
    <w:name w:val="textcontents1"/>
    <w:rsid w:val="00877E01"/>
    <w:rPr>
      <w:rFonts w:ascii="Arial" w:hAnsi="Arial" w:cs="Arial" w:hint="default"/>
      <w:color w:val="000000"/>
      <w:sz w:val="16"/>
      <w:szCs w:val="16"/>
    </w:rPr>
  </w:style>
  <w:style w:type="character" w:customStyle="1" w:styleId="m1">
    <w:name w:val="m1"/>
    <w:rsid w:val="00877E01"/>
    <w:rPr>
      <w:color w:val="0000FF"/>
    </w:rPr>
  </w:style>
  <w:style w:type="character" w:customStyle="1" w:styleId="pi1">
    <w:name w:val="pi1"/>
    <w:rsid w:val="00877E01"/>
    <w:rPr>
      <w:color w:val="0000FF"/>
    </w:rPr>
  </w:style>
  <w:style w:type="character" w:customStyle="1" w:styleId="t1">
    <w:name w:val="t1"/>
    <w:rsid w:val="00877E01"/>
    <w:rPr>
      <w:color w:val="990000"/>
    </w:rPr>
  </w:style>
  <w:style w:type="character" w:customStyle="1" w:styleId="ns1">
    <w:name w:val="ns1"/>
    <w:rsid w:val="00877E01"/>
    <w:rPr>
      <w:color w:val="FF0000"/>
    </w:rPr>
  </w:style>
  <w:style w:type="character" w:customStyle="1" w:styleId="b1">
    <w:name w:val="b1"/>
    <w:rsid w:val="00877E01"/>
    <w:rPr>
      <w:rFonts w:ascii="Courier New" w:hAnsi="Courier New" w:cs="Courier New" w:hint="default"/>
      <w:b/>
      <w:bCs/>
      <w:strike w:val="0"/>
      <w:dstrike w:val="0"/>
      <w:color w:val="FF0000"/>
      <w:u w:val="none"/>
      <w:effect w:val="none"/>
    </w:rPr>
  </w:style>
  <w:style w:type="character" w:customStyle="1" w:styleId="ci1">
    <w:name w:val="ci1"/>
    <w:rsid w:val="00877E01"/>
    <w:rPr>
      <w:rFonts w:ascii="Courier" w:hAnsi="Courier" w:hint="default"/>
      <w:color w:val="888888"/>
      <w:sz w:val="24"/>
      <w:szCs w:val="24"/>
    </w:rPr>
  </w:style>
  <w:style w:type="character" w:customStyle="1" w:styleId="tx1">
    <w:name w:val="tx1"/>
    <w:rsid w:val="00877E01"/>
    <w:rPr>
      <w:b/>
      <w:bCs/>
    </w:rPr>
  </w:style>
  <w:style w:type="paragraph" w:customStyle="1" w:styleId="b">
    <w:name w:val="b"/>
    <w:basedOn w:val="Normln"/>
    <w:rsid w:val="00877E01"/>
    <w:pPr>
      <w:spacing w:before="100" w:beforeAutospacing="1" w:after="100" w:afterAutospacing="1"/>
    </w:pPr>
    <w:rPr>
      <w:rFonts w:ascii="Courier New" w:eastAsia="Arial Unicode MS" w:hAnsi="Courier New" w:cs="Courier New"/>
      <w:b/>
      <w:bCs/>
      <w:color w:val="FF0000"/>
      <w:sz w:val="24"/>
      <w:lang w:val="en-GB"/>
    </w:rPr>
  </w:style>
  <w:style w:type="paragraph" w:customStyle="1" w:styleId="e">
    <w:name w:val="e"/>
    <w:basedOn w:val="Normln"/>
    <w:rsid w:val="00877E01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k">
    <w:name w:val="k"/>
    <w:basedOn w:val="Normln"/>
    <w:rsid w:val="00877E01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">
    <w:name w:val="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00"/>
      <w:sz w:val="24"/>
      <w:lang w:val="en-GB"/>
    </w:rPr>
  </w:style>
  <w:style w:type="paragraph" w:customStyle="1" w:styleId="xt">
    <w:name w:val="x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99"/>
      <w:sz w:val="24"/>
      <w:lang w:val="en-GB"/>
    </w:rPr>
  </w:style>
  <w:style w:type="paragraph" w:customStyle="1" w:styleId="ns">
    <w:name w:val="ns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FF0000"/>
      <w:sz w:val="24"/>
      <w:lang w:val="en-GB"/>
    </w:rPr>
  </w:style>
  <w:style w:type="paragraph" w:customStyle="1" w:styleId="dt">
    <w:name w:val="d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8000"/>
      <w:sz w:val="24"/>
      <w:lang w:val="en-GB"/>
    </w:rPr>
  </w:style>
  <w:style w:type="paragraph" w:customStyle="1" w:styleId="m">
    <w:name w:val="m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tx">
    <w:name w:val="tx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b/>
      <w:bCs/>
      <w:sz w:val="24"/>
      <w:lang w:val="en-GB"/>
    </w:rPr>
  </w:style>
  <w:style w:type="paragraph" w:customStyle="1" w:styleId="db">
    <w:name w:val="db"/>
    <w:basedOn w:val="Normln"/>
    <w:rsid w:val="00877E01"/>
    <w:pPr>
      <w:pBdr>
        <w:left w:val="single" w:sz="6" w:space="4" w:color="CCCCCC"/>
      </w:pBdr>
      <w:spacing w:after="0"/>
      <w:ind w:left="240"/>
    </w:pPr>
    <w:rPr>
      <w:rFonts w:ascii="Courier" w:eastAsia="Arial Unicode MS" w:hAnsi="Courier" w:cs="Arial Unicode MS"/>
      <w:sz w:val="24"/>
      <w:lang w:val="en-GB"/>
    </w:rPr>
  </w:style>
  <w:style w:type="paragraph" w:customStyle="1" w:styleId="di">
    <w:name w:val="di"/>
    <w:basedOn w:val="Normln"/>
    <w:rsid w:val="00877E01"/>
    <w:pPr>
      <w:spacing w:before="100" w:beforeAutospacing="1" w:after="100" w:afterAutospacing="1"/>
    </w:pPr>
    <w:rPr>
      <w:rFonts w:ascii="Courier" w:eastAsia="Arial Unicode MS" w:hAnsi="Courier" w:cs="Arial Unicode MS"/>
      <w:sz w:val="24"/>
      <w:lang w:val="en-GB"/>
    </w:rPr>
  </w:style>
  <w:style w:type="paragraph" w:customStyle="1" w:styleId="d">
    <w:name w:val="d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pi">
    <w:name w:val="pi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cb">
    <w:name w:val="cb"/>
    <w:basedOn w:val="Normln"/>
    <w:rsid w:val="00877E01"/>
    <w:pPr>
      <w:spacing w:after="0"/>
      <w:ind w:left="240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ci">
    <w:name w:val="ci"/>
    <w:basedOn w:val="Normln"/>
    <w:rsid w:val="00877E01"/>
    <w:pPr>
      <w:spacing w:before="100" w:beforeAutospacing="1" w:after="100" w:afterAutospacing="1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Textbubliny1">
    <w:name w:val="Text bubliny1"/>
    <w:basedOn w:val="Normln"/>
    <w:semiHidden/>
    <w:rsid w:val="00877E01"/>
    <w:rPr>
      <w:rFonts w:ascii="Tahoma" w:hAnsi="Tahoma" w:cs="Tahoma"/>
      <w:sz w:val="16"/>
      <w:szCs w:val="16"/>
    </w:rPr>
  </w:style>
  <w:style w:type="paragraph" w:customStyle="1" w:styleId="Pedmtkomente1">
    <w:name w:val="Předmět komentáře1"/>
    <w:basedOn w:val="Textkomente"/>
    <w:next w:val="Textkomente"/>
    <w:semiHidden/>
    <w:rsid w:val="00877E01"/>
    <w:pPr>
      <w:overflowPunct/>
      <w:autoSpaceDE/>
      <w:autoSpaceDN/>
      <w:adjustRightInd/>
      <w:spacing w:before="0" w:after="120"/>
      <w:textAlignment w:val="auto"/>
    </w:pPr>
    <w:rPr>
      <w:b/>
      <w:bCs/>
      <w:sz w:val="20"/>
    </w:rPr>
  </w:style>
  <w:style w:type="paragraph" w:customStyle="1" w:styleId="xl24">
    <w:name w:val="xl24"/>
    <w:basedOn w:val="Normln"/>
    <w:rsid w:val="00877E0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5">
    <w:name w:val="xl25"/>
    <w:basedOn w:val="Normln"/>
    <w:rsid w:val="00877E0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6">
    <w:name w:val="xl26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7">
    <w:name w:val="xl27"/>
    <w:basedOn w:val="Normln"/>
    <w:rsid w:val="00877E0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8">
    <w:name w:val="xl28"/>
    <w:basedOn w:val="Normln"/>
    <w:rsid w:val="00877E0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9">
    <w:name w:val="xl29"/>
    <w:basedOn w:val="Normln"/>
    <w:rsid w:val="00877E0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0">
    <w:name w:val="xl30"/>
    <w:basedOn w:val="Normln"/>
    <w:rsid w:val="00877E0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1">
    <w:name w:val="xl31"/>
    <w:basedOn w:val="Normln"/>
    <w:rsid w:val="00877E0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2">
    <w:name w:val="xl32"/>
    <w:basedOn w:val="Normln"/>
    <w:rsid w:val="00877E01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3">
    <w:name w:val="xl33"/>
    <w:basedOn w:val="Normln"/>
    <w:rsid w:val="00877E01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4">
    <w:name w:val="xl34"/>
    <w:basedOn w:val="Normln"/>
    <w:rsid w:val="00877E0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color w:val="FF0000"/>
      <w:sz w:val="16"/>
      <w:szCs w:val="16"/>
      <w:lang w:val="en-GB"/>
    </w:rPr>
  </w:style>
  <w:style w:type="paragraph" w:customStyle="1" w:styleId="xl35">
    <w:name w:val="xl35"/>
    <w:basedOn w:val="Normln"/>
    <w:rsid w:val="00877E0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6">
    <w:name w:val="xl36"/>
    <w:basedOn w:val="Normln"/>
    <w:rsid w:val="00877E0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7">
    <w:name w:val="xl37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8">
    <w:name w:val="xl38"/>
    <w:basedOn w:val="Normln"/>
    <w:rsid w:val="00877E01"/>
    <w:pPr>
      <w:pBdr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9">
    <w:name w:val="xl39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xl40">
    <w:name w:val="xl40"/>
    <w:basedOn w:val="Normln"/>
    <w:rsid w:val="00877E0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41">
    <w:name w:val="xl41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abletext">
    <w:name w:val="Table text"/>
    <w:rsid w:val="00877E01"/>
    <w:pPr>
      <w:autoSpaceDE w:val="0"/>
      <w:autoSpaceDN w:val="0"/>
    </w:pPr>
    <w:rPr>
      <w:noProof/>
      <w:sz w:val="22"/>
      <w:szCs w:val="22"/>
      <w:lang w:val="en-US"/>
    </w:rPr>
  </w:style>
  <w:style w:type="paragraph" w:customStyle="1" w:styleId="Heading">
    <w:name w:val="Heading"/>
    <w:basedOn w:val="Normln"/>
    <w:next w:val="Normln"/>
    <w:rsid w:val="004B4809"/>
    <w:pPr>
      <w:keepNext/>
      <w:keepLines/>
      <w:overflowPunct w:val="0"/>
      <w:autoSpaceDE w:val="0"/>
      <w:autoSpaceDN w:val="0"/>
      <w:adjustRightInd w:val="0"/>
      <w:spacing w:after="300"/>
      <w:ind w:left="1134" w:hanging="1134"/>
      <w:textAlignment w:val="baseline"/>
    </w:pPr>
    <w:rPr>
      <w:b/>
      <w:sz w:val="28"/>
      <w:szCs w:val="20"/>
    </w:rPr>
  </w:style>
  <w:style w:type="table" w:styleId="Mkatabulky">
    <w:name w:val="Table Grid"/>
    <w:basedOn w:val="Normlntabulka"/>
    <w:rsid w:val="00B21063"/>
    <w:pPr>
      <w:autoSpaceDE w:val="0"/>
      <w:autoSpaceDN w:val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A1">
    <w:name w:val="A. 1."/>
    <w:rsid w:val="007804FA"/>
    <w:pPr>
      <w:numPr>
        <w:numId w:val="11"/>
      </w:numPr>
    </w:pPr>
  </w:style>
  <w:style w:type="paragraph" w:styleId="Textbubliny">
    <w:name w:val="Balloon Text"/>
    <w:basedOn w:val="Normln"/>
    <w:semiHidden/>
    <w:rsid w:val="00B240BB"/>
    <w:rPr>
      <w:rFonts w:ascii="Tahoma" w:hAnsi="Tahoma" w:cs="Tahoma"/>
      <w:sz w:val="16"/>
      <w:szCs w:val="16"/>
    </w:rPr>
  </w:style>
  <w:style w:type="paragraph" w:customStyle="1" w:styleId="normal1">
    <w:name w:val="normal1"/>
    <w:basedOn w:val="Normln"/>
    <w:rsid w:val="00BF34C5"/>
    <w:pPr>
      <w:spacing w:before="240" w:after="0"/>
      <w:jc w:val="both"/>
    </w:pPr>
    <w:rPr>
      <w:szCs w:val="20"/>
      <w:lang w:val="es-ES_tradnl" w:eastAsia="es-ES"/>
    </w:rPr>
  </w:style>
  <w:style w:type="paragraph" w:customStyle="1" w:styleId="xl42">
    <w:name w:val="xl42"/>
    <w:basedOn w:val="Normln"/>
    <w:rsid w:val="007F474B"/>
    <w:pPr>
      <w:spacing w:before="100" w:beforeAutospacing="1" w:after="100" w:afterAutospacing="1"/>
    </w:pPr>
    <w:rPr>
      <w:rFonts w:ascii="Arial" w:hAnsi="Arial" w:cs="Arial"/>
      <w:color w:val="FF0000"/>
      <w:sz w:val="24"/>
      <w:lang w:eastAsia="cs-CZ"/>
    </w:rPr>
  </w:style>
  <w:style w:type="paragraph" w:styleId="Rozloendokumentu">
    <w:name w:val="Document Map"/>
    <w:basedOn w:val="Normln"/>
    <w:link w:val="RozloendokumentuChar"/>
    <w:rsid w:val="008B35B7"/>
    <w:rPr>
      <w:rFonts w:ascii="Tahoma" w:hAnsi="Tahoma" w:cs="Tahoma"/>
      <w:sz w:val="16"/>
      <w:szCs w:val="16"/>
    </w:rPr>
  </w:style>
  <w:style w:type="character" w:customStyle="1" w:styleId="RozloendokumentuChar">
    <w:name w:val="Rozložení dokumentu Char"/>
    <w:link w:val="Rozloendokumentu"/>
    <w:rsid w:val="008B35B7"/>
    <w:rPr>
      <w:rFonts w:ascii="Tahoma" w:hAnsi="Tahoma" w:cs="Tahoma"/>
      <w:sz w:val="16"/>
      <w:szCs w:val="16"/>
      <w:lang w:val="cs-CZ"/>
    </w:rPr>
  </w:style>
  <w:style w:type="character" w:customStyle="1" w:styleId="Nadpis2Char">
    <w:name w:val="Nadpis 2 Char"/>
    <w:aliases w:val="ASAPHeading 2 Char,h2 Char1,hlavicka Char,F2 Char,F21 Char,PA Major Section Char1,2 Char1,sub-sect Char1,21 Char1,sub-sect1 Char1,22 Char1,sub-sect2 Char1,211 Char1,sub-sect11 Char,Nadpis 2T Char,Heading 2 Hidden Char,V_Head2 Char,23 Char1"/>
    <w:link w:val="Nadpis2"/>
    <w:rsid w:val="00582341"/>
    <w:rPr>
      <w:rFonts w:cs="Arial"/>
      <w:iCs/>
      <w:color w:val="000080"/>
      <w:kern w:val="32"/>
      <w:sz w:val="28"/>
      <w:szCs w:val="28"/>
      <w:shd w:val="clear" w:color="auto" w:fill="FFCC00"/>
      <w:lang w:eastAsia="en-US"/>
    </w:rPr>
  </w:style>
  <w:style w:type="character" w:customStyle="1" w:styleId="Nadpis5Char">
    <w:name w:val="Nadpis 5 Char"/>
    <w:aliases w:val="ASAPHeading 5 Char,Normal Text Char,MUS5 Char,dash Char,ds Char,dd Char,h5 Char,l5 Char,hm Char,Odstavec 2 Char,Odstavec 21 Char,Odstavec 22 Char,Odstavec 211 Char,Odstavec 23 Char,Odstavec 212 Char,Odstavec 24 Char,Odstavec 213 Char"/>
    <w:link w:val="Nadpis5"/>
    <w:rsid w:val="00582341"/>
    <w:rPr>
      <w:rFonts w:cs="Arial"/>
      <w:b/>
      <w:bCs/>
      <w:iCs/>
      <w:caps/>
      <w:color w:val="000080"/>
      <w:kern w:val="32"/>
      <w:sz w:val="22"/>
      <w:szCs w:val="26"/>
      <w:shd w:val="clear" w:color="auto" w:fill="F3F3F3"/>
      <w:lang w:val="cs-CZ"/>
    </w:rPr>
  </w:style>
  <w:style w:type="paragraph" w:customStyle="1" w:styleId="Copyright">
    <w:name w:val="Copyright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paragraph" w:styleId="Rejstk1">
    <w:name w:val="index 1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240" w:hanging="240"/>
      <w:textAlignment w:val="baseline"/>
    </w:pPr>
    <w:rPr>
      <w:szCs w:val="20"/>
    </w:rPr>
  </w:style>
  <w:style w:type="paragraph" w:styleId="Rejstk2">
    <w:name w:val="index 2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480" w:hanging="240"/>
      <w:textAlignment w:val="baseline"/>
    </w:pPr>
    <w:rPr>
      <w:szCs w:val="20"/>
    </w:rPr>
  </w:style>
  <w:style w:type="paragraph" w:styleId="Rejstk3">
    <w:name w:val="index 3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720" w:hanging="240"/>
      <w:textAlignment w:val="baseline"/>
    </w:pPr>
    <w:rPr>
      <w:szCs w:val="20"/>
    </w:rPr>
  </w:style>
  <w:style w:type="paragraph" w:styleId="Rejstk4">
    <w:name w:val="index 4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960" w:hanging="240"/>
      <w:textAlignment w:val="baseline"/>
    </w:pPr>
    <w:rPr>
      <w:szCs w:val="20"/>
    </w:rPr>
  </w:style>
  <w:style w:type="paragraph" w:styleId="Rejstk5">
    <w:name w:val="index 5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200" w:hanging="240"/>
      <w:textAlignment w:val="baseline"/>
    </w:pPr>
    <w:rPr>
      <w:szCs w:val="20"/>
    </w:rPr>
  </w:style>
  <w:style w:type="paragraph" w:styleId="Rejstk6">
    <w:name w:val="index 6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440" w:hanging="240"/>
      <w:textAlignment w:val="baseline"/>
    </w:pPr>
    <w:rPr>
      <w:szCs w:val="20"/>
    </w:rPr>
  </w:style>
  <w:style w:type="paragraph" w:styleId="Rejstk7">
    <w:name w:val="index 7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680" w:hanging="240"/>
      <w:textAlignment w:val="baseline"/>
    </w:pPr>
    <w:rPr>
      <w:szCs w:val="20"/>
    </w:rPr>
  </w:style>
  <w:style w:type="paragraph" w:styleId="Rejstk8">
    <w:name w:val="index 8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920" w:hanging="240"/>
      <w:textAlignment w:val="baseline"/>
    </w:pPr>
    <w:rPr>
      <w:szCs w:val="20"/>
    </w:rPr>
  </w:style>
  <w:style w:type="paragraph" w:styleId="Rejstk9">
    <w:name w:val="index 9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2160" w:hanging="240"/>
      <w:textAlignment w:val="baseline"/>
    </w:pPr>
    <w:rPr>
      <w:szCs w:val="20"/>
    </w:rPr>
  </w:style>
  <w:style w:type="paragraph" w:styleId="Hlavikarejstku">
    <w:name w:val="index heading"/>
    <w:basedOn w:val="Normln"/>
    <w:next w:val="Rejstk1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Cs w:val="20"/>
    </w:rPr>
  </w:style>
  <w:style w:type="paragraph" w:customStyle="1" w:styleId="xl23">
    <w:name w:val="xl23"/>
    <w:basedOn w:val="Normln"/>
    <w:rsid w:val="00582341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3">
    <w:name w:val="xl43"/>
    <w:basedOn w:val="Normln"/>
    <w:rsid w:val="00582341"/>
    <w:pPr>
      <w:pBdr>
        <w:left w:val="single" w:sz="12" w:space="0" w:color="auto"/>
        <w:bottom w:val="single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4">
    <w:name w:val="xl44"/>
    <w:basedOn w:val="Normln"/>
    <w:rsid w:val="00582341"/>
    <w:pPr>
      <w:pBdr>
        <w:left w:val="single" w:sz="12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5">
    <w:name w:val="xl45"/>
    <w:basedOn w:val="Normln"/>
    <w:rsid w:val="00582341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6">
    <w:name w:val="xl46"/>
    <w:basedOn w:val="Normln"/>
    <w:rsid w:val="00582341"/>
    <w:pPr>
      <w:pBdr>
        <w:top w:val="single" w:sz="6" w:space="0" w:color="auto"/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7">
    <w:name w:val="xl47"/>
    <w:basedOn w:val="Normln"/>
    <w:rsid w:val="00582341"/>
    <w:pPr>
      <w:pBdr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8">
    <w:name w:val="xl48"/>
    <w:basedOn w:val="Normln"/>
    <w:rsid w:val="00582341"/>
    <w:pPr>
      <w:pBdr>
        <w:top w:val="single" w:sz="6" w:space="0" w:color="auto"/>
        <w:right w:val="dotted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9">
    <w:name w:val="xl49"/>
    <w:basedOn w:val="Normln"/>
    <w:rsid w:val="00582341"/>
    <w:pPr>
      <w:pBdr>
        <w:top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0">
    <w:name w:val="xl50"/>
    <w:basedOn w:val="Normln"/>
    <w:rsid w:val="00582341"/>
    <w:pPr>
      <w:pBdr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1">
    <w:name w:val="xl51"/>
    <w:basedOn w:val="Normln"/>
    <w:rsid w:val="00582341"/>
    <w:pPr>
      <w:pBdr>
        <w:bottom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character" w:styleId="Odkaznakoment">
    <w:name w:val="annotation reference"/>
    <w:rsid w:val="00582341"/>
    <w:rPr>
      <w:sz w:val="16"/>
      <w:szCs w:val="16"/>
    </w:rPr>
  </w:style>
  <w:style w:type="paragraph" w:styleId="Pedmtkomente">
    <w:name w:val="annotation subject"/>
    <w:basedOn w:val="Textkomente"/>
    <w:next w:val="Textkomente"/>
    <w:link w:val="PedmtkomenteChar"/>
    <w:uiPriority w:val="99"/>
    <w:rsid w:val="00582341"/>
    <w:pPr>
      <w:spacing w:before="0" w:after="0"/>
    </w:pPr>
    <w:rPr>
      <w:b/>
      <w:bCs/>
      <w:sz w:val="20"/>
    </w:rPr>
  </w:style>
  <w:style w:type="character" w:customStyle="1" w:styleId="TextkomenteChar">
    <w:name w:val="Text komentáře Char"/>
    <w:link w:val="Textkomente"/>
    <w:semiHidden/>
    <w:rsid w:val="00582341"/>
    <w:rPr>
      <w:sz w:val="22"/>
      <w:lang w:val="cs-CZ"/>
    </w:rPr>
  </w:style>
  <w:style w:type="character" w:customStyle="1" w:styleId="PedmtkomenteChar">
    <w:name w:val="Předmět komentáře Char"/>
    <w:link w:val="Pedmtkomente"/>
    <w:rsid w:val="00582341"/>
    <w:rPr>
      <w:b/>
      <w:bCs/>
      <w:sz w:val="22"/>
      <w:lang w:val="cs-CZ"/>
    </w:rPr>
  </w:style>
  <w:style w:type="paragraph" w:customStyle="1" w:styleId="xl52">
    <w:name w:val="xl5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3">
    <w:name w:val="xl53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4">
    <w:name w:val="xl54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5">
    <w:name w:val="xl55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6">
    <w:name w:val="xl56"/>
    <w:basedOn w:val="Normln"/>
    <w:rsid w:val="00582341"/>
    <w:pPr>
      <w:shd w:val="thinDiagStripe" w:color="FF0000" w:fill="auto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7">
    <w:name w:val="xl57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8">
    <w:name w:val="xl58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9">
    <w:name w:val="xl59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  <w:jc w:val="center"/>
      <w:textAlignment w:val="top"/>
    </w:pPr>
    <w:rPr>
      <w:i/>
      <w:iCs/>
      <w:sz w:val="14"/>
      <w:szCs w:val="14"/>
      <w:lang w:eastAsia="cs-CZ"/>
    </w:rPr>
  </w:style>
  <w:style w:type="paragraph" w:customStyle="1" w:styleId="xl60">
    <w:name w:val="xl60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61">
    <w:name w:val="xl61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2">
    <w:name w:val="xl6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3">
    <w:name w:val="xl63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4">
    <w:name w:val="xl64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5">
    <w:name w:val="xl65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6">
    <w:name w:val="xl6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8">
    <w:name w:val="xl68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9">
    <w:name w:val="xl69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0">
    <w:name w:val="xl70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1">
    <w:name w:val="xl71"/>
    <w:basedOn w:val="Normln"/>
    <w:rsid w:val="0058234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2">
    <w:name w:val="xl72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3">
    <w:name w:val="xl73"/>
    <w:basedOn w:val="Normln"/>
    <w:rsid w:val="00582341"/>
    <w:pPr>
      <w:pBdr>
        <w:top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4">
    <w:name w:val="xl74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5">
    <w:name w:val="xl75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6">
    <w:name w:val="xl7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7">
    <w:name w:val="xl77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8">
    <w:name w:val="xl78"/>
    <w:basedOn w:val="Normln"/>
    <w:rsid w:val="00582341"/>
    <w:pPr>
      <w:pBdr>
        <w:top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0">
    <w:name w:val="xl80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1">
    <w:name w:val="xl81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2">
    <w:name w:val="xl82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4">
    <w:name w:val="xl84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5">
    <w:name w:val="xl85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88">
    <w:name w:val="xl88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89">
    <w:name w:val="xl89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2">
    <w:name w:val="xl9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3">
    <w:name w:val="xl93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color w:val="FF0000"/>
      <w:sz w:val="14"/>
      <w:szCs w:val="14"/>
      <w:lang w:eastAsia="cs-CZ"/>
    </w:rPr>
  </w:style>
  <w:style w:type="paragraph" w:customStyle="1" w:styleId="xl94">
    <w:name w:val="xl94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5">
    <w:name w:val="xl95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b/>
      <w:bCs/>
      <w:sz w:val="14"/>
      <w:szCs w:val="14"/>
      <w:lang w:eastAsia="cs-CZ"/>
    </w:rPr>
  </w:style>
  <w:style w:type="paragraph" w:customStyle="1" w:styleId="xl96">
    <w:name w:val="xl9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7">
    <w:name w:val="xl97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2">
    <w:name w:val="xl102"/>
    <w:basedOn w:val="Normln"/>
    <w:rsid w:val="00582341"/>
    <w:pPr>
      <w:pBdr>
        <w:left w:val="single" w:sz="4" w:space="0" w:color="auto"/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3">
    <w:name w:val="xl103"/>
    <w:basedOn w:val="Normln"/>
    <w:rsid w:val="00582341"/>
    <w:pPr>
      <w:pBdr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05">
    <w:name w:val="xl105"/>
    <w:basedOn w:val="Normln"/>
    <w:rsid w:val="00582341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6">
    <w:name w:val="xl106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7">
    <w:name w:val="xl107"/>
    <w:basedOn w:val="Normln"/>
    <w:rsid w:val="00582341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8">
    <w:name w:val="xl108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9">
    <w:name w:val="xl109"/>
    <w:basedOn w:val="Normln"/>
    <w:rsid w:val="00582341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0">
    <w:name w:val="xl110"/>
    <w:basedOn w:val="Normln"/>
    <w:rsid w:val="00582341"/>
    <w:pPr>
      <w:pBdr>
        <w:top w:val="single" w:sz="8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1">
    <w:name w:val="xl111"/>
    <w:basedOn w:val="Normln"/>
    <w:rsid w:val="00582341"/>
    <w:pPr>
      <w:pBdr>
        <w:top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2">
    <w:name w:val="xl112"/>
    <w:basedOn w:val="Normln"/>
    <w:rsid w:val="00582341"/>
    <w:pP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3">
    <w:name w:val="xl113"/>
    <w:basedOn w:val="Normln"/>
    <w:rsid w:val="00582341"/>
    <w:pPr>
      <w:pBdr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4">
    <w:name w:val="xl114"/>
    <w:basedOn w:val="Normln"/>
    <w:rsid w:val="00582341"/>
    <w:pPr>
      <w:pBdr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5">
    <w:name w:val="xl115"/>
    <w:basedOn w:val="Normln"/>
    <w:rsid w:val="0058234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6">
    <w:name w:val="xl116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7">
    <w:name w:val="xl117"/>
    <w:basedOn w:val="Normln"/>
    <w:rsid w:val="00582341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8">
    <w:name w:val="xl118"/>
    <w:basedOn w:val="Normln"/>
    <w:rsid w:val="00582341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9">
    <w:name w:val="xl119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xl120">
    <w:name w:val="xl120"/>
    <w:basedOn w:val="Normln"/>
    <w:rsid w:val="00582341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Odrky">
    <w:name w:val="Odrážky"/>
    <w:basedOn w:val="Normln"/>
    <w:rsid w:val="00582341"/>
    <w:pPr>
      <w:numPr>
        <w:numId w:val="16"/>
      </w:numPr>
      <w:spacing w:after="0"/>
    </w:pPr>
  </w:style>
  <w:style w:type="paragraph" w:customStyle="1" w:styleId="Odrkydruhlevel">
    <w:name w:val="Odrážky druhý level"/>
    <w:basedOn w:val="Odrky"/>
    <w:rsid w:val="00582341"/>
    <w:pPr>
      <w:numPr>
        <w:ilvl w:val="2"/>
      </w:numPr>
      <w:tabs>
        <w:tab w:val="clear" w:pos="2160"/>
        <w:tab w:val="num" w:pos="1440"/>
      </w:tabs>
      <w:ind w:left="1440"/>
    </w:pPr>
  </w:style>
  <w:style w:type="paragraph" w:customStyle="1" w:styleId="Odrkytetrove">
    <w:name w:val="Odrážky třetí úroveň"/>
    <w:basedOn w:val="Odrkydruhlevel"/>
    <w:rsid w:val="00582341"/>
    <w:pPr>
      <w:tabs>
        <w:tab w:val="clear" w:pos="1440"/>
        <w:tab w:val="num" w:pos="2160"/>
      </w:tabs>
      <w:ind w:left="2160"/>
    </w:pPr>
  </w:style>
  <w:style w:type="character" w:customStyle="1" w:styleId="Variable">
    <w:name w:val="Variable"/>
    <w:rsid w:val="00582341"/>
    <w:rPr>
      <w:i/>
      <w:noProof/>
    </w:rPr>
  </w:style>
  <w:style w:type="character" w:customStyle="1" w:styleId="Obsoletegray">
    <w:name w:val="Obsolete gray"/>
    <w:rsid w:val="00582341"/>
    <w:rPr>
      <w:strike/>
      <w:dstrike w:val="0"/>
      <w:color w:val="C0C0C0"/>
    </w:rPr>
  </w:style>
  <w:style w:type="character" w:customStyle="1" w:styleId="Obsolete">
    <w:name w:val="Obsolete"/>
    <w:rsid w:val="00582341"/>
    <w:rPr>
      <w:strike/>
      <w:dstrike w:val="0"/>
    </w:rPr>
  </w:style>
  <w:style w:type="character" w:customStyle="1" w:styleId="NormlnodsazenChar">
    <w:name w:val="Normální odsazený Char"/>
    <w:link w:val="Normlnodsazen"/>
    <w:rsid w:val="00582341"/>
    <w:rPr>
      <w:sz w:val="22"/>
      <w:lang w:val="cs-CZ"/>
    </w:rPr>
  </w:style>
  <w:style w:type="paragraph" w:customStyle="1" w:styleId="TableHeading">
    <w:name w:val="Table Heading"/>
    <w:basedOn w:val="Table"/>
    <w:rsid w:val="00582341"/>
    <w:pPr>
      <w:spacing w:before="40" w:after="40"/>
      <w:ind w:left="57" w:right="57"/>
    </w:pPr>
    <w:rPr>
      <w:b/>
      <w:lang w:val="cs-CZ"/>
    </w:rPr>
  </w:style>
  <w:style w:type="paragraph" w:customStyle="1" w:styleId="Picture">
    <w:name w:val="Picture"/>
    <w:basedOn w:val="Normln"/>
    <w:rsid w:val="00582341"/>
    <w:pPr>
      <w:spacing w:before="120"/>
      <w:jc w:val="center"/>
    </w:pPr>
    <w:rPr>
      <w:sz w:val="24"/>
      <w:szCs w:val="20"/>
    </w:rPr>
  </w:style>
  <w:style w:type="character" w:customStyle="1" w:styleId="l1s521">
    <w:name w:val="l1s521"/>
    <w:rsid w:val="00582341"/>
    <w:rPr>
      <w:rFonts w:ascii="Courier New" w:hAnsi="Courier New" w:cs="Courier New" w:hint="default"/>
      <w:color w:val="0000FF"/>
      <w:sz w:val="20"/>
      <w:szCs w:val="20"/>
      <w:shd w:val="clear" w:color="auto" w:fill="FFFFFF"/>
    </w:rPr>
  </w:style>
  <w:style w:type="paragraph" w:customStyle="1" w:styleId="Formfield">
    <w:name w:val="Form field"/>
    <w:basedOn w:val="Normln"/>
    <w:next w:val="Normln"/>
    <w:link w:val="FormfieldChar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i/>
      <w:szCs w:val="20"/>
    </w:rPr>
  </w:style>
  <w:style w:type="character" w:customStyle="1" w:styleId="FormfieldChar">
    <w:name w:val="Form field Char"/>
    <w:link w:val="Formfield"/>
    <w:rsid w:val="00582341"/>
    <w:rPr>
      <w:i/>
      <w:sz w:val="22"/>
      <w:lang w:val="cs-CZ"/>
    </w:rPr>
  </w:style>
  <w:style w:type="paragraph" w:customStyle="1" w:styleId="Numbered">
    <w:name w:val="Numbered"/>
    <w:aliases w:val="Indent"/>
    <w:basedOn w:val="Normlnodsazen"/>
    <w:rsid w:val="00582341"/>
    <w:pPr>
      <w:tabs>
        <w:tab w:val="num" w:pos="1495"/>
      </w:tabs>
      <w:overflowPunct w:val="0"/>
      <w:autoSpaceDE w:val="0"/>
      <w:autoSpaceDN w:val="0"/>
      <w:adjustRightInd w:val="0"/>
      <w:spacing w:before="0"/>
      <w:ind w:left="1495" w:hanging="360"/>
      <w:jc w:val="both"/>
      <w:textAlignment w:val="baseline"/>
    </w:pPr>
    <w:rPr>
      <w:sz w:val="24"/>
    </w:rPr>
  </w:style>
  <w:style w:type="paragraph" w:styleId="Nzev">
    <w:name w:val="Title"/>
    <w:aliases w:val="ASAPTitle"/>
    <w:basedOn w:val="Normln"/>
    <w:link w:val="NzevChar"/>
    <w:qFormat/>
    <w:rsid w:val="00582341"/>
    <w:pPr>
      <w:spacing w:before="240" w:after="60"/>
      <w:jc w:val="center"/>
    </w:pPr>
    <w:rPr>
      <w:rFonts w:ascii="Arial" w:hAnsi="Arial"/>
      <w:b/>
      <w:kern w:val="28"/>
      <w:sz w:val="72"/>
    </w:rPr>
  </w:style>
  <w:style w:type="character" w:customStyle="1" w:styleId="NzevChar">
    <w:name w:val="Název Char"/>
    <w:aliases w:val="ASAPTitle Char"/>
    <w:link w:val="Nzev"/>
    <w:rsid w:val="00582341"/>
    <w:rPr>
      <w:rFonts w:ascii="Arial" w:hAnsi="Arial"/>
      <w:b/>
      <w:kern w:val="28"/>
      <w:sz w:val="72"/>
      <w:szCs w:val="24"/>
      <w:lang w:val="cs-CZ"/>
    </w:rPr>
  </w:style>
  <w:style w:type="paragraph" w:customStyle="1" w:styleId="DomSub">
    <w:name w:val="DomSub"/>
    <w:basedOn w:val="Normln"/>
    <w:rsid w:val="00582341"/>
    <w:pPr>
      <w:ind w:left="1440"/>
      <w:jc w:val="both"/>
    </w:pPr>
  </w:style>
  <w:style w:type="paragraph" w:customStyle="1" w:styleId="CISection">
    <w:name w:val="CISection"/>
    <w:basedOn w:val="Normln"/>
    <w:rsid w:val="00582341"/>
    <w:pPr>
      <w:tabs>
        <w:tab w:val="left" w:pos="1134"/>
      </w:tabs>
      <w:spacing w:before="120"/>
      <w:ind w:left="567"/>
      <w:jc w:val="both"/>
    </w:pPr>
    <w:rPr>
      <w:rFonts w:ascii="Times" w:hAnsi="Times"/>
      <w:b/>
    </w:rPr>
  </w:style>
  <w:style w:type="paragraph" w:customStyle="1" w:styleId="ASAPNormalIcon">
    <w:name w:val="ASAPNormalIcon"/>
    <w:basedOn w:val="Normln"/>
    <w:rsid w:val="00582341"/>
    <w:pPr>
      <w:ind w:left="1440"/>
      <w:jc w:val="both"/>
    </w:pPr>
  </w:style>
  <w:style w:type="paragraph" w:styleId="Prosttext">
    <w:name w:val="Plain Text"/>
    <w:basedOn w:val="Normln"/>
    <w:link w:val="ProsttextChar"/>
    <w:rsid w:val="00582341"/>
    <w:pPr>
      <w:jc w:val="both"/>
    </w:pPr>
    <w:rPr>
      <w:rFonts w:ascii="Courier New" w:hAnsi="Courier New" w:cs="Courier New"/>
    </w:rPr>
  </w:style>
  <w:style w:type="character" w:customStyle="1" w:styleId="ProsttextChar">
    <w:name w:val="Prostý text Char"/>
    <w:link w:val="Prosttext"/>
    <w:rsid w:val="00582341"/>
    <w:rPr>
      <w:rFonts w:ascii="Courier New" w:hAnsi="Courier New" w:cs="Courier New"/>
      <w:sz w:val="22"/>
      <w:szCs w:val="24"/>
      <w:lang w:val="cs-CZ"/>
    </w:rPr>
  </w:style>
  <w:style w:type="paragraph" w:customStyle="1" w:styleId="Tabulka">
    <w:name w:val="Tabulka"/>
    <w:basedOn w:val="Normln"/>
    <w:next w:val="Normln"/>
    <w:rsid w:val="00582341"/>
    <w:pPr>
      <w:widowControl w:val="0"/>
      <w:suppressAutoHyphens/>
      <w:autoSpaceDE w:val="0"/>
      <w:autoSpaceDN w:val="0"/>
      <w:adjustRightInd w:val="0"/>
      <w:jc w:val="both"/>
    </w:pPr>
    <w:rPr>
      <w:rFonts w:ascii="Arial" w:hAnsi="Arial" w:cs="Arial"/>
      <w:color w:val="000000"/>
    </w:rPr>
  </w:style>
  <w:style w:type="paragraph" w:styleId="Zkladntextodsazen2">
    <w:name w:val="Body Text Indent 2"/>
    <w:basedOn w:val="Normln"/>
    <w:link w:val="Zkladntextodsazen2Char"/>
    <w:rsid w:val="00582341"/>
    <w:pPr>
      <w:jc w:val="both"/>
    </w:pPr>
  </w:style>
  <w:style w:type="character" w:customStyle="1" w:styleId="Zkladntextodsazen2Char">
    <w:name w:val="Základní text odsazený 2 Char"/>
    <w:link w:val="Zkladntextodsazen2"/>
    <w:rsid w:val="00582341"/>
    <w:rPr>
      <w:sz w:val="22"/>
      <w:szCs w:val="24"/>
      <w:lang w:val="cs-CZ"/>
    </w:rPr>
  </w:style>
  <w:style w:type="paragraph" w:styleId="Zkladntextodsazen3">
    <w:name w:val="Body Text Indent 3"/>
    <w:basedOn w:val="Normln"/>
    <w:link w:val="Zkladntextodsazen3Char"/>
    <w:rsid w:val="00582341"/>
    <w:pPr>
      <w:widowControl w:val="0"/>
      <w:suppressAutoHyphens/>
      <w:autoSpaceDE w:val="0"/>
      <w:autoSpaceDN w:val="0"/>
      <w:adjustRightInd w:val="0"/>
      <w:ind w:left="993" w:hanging="426"/>
      <w:jc w:val="both"/>
    </w:pPr>
    <w:rPr>
      <w:rFonts w:cs="Arial"/>
    </w:rPr>
  </w:style>
  <w:style w:type="character" w:customStyle="1" w:styleId="Zkladntextodsazen3Char">
    <w:name w:val="Základní text odsazený 3 Char"/>
    <w:link w:val="Zkladntextodsazen3"/>
    <w:rsid w:val="00582341"/>
    <w:rPr>
      <w:rFonts w:cs="Arial"/>
      <w:sz w:val="22"/>
      <w:szCs w:val="24"/>
      <w:lang w:val="cs-CZ"/>
    </w:rPr>
  </w:style>
  <w:style w:type="paragraph" w:styleId="Zkladntext2">
    <w:name w:val="Body Text 2"/>
    <w:basedOn w:val="Normln"/>
    <w:link w:val="Zkladntext2Char"/>
    <w:rsid w:val="00582341"/>
    <w:pPr>
      <w:jc w:val="both"/>
    </w:pPr>
    <w:rPr>
      <w:color w:val="0000FF"/>
    </w:rPr>
  </w:style>
  <w:style w:type="character" w:customStyle="1" w:styleId="Zkladntext2Char">
    <w:name w:val="Základní text 2 Char"/>
    <w:link w:val="Zkladntext2"/>
    <w:rsid w:val="00582341"/>
    <w:rPr>
      <w:color w:val="0000FF"/>
      <w:sz w:val="22"/>
      <w:szCs w:val="24"/>
      <w:lang w:val="cs-CZ"/>
    </w:rPr>
  </w:style>
  <w:style w:type="paragraph" w:customStyle="1" w:styleId="RKNormal">
    <w:name w:val="RK_Normal"/>
    <w:basedOn w:val="Zhlav"/>
    <w:rsid w:val="00582341"/>
    <w:pPr>
      <w:widowControl w:val="0"/>
      <w:autoSpaceDE w:val="0"/>
      <w:autoSpaceDN w:val="0"/>
      <w:jc w:val="both"/>
    </w:pPr>
    <w:rPr>
      <w:sz w:val="22"/>
    </w:rPr>
  </w:style>
  <w:style w:type="paragraph" w:customStyle="1" w:styleId="bullet">
    <w:name w:val="bullet"/>
    <w:basedOn w:val="Normln"/>
    <w:rsid w:val="00582341"/>
    <w:pPr>
      <w:tabs>
        <w:tab w:val="num" w:pos="1477"/>
      </w:tabs>
      <w:ind w:left="1647" w:hanging="567"/>
      <w:jc w:val="both"/>
    </w:pPr>
  </w:style>
  <w:style w:type="paragraph" w:customStyle="1" w:styleId="tablehead">
    <w:name w:val="table_head"/>
    <w:basedOn w:val="Texttabulky"/>
    <w:autoRedefine/>
    <w:rsid w:val="00582341"/>
    <w:rPr>
      <w:rFonts w:ascii="Arial" w:eastAsia="MS Mincho" w:hAnsi="Arial" w:cs="Arial"/>
      <w:b/>
      <w:bCs/>
      <w:sz w:val="18"/>
    </w:rPr>
  </w:style>
  <w:style w:type="paragraph" w:customStyle="1" w:styleId="Puntos">
    <w:name w:val="Puntos"/>
    <w:basedOn w:val="Normln"/>
    <w:rsid w:val="00582341"/>
    <w:pPr>
      <w:tabs>
        <w:tab w:val="num" w:pos="1477"/>
      </w:tabs>
      <w:spacing w:before="60"/>
      <w:ind w:left="1647" w:hanging="567"/>
      <w:jc w:val="both"/>
    </w:pPr>
    <w:rPr>
      <w:rFonts w:ascii="Arial" w:hAnsi="Arial" w:cs="Arial"/>
      <w:sz w:val="20"/>
      <w:szCs w:val="20"/>
      <w:lang w:eastAsia="es-ES"/>
    </w:rPr>
  </w:style>
  <w:style w:type="paragraph" w:customStyle="1" w:styleId="Odrazky1">
    <w:name w:val="Odrazky 1"/>
    <w:basedOn w:val="Normln"/>
    <w:rsid w:val="00582341"/>
    <w:pPr>
      <w:numPr>
        <w:numId w:val="18"/>
      </w:numPr>
      <w:tabs>
        <w:tab w:val="left" w:pos="1701"/>
      </w:tabs>
      <w:spacing w:before="120" w:after="0"/>
    </w:pPr>
    <w:rPr>
      <w:lang w:eastAsia="cs-CZ"/>
    </w:rPr>
  </w:style>
  <w:style w:type="paragraph" w:customStyle="1" w:styleId="Odrazky2">
    <w:name w:val="Odrazky 2"/>
    <w:basedOn w:val="Normln"/>
    <w:rsid w:val="00582341"/>
    <w:pPr>
      <w:numPr>
        <w:ilvl w:val="2"/>
        <w:numId w:val="18"/>
      </w:numPr>
      <w:tabs>
        <w:tab w:val="left" w:pos="851"/>
      </w:tabs>
      <w:spacing w:before="120" w:after="0"/>
    </w:pPr>
    <w:rPr>
      <w:lang w:eastAsia="cs-CZ"/>
    </w:rPr>
  </w:style>
  <w:style w:type="paragraph" w:customStyle="1" w:styleId="BodyText1">
    <w:name w:val="Body Text1"/>
    <w:basedOn w:val="Normln"/>
    <w:autoRedefine/>
    <w:rsid w:val="00582341"/>
    <w:pPr>
      <w:spacing w:after="0"/>
    </w:pPr>
    <w:rPr>
      <w:lang w:eastAsia="cs-CZ"/>
    </w:rPr>
  </w:style>
  <w:style w:type="character" w:customStyle="1" w:styleId="l1s321">
    <w:name w:val="l1s321"/>
    <w:rsid w:val="00582341"/>
    <w:rPr>
      <w:rFonts w:ascii="Courier New" w:hAnsi="Courier New" w:cs="Courier New" w:hint="default"/>
      <w:color w:val="3399FF"/>
      <w:sz w:val="20"/>
      <w:szCs w:val="20"/>
      <w:shd w:val="clear" w:color="auto" w:fill="FFFFFF"/>
    </w:rPr>
  </w:style>
  <w:style w:type="character" w:customStyle="1" w:styleId="l1s311">
    <w:name w:val="l1s311"/>
    <w:rsid w:val="00582341"/>
    <w:rPr>
      <w:rFonts w:ascii="Courier New" w:hAnsi="Courier New" w:cs="Courier New" w:hint="default"/>
      <w:i/>
      <w:iCs/>
      <w:color w:val="808080"/>
      <w:sz w:val="20"/>
      <w:szCs w:val="20"/>
      <w:shd w:val="clear" w:color="auto" w:fill="FFFFFF"/>
    </w:rPr>
  </w:style>
  <w:style w:type="character" w:customStyle="1" w:styleId="l1s331">
    <w:name w:val="l1s331"/>
    <w:rsid w:val="00582341"/>
    <w:rPr>
      <w:rFonts w:ascii="Courier New" w:hAnsi="Courier New" w:cs="Courier New" w:hint="default"/>
      <w:color w:val="4DA619"/>
      <w:sz w:val="20"/>
      <w:szCs w:val="20"/>
      <w:shd w:val="clear" w:color="auto" w:fill="FFFFFF"/>
    </w:rPr>
  </w:style>
  <w:style w:type="paragraph" w:styleId="Seznamsodrkami2">
    <w:name w:val="List Bullet 2"/>
    <w:basedOn w:val="Normln"/>
    <w:rsid w:val="00582341"/>
    <w:pPr>
      <w:tabs>
        <w:tab w:val="num" w:pos="720"/>
      </w:tabs>
      <w:spacing w:after="0"/>
      <w:ind w:left="720" w:hanging="360"/>
    </w:pPr>
    <w:rPr>
      <w:sz w:val="24"/>
      <w:lang w:eastAsia="cs-CZ"/>
    </w:rPr>
  </w:style>
  <w:style w:type="paragraph" w:customStyle="1" w:styleId="InsideAddress">
    <w:name w:val="Inside Address"/>
    <w:basedOn w:val="Normln"/>
    <w:rsid w:val="00582341"/>
    <w:pPr>
      <w:spacing w:after="0"/>
    </w:pPr>
    <w:rPr>
      <w:sz w:val="24"/>
      <w:lang w:eastAsia="cs-CZ"/>
    </w:rPr>
  </w:style>
  <w:style w:type="paragraph" w:customStyle="1" w:styleId="ReferenceLine">
    <w:name w:val="Reference Line"/>
    <w:basedOn w:val="Zkladntext"/>
    <w:rsid w:val="00582341"/>
  </w:style>
  <w:style w:type="paragraph" w:styleId="Zkladntext-prvnodsazen2">
    <w:name w:val="Body Text First Indent 2"/>
    <w:basedOn w:val="Zkladntextodsazen"/>
    <w:link w:val="Zkladntext-prvnodsazen2Char"/>
    <w:rsid w:val="00582341"/>
    <w:pPr>
      <w:overflowPunct/>
      <w:autoSpaceDE/>
      <w:autoSpaceDN/>
      <w:adjustRightInd/>
      <w:spacing w:after="120"/>
      <w:ind w:left="360" w:firstLine="210"/>
      <w:textAlignment w:val="auto"/>
    </w:pPr>
    <w:rPr>
      <w:sz w:val="24"/>
      <w:szCs w:val="24"/>
      <w:lang w:eastAsia="cs-CZ"/>
    </w:rPr>
  </w:style>
  <w:style w:type="character" w:customStyle="1" w:styleId="ZkladntextodsazenChar">
    <w:name w:val="Základní text odsazený Char"/>
    <w:link w:val="Zkladntextodsazen"/>
    <w:rsid w:val="00582341"/>
    <w:rPr>
      <w:sz w:val="22"/>
      <w:lang w:val="cs-CZ"/>
    </w:rPr>
  </w:style>
  <w:style w:type="character" w:customStyle="1" w:styleId="Zkladntext-prvnodsazen2Char">
    <w:name w:val="Základní text - první odsazený 2 Char"/>
    <w:link w:val="Zkladntext-prvnodsazen2"/>
    <w:rsid w:val="00582341"/>
    <w:rPr>
      <w:sz w:val="24"/>
      <w:szCs w:val="24"/>
      <w:lang w:val="cs-CZ" w:eastAsia="cs-CZ"/>
    </w:rPr>
  </w:style>
  <w:style w:type="table" w:styleId="Mkatabulky1">
    <w:name w:val="Table Grid 1"/>
    <w:basedOn w:val="Normlntabulka"/>
    <w:rsid w:val="00582341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2Char">
    <w:name w:val="2 Char"/>
    <w:aliases w:val="sub-sect Char,21 Char,sub-sect1 Char,22 Char,sub-sect2 Char,23 Char,sub-sect3 Char,24 Char,sub-sect4 Char,25 Char,sub-sect5 Char,(1.1 Char,1.2 Char,1.3 etc) Char,section header Char,h2 Char,no section Char,H2 Char,PA Major Section Char,211 Char"/>
    <w:rsid w:val="00582341"/>
    <w:rPr>
      <w:rFonts w:ascii="Arial" w:hAnsi="Arial"/>
      <w:b/>
      <w:sz w:val="24"/>
      <w:lang w:val="cs-CZ" w:eastAsia="en-US" w:bidi="ar-SA"/>
    </w:rPr>
  </w:style>
  <w:style w:type="character" w:customStyle="1" w:styleId="Hidden">
    <w:name w:val="Hidden"/>
    <w:rsid w:val="00582341"/>
    <w:rPr>
      <w:i/>
      <w:vanish/>
      <w:color w:val="0000FF"/>
    </w:rPr>
  </w:style>
  <w:style w:type="character" w:customStyle="1" w:styleId="LogicaLogo">
    <w:name w:val="Logica Logo"/>
    <w:rsid w:val="00582341"/>
    <w:rPr>
      <w:rFonts w:ascii="Logica" w:hAnsi="Logica"/>
      <w:sz w:val="36"/>
    </w:rPr>
  </w:style>
  <w:style w:type="paragraph" w:customStyle="1" w:styleId="AbbreviationList">
    <w:name w:val="Abbreviation List"/>
    <w:basedOn w:val="Normln"/>
    <w:rsid w:val="00582341"/>
    <w:pPr>
      <w:overflowPunct w:val="0"/>
      <w:autoSpaceDE w:val="0"/>
      <w:autoSpaceDN w:val="0"/>
      <w:adjustRightInd w:val="0"/>
      <w:spacing w:after="240"/>
      <w:ind w:left="2835" w:hanging="1701"/>
      <w:jc w:val="both"/>
      <w:textAlignment w:val="baseline"/>
    </w:pPr>
    <w:rPr>
      <w:szCs w:val="20"/>
    </w:rPr>
  </w:style>
  <w:style w:type="paragraph" w:customStyle="1" w:styleId="Nadpis10">
    <w:name w:val="Nadpis1"/>
    <w:basedOn w:val="Zkladntext"/>
    <w:next w:val="Odstavec"/>
    <w:rsid w:val="00582341"/>
    <w:pPr>
      <w:pageBreakBefore/>
      <w:tabs>
        <w:tab w:val="left" w:pos="567"/>
      </w:tabs>
      <w:overflowPunct w:val="0"/>
      <w:autoSpaceDE w:val="0"/>
      <w:autoSpaceDN w:val="0"/>
      <w:adjustRightInd w:val="0"/>
      <w:spacing w:after="0"/>
      <w:ind w:left="567" w:hanging="567"/>
      <w:jc w:val="left"/>
      <w:textAlignment w:val="baseline"/>
    </w:pPr>
    <w:rPr>
      <w:b/>
      <w:sz w:val="28"/>
      <w:szCs w:val="20"/>
    </w:rPr>
  </w:style>
  <w:style w:type="paragraph" w:customStyle="1" w:styleId="Odstavec">
    <w:name w:val="Odstavec"/>
    <w:basedOn w:val="Zkladntext2"/>
    <w:rsid w:val="00582341"/>
    <w:pPr>
      <w:tabs>
        <w:tab w:val="left" w:pos="567"/>
        <w:tab w:val="left" w:pos="1134"/>
        <w:tab w:val="left" w:pos="1701"/>
        <w:tab w:val="left" w:pos="2268"/>
        <w:tab w:val="left" w:pos="2835"/>
      </w:tabs>
      <w:overflowPunct w:val="0"/>
      <w:autoSpaceDE w:val="0"/>
      <w:autoSpaceDN w:val="0"/>
      <w:adjustRightInd w:val="0"/>
      <w:spacing w:after="0"/>
      <w:ind w:firstLine="567"/>
      <w:jc w:val="left"/>
      <w:textAlignment w:val="baseline"/>
    </w:pPr>
    <w:rPr>
      <w:color w:val="auto"/>
      <w:szCs w:val="20"/>
    </w:rPr>
  </w:style>
  <w:style w:type="paragraph" w:customStyle="1" w:styleId="Odrka1">
    <w:name w:val="Odrážka 1"/>
    <w:basedOn w:val="Zkladntext"/>
    <w:rsid w:val="00582341"/>
    <w:pPr>
      <w:tabs>
        <w:tab w:val="left" w:pos="284"/>
        <w:tab w:val="left" w:pos="567"/>
        <w:tab w:val="left" w:pos="1146"/>
      </w:tabs>
      <w:overflowPunct w:val="0"/>
      <w:autoSpaceDE w:val="0"/>
      <w:autoSpaceDN w:val="0"/>
      <w:adjustRightInd w:val="0"/>
      <w:spacing w:after="0"/>
      <w:ind w:left="1146" w:hanging="360"/>
      <w:jc w:val="left"/>
      <w:textAlignment w:val="baseline"/>
    </w:pPr>
    <w:rPr>
      <w:b/>
      <w:szCs w:val="20"/>
    </w:rPr>
  </w:style>
  <w:style w:type="paragraph" w:customStyle="1" w:styleId="xl22">
    <w:name w:val="xl22"/>
    <w:basedOn w:val="Normln"/>
    <w:rsid w:val="00582341"/>
    <w:pPr>
      <w:pBdr>
        <w:bottom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Seznamodrky">
    <w:name w:val="Seznam odrážky"/>
    <w:aliases w:val="odsazeno"/>
    <w:basedOn w:val="Normlnodsazen"/>
    <w:rsid w:val="00582341"/>
    <w:pPr>
      <w:tabs>
        <w:tab w:val="num" w:pos="432"/>
      </w:tabs>
      <w:spacing w:before="120" w:after="0"/>
      <w:ind w:left="432" w:hanging="432"/>
      <w:jc w:val="both"/>
    </w:pPr>
    <w:rPr>
      <w:szCs w:val="24"/>
      <w:lang w:eastAsia="cs-CZ"/>
    </w:rPr>
  </w:style>
  <w:style w:type="paragraph" w:customStyle="1" w:styleId="Titulogeneral">
    <w:name w:val="Titulo general"/>
    <w:basedOn w:val="Normlnodsazen"/>
    <w:rsid w:val="00582341"/>
    <w:pPr>
      <w:keepNext/>
      <w:numPr>
        <w:numId w:val="19"/>
      </w:numPr>
      <w:tabs>
        <w:tab w:val="clear" w:pos="360"/>
      </w:tabs>
      <w:spacing w:before="240"/>
      <w:ind w:left="0" w:firstLine="0"/>
      <w:jc w:val="both"/>
    </w:pPr>
    <w:rPr>
      <w:b/>
      <w:szCs w:val="24"/>
      <w:lang w:val="en-GB" w:eastAsia="es-ES"/>
    </w:rPr>
  </w:style>
  <w:style w:type="paragraph" w:customStyle="1" w:styleId="Texto">
    <w:name w:val="Texto"/>
    <w:basedOn w:val="Normln"/>
    <w:rsid w:val="00582341"/>
    <w:pPr>
      <w:spacing w:before="60" w:after="60"/>
      <w:ind w:left="1134"/>
      <w:jc w:val="both"/>
    </w:pPr>
    <w:rPr>
      <w:rFonts w:ascii="Arial" w:hAnsi="Arial" w:cs="Arial"/>
      <w:sz w:val="20"/>
      <w:szCs w:val="20"/>
      <w:lang w:val="en-GB" w:eastAsia="es-ES"/>
    </w:rPr>
  </w:style>
  <w:style w:type="paragraph" w:customStyle="1" w:styleId="Bullet1">
    <w:name w:val="Bullet1"/>
    <w:basedOn w:val="Normln"/>
    <w:rsid w:val="00582341"/>
    <w:pPr>
      <w:keepNext/>
      <w:keepLines/>
      <w:tabs>
        <w:tab w:val="num" w:pos="1191"/>
      </w:tabs>
      <w:overflowPunct w:val="0"/>
      <w:autoSpaceDE w:val="0"/>
      <w:autoSpaceDN w:val="0"/>
      <w:adjustRightInd w:val="0"/>
      <w:spacing w:before="120"/>
      <w:ind w:left="1191" w:hanging="397"/>
      <w:textAlignment w:val="baseline"/>
    </w:pPr>
    <w:rPr>
      <w:sz w:val="26"/>
      <w:szCs w:val="20"/>
      <w:lang w:eastAsia="cs-CZ"/>
    </w:rPr>
  </w:style>
  <w:style w:type="paragraph" w:customStyle="1" w:styleId="Heading3Close">
    <w:name w:val="Heading 3 Close"/>
    <w:basedOn w:val="Nadpis3"/>
    <w:next w:val="Normln"/>
    <w:rsid w:val="00582341"/>
    <w:pPr>
      <w:numPr>
        <w:ilvl w:val="0"/>
        <w:numId w:val="0"/>
      </w:numPr>
      <w:pBdr>
        <w:top w:val="single" w:sz="18" w:space="1" w:color="auto"/>
      </w:pBdr>
      <w:shd w:val="clear" w:color="auto" w:fill="auto"/>
      <w:tabs>
        <w:tab w:val="clear" w:pos="1077"/>
        <w:tab w:val="left" w:pos="720"/>
        <w:tab w:val="left" w:pos="1134"/>
        <w:tab w:val="num" w:pos="2160"/>
      </w:tabs>
      <w:spacing w:before="360" w:after="240"/>
      <w:ind w:left="2160" w:hanging="360"/>
      <w:jc w:val="both"/>
    </w:pPr>
    <w:rPr>
      <w:rFonts w:ascii="Arial" w:hAnsi="Arial" w:cs="Times New Roman"/>
      <w:b w:val="0"/>
      <w:color w:val="002F6E"/>
      <w:kern w:val="0"/>
      <w:sz w:val="32"/>
      <w:szCs w:val="20"/>
      <w:lang w:eastAsia="cs-CZ"/>
    </w:rPr>
  </w:style>
  <w:style w:type="paragraph" w:customStyle="1" w:styleId="Odrazky3">
    <w:name w:val="Odrazky 3"/>
    <w:basedOn w:val="Odrazky2"/>
    <w:rsid w:val="00582341"/>
    <w:pPr>
      <w:numPr>
        <w:numId w:val="20"/>
      </w:numPr>
      <w:tabs>
        <w:tab w:val="left" w:pos="851"/>
        <w:tab w:val="num" w:pos="3446"/>
      </w:tabs>
      <w:ind w:left="1208" w:hanging="357"/>
    </w:pPr>
  </w:style>
  <w:style w:type="paragraph" w:customStyle="1" w:styleId="Textbodu">
    <w:name w:val="Text bodu"/>
    <w:basedOn w:val="Normln"/>
    <w:rsid w:val="00582341"/>
    <w:pPr>
      <w:numPr>
        <w:ilvl w:val="1"/>
        <w:numId w:val="20"/>
      </w:numPr>
      <w:tabs>
        <w:tab w:val="clear" w:pos="425"/>
        <w:tab w:val="num" w:pos="851"/>
      </w:tabs>
      <w:spacing w:after="0"/>
      <w:ind w:left="851" w:hanging="426"/>
      <w:jc w:val="both"/>
      <w:outlineLvl w:val="8"/>
    </w:pPr>
    <w:rPr>
      <w:sz w:val="20"/>
      <w:szCs w:val="20"/>
      <w:lang w:eastAsia="cs-CZ"/>
    </w:rPr>
  </w:style>
  <w:style w:type="paragraph" w:customStyle="1" w:styleId="Textpsmene">
    <w:name w:val="Text písmene"/>
    <w:basedOn w:val="Normln"/>
    <w:rsid w:val="00582341"/>
    <w:pPr>
      <w:numPr>
        <w:numId w:val="20"/>
      </w:numPr>
      <w:tabs>
        <w:tab w:val="clear" w:pos="785"/>
        <w:tab w:val="num" w:pos="425"/>
      </w:tabs>
      <w:spacing w:after="0"/>
      <w:ind w:left="425" w:hanging="425"/>
      <w:jc w:val="both"/>
      <w:outlineLvl w:val="7"/>
    </w:pPr>
    <w:rPr>
      <w:sz w:val="20"/>
      <w:szCs w:val="20"/>
      <w:lang w:eastAsia="cs-CZ"/>
    </w:rPr>
  </w:style>
  <w:style w:type="paragraph" w:customStyle="1" w:styleId="Textodstavce">
    <w:name w:val="Text odstavce"/>
    <w:basedOn w:val="Normln"/>
    <w:rsid w:val="00582341"/>
    <w:pPr>
      <w:numPr>
        <w:numId w:val="21"/>
      </w:numPr>
      <w:tabs>
        <w:tab w:val="clear" w:pos="930"/>
        <w:tab w:val="num" w:pos="785"/>
        <w:tab w:val="left" w:pos="851"/>
      </w:tabs>
      <w:spacing w:before="120"/>
      <w:ind w:left="0" w:firstLine="425"/>
      <w:jc w:val="both"/>
      <w:outlineLvl w:val="6"/>
    </w:pPr>
    <w:rPr>
      <w:sz w:val="20"/>
      <w:szCs w:val="20"/>
      <w:lang w:eastAsia="cs-CZ"/>
    </w:rPr>
  </w:style>
  <w:style w:type="paragraph" w:customStyle="1" w:styleId="Styl-a">
    <w:name w:val="Styl - a)"/>
    <w:basedOn w:val="Normln"/>
    <w:rsid w:val="00582341"/>
    <w:pPr>
      <w:tabs>
        <w:tab w:val="num" w:pos="720"/>
      </w:tabs>
      <w:spacing w:after="240"/>
      <w:ind w:left="720" w:hanging="360"/>
      <w:jc w:val="both"/>
    </w:pPr>
    <w:rPr>
      <w:sz w:val="20"/>
      <w:szCs w:val="20"/>
      <w:lang w:eastAsia="cs-CZ"/>
    </w:rPr>
  </w:style>
  <w:style w:type="paragraph" w:customStyle="1" w:styleId="SAGETEX">
    <w:name w:val="SAGETEX"/>
    <w:basedOn w:val="Normln"/>
    <w:rsid w:val="00582341"/>
    <w:pPr>
      <w:jc w:val="both"/>
    </w:pPr>
    <w:rPr>
      <w:rFonts w:ascii="Arial" w:hAnsi="Arial"/>
      <w:sz w:val="20"/>
      <w:szCs w:val="20"/>
      <w:lang w:val="es-ES_tradnl" w:eastAsia="cs-CZ"/>
    </w:rPr>
  </w:style>
  <w:style w:type="paragraph" w:customStyle="1" w:styleId="BulletList">
    <w:name w:val="Bullet List"/>
    <w:basedOn w:val="normal1"/>
    <w:rsid w:val="00582341"/>
    <w:pPr>
      <w:numPr>
        <w:numId w:val="17"/>
      </w:numPr>
      <w:spacing w:before="120"/>
    </w:pPr>
    <w:rPr>
      <w:bCs/>
    </w:rPr>
  </w:style>
  <w:style w:type="paragraph" w:customStyle="1" w:styleId="SOLNadpis1">
    <w:name w:val="SOL Nadpis 1"/>
    <w:basedOn w:val="Normln"/>
    <w:next w:val="Normln"/>
    <w:rsid w:val="00582341"/>
    <w:pPr>
      <w:keepNext/>
      <w:keepLines/>
      <w:pageBreakBefore/>
      <w:tabs>
        <w:tab w:val="num" w:pos="709"/>
      </w:tabs>
      <w:spacing w:before="180" w:after="0"/>
      <w:ind w:left="709" w:hanging="1418"/>
      <w:outlineLvl w:val="0"/>
    </w:pPr>
    <w:rPr>
      <w:rFonts w:ascii="Verdana" w:eastAsia="Times" w:hAnsi="Verdana"/>
      <w:b/>
      <w:spacing w:val="16"/>
      <w:position w:val="6"/>
      <w:szCs w:val="20"/>
      <w:lang w:eastAsia="es-ES"/>
    </w:rPr>
  </w:style>
  <w:style w:type="paragraph" w:customStyle="1" w:styleId="SOLNadpis2">
    <w:name w:val="SOL Nadpis 2"/>
    <w:basedOn w:val="Normln"/>
    <w:next w:val="Normln"/>
    <w:rsid w:val="00582341"/>
    <w:pPr>
      <w:keepNext/>
      <w:keepLines/>
      <w:tabs>
        <w:tab w:val="num" w:pos="1440"/>
      </w:tabs>
      <w:spacing w:before="240" w:after="0"/>
      <w:ind w:left="1440" w:hanging="360"/>
      <w:outlineLvl w:val="1"/>
    </w:pPr>
    <w:rPr>
      <w:rFonts w:ascii="Verdana" w:eastAsia="Times" w:hAnsi="Verdana"/>
      <w:spacing w:val="16"/>
      <w:position w:val="6"/>
      <w:szCs w:val="20"/>
      <w:lang w:eastAsia="es-ES"/>
    </w:rPr>
  </w:style>
  <w:style w:type="paragraph" w:customStyle="1" w:styleId="SOLNadpis3">
    <w:name w:val="SOL Nadpis 3"/>
    <w:basedOn w:val="Normln"/>
    <w:next w:val="Normln"/>
    <w:link w:val="SOLNadpis3Char"/>
    <w:rsid w:val="00582341"/>
    <w:pPr>
      <w:keepNext/>
      <w:keepLines/>
      <w:tabs>
        <w:tab w:val="num" w:pos="709"/>
      </w:tabs>
      <w:spacing w:before="180" w:after="0"/>
      <w:ind w:left="709" w:hanging="1418"/>
      <w:outlineLvl w:val="2"/>
    </w:pPr>
    <w:rPr>
      <w:rFonts w:ascii="Verdana" w:eastAsia="Times" w:hAnsi="Verdana"/>
      <w:b/>
      <w:spacing w:val="16"/>
      <w:position w:val="6"/>
      <w:sz w:val="18"/>
      <w:szCs w:val="20"/>
      <w:lang w:eastAsia="es-ES"/>
    </w:rPr>
  </w:style>
  <w:style w:type="character" w:customStyle="1" w:styleId="SOLNadpis3Char">
    <w:name w:val="SOL Nadpis 3 Char"/>
    <w:link w:val="SOLNadpis3"/>
    <w:rsid w:val="00582341"/>
    <w:rPr>
      <w:rFonts w:ascii="Verdana" w:eastAsia="Times" w:hAnsi="Verdana"/>
      <w:b/>
      <w:spacing w:val="16"/>
      <w:position w:val="6"/>
      <w:sz w:val="18"/>
      <w:lang w:val="cs-CZ" w:eastAsia="es-ES"/>
    </w:rPr>
  </w:style>
  <w:style w:type="paragraph" w:customStyle="1" w:styleId="SOLNadpis4">
    <w:name w:val="SOL Nadpis 4"/>
    <w:basedOn w:val="Normln"/>
    <w:next w:val="Normln"/>
    <w:rsid w:val="00582341"/>
    <w:pPr>
      <w:keepNext/>
      <w:keepLines/>
      <w:tabs>
        <w:tab w:val="num" w:pos="2880"/>
      </w:tabs>
      <w:spacing w:before="180" w:after="0"/>
      <w:ind w:left="2880" w:hanging="36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SOLtext">
    <w:name w:val="SOL text"/>
    <w:basedOn w:val="Normln"/>
    <w:rsid w:val="00582341"/>
    <w:pPr>
      <w:spacing w:before="180" w:after="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CharCharCharCharCharCharCharCharCharCharCharChar">
    <w:name w:val="Char Char Char Char Char Char Char Char Char Char Char Char"/>
    <w:basedOn w:val="Normln"/>
    <w:rsid w:val="00582341"/>
    <w:pPr>
      <w:spacing w:after="160" w:line="240" w:lineRule="exact"/>
    </w:pPr>
    <w:rPr>
      <w:rFonts w:ascii="Verdana" w:hAnsi="Verdana"/>
      <w:sz w:val="20"/>
      <w:szCs w:val="20"/>
      <w:lang w:val="en-US"/>
    </w:rPr>
  </w:style>
  <w:style w:type="paragraph" w:styleId="Nadpispoznmky">
    <w:name w:val="Note Heading"/>
    <w:basedOn w:val="Normln"/>
    <w:next w:val="Normln"/>
    <w:link w:val="NadpispoznmkyChar"/>
    <w:rsid w:val="00582341"/>
    <w:pPr>
      <w:spacing w:after="0"/>
    </w:pPr>
    <w:rPr>
      <w:szCs w:val="20"/>
      <w:lang w:eastAsia="es-ES"/>
    </w:rPr>
  </w:style>
  <w:style w:type="character" w:customStyle="1" w:styleId="NadpispoznmkyChar">
    <w:name w:val="Nadpis poznámky Char"/>
    <w:link w:val="Nadpispoznmky"/>
    <w:rsid w:val="00582341"/>
    <w:rPr>
      <w:sz w:val="22"/>
      <w:lang w:val="cs-CZ" w:eastAsia="es-ES"/>
    </w:rPr>
  </w:style>
  <w:style w:type="paragraph" w:customStyle="1" w:styleId="font5">
    <w:name w:val="font5"/>
    <w:basedOn w:val="Normln"/>
    <w:rsid w:val="00582341"/>
    <w:pPr>
      <w:spacing w:before="100" w:beforeAutospacing="1" w:after="100" w:afterAutospacing="1"/>
    </w:pPr>
    <w:rPr>
      <w:rFonts w:ascii="Tahoma" w:hAnsi="Tahoma" w:cs="Tahoma"/>
      <w:b/>
      <w:bCs/>
      <w:color w:val="000000"/>
      <w:sz w:val="16"/>
      <w:szCs w:val="16"/>
      <w:lang w:eastAsia="cs-CZ"/>
    </w:rPr>
  </w:style>
  <w:style w:type="paragraph" w:customStyle="1" w:styleId="font6">
    <w:name w:val="font6"/>
    <w:basedOn w:val="Normln"/>
    <w:rsid w:val="00582341"/>
    <w:pPr>
      <w:spacing w:before="100" w:beforeAutospacing="1" w:after="100" w:afterAutospacing="1"/>
    </w:pPr>
    <w:rPr>
      <w:rFonts w:ascii="Tahoma" w:hAnsi="Tahoma" w:cs="Tahoma"/>
      <w:color w:val="000000"/>
      <w:sz w:val="16"/>
      <w:szCs w:val="16"/>
      <w:lang w:eastAsia="cs-CZ"/>
    </w:rPr>
  </w:style>
  <w:style w:type="paragraph" w:customStyle="1" w:styleId="font7">
    <w:name w:val="font7"/>
    <w:basedOn w:val="Normln"/>
    <w:rsid w:val="00582341"/>
    <w:pPr>
      <w:spacing w:before="100" w:beforeAutospacing="1" w:after="100" w:afterAutospacing="1"/>
    </w:pPr>
    <w:rPr>
      <w:color w:val="FF0000"/>
      <w:sz w:val="14"/>
      <w:szCs w:val="14"/>
      <w:lang w:eastAsia="cs-CZ"/>
    </w:rPr>
  </w:style>
  <w:style w:type="paragraph" w:customStyle="1" w:styleId="xl67">
    <w:name w:val="xl67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9">
    <w:name w:val="xl79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3">
    <w:name w:val="xl83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6">
    <w:name w:val="xl86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7">
    <w:name w:val="xl87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0">
    <w:name w:val="xl90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91">
    <w:name w:val="xl91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b/>
      <w:bCs/>
      <w:sz w:val="14"/>
      <w:szCs w:val="14"/>
      <w:lang w:eastAsia="cs-CZ"/>
    </w:rPr>
  </w:style>
  <w:style w:type="paragraph" w:customStyle="1" w:styleId="xl98">
    <w:name w:val="xl98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9">
    <w:name w:val="xl99"/>
    <w:basedOn w:val="Normln"/>
    <w:rsid w:val="00582341"/>
    <w:pPr>
      <w:pBdr>
        <w:top w:val="single" w:sz="4" w:space="0" w:color="auto"/>
        <w:left w:val="single" w:sz="4" w:space="0" w:color="auto"/>
        <w:right w:val="single" w:sz="4" w:space="0" w:color="auto"/>
      </w:pBdr>
      <w:shd w:val="clear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0">
    <w:name w:val="xl100"/>
    <w:basedOn w:val="Normln"/>
    <w:rsid w:val="00582341"/>
    <w:pPr>
      <w:pBdr>
        <w:top w:val="single" w:sz="8" w:space="0" w:color="auto"/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1">
    <w:name w:val="xl101"/>
    <w:basedOn w:val="Normln"/>
    <w:rsid w:val="00582341"/>
    <w:pPr>
      <w:pBdr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4">
    <w:name w:val="xl104"/>
    <w:basedOn w:val="Normln"/>
    <w:rsid w:val="00582341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odrazky10">
    <w:name w:val="odrazky1"/>
    <w:basedOn w:val="Normln"/>
    <w:rsid w:val="00582341"/>
    <w:pPr>
      <w:tabs>
        <w:tab w:val="num" w:pos="360"/>
      </w:tabs>
      <w:spacing w:before="120" w:after="0"/>
      <w:ind w:left="284" w:hanging="284"/>
    </w:pPr>
    <w:rPr>
      <w:szCs w:val="22"/>
      <w:lang w:eastAsia="cs-CZ"/>
    </w:rPr>
  </w:style>
  <w:style w:type="paragraph" w:customStyle="1" w:styleId="00-IntroHeading">
    <w:name w:val="00-Intro Heading"/>
    <w:basedOn w:val="Normln"/>
    <w:rsid w:val="00582341"/>
    <w:pPr>
      <w:pageBreakBefore/>
      <w:tabs>
        <w:tab w:val="num" w:pos="1411"/>
      </w:tabs>
      <w:spacing w:before="120" w:line="520" w:lineRule="exact"/>
      <w:ind w:left="1411" w:hanging="259"/>
    </w:pPr>
    <w:rPr>
      <w:rFonts w:ascii="Arial" w:hAnsi="Arial"/>
      <w:color w:val="808080"/>
      <w:sz w:val="44"/>
      <w:szCs w:val="20"/>
      <w:lang w:val="en-GB"/>
    </w:rPr>
  </w:style>
  <w:style w:type="paragraph" w:customStyle="1" w:styleId="03N-Heading3Numbered">
    <w:name w:val="03N-Heading3 Numbered"/>
    <w:basedOn w:val="Normln"/>
    <w:next w:val="Normln"/>
    <w:rsid w:val="00582341"/>
    <w:pPr>
      <w:keepNext/>
      <w:tabs>
        <w:tab w:val="num" w:pos="1411"/>
      </w:tabs>
      <w:spacing w:before="120" w:after="80" w:line="520" w:lineRule="exact"/>
      <w:ind w:left="1411" w:hanging="259"/>
      <w:outlineLvl w:val="2"/>
    </w:pPr>
    <w:rPr>
      <w:rFonts w:ascii="Arial" w:hAnsi="Arial"/>
      <w:sz w:val="26"/>
      <w:szCs w:val="20"/>
      <w:lang w:val="en-GB"/>
    </w:rPr>
  </w:style>
  <w:style w:type="paragraph" w:customStyle="1" w:styleId="02N-Heading2Numbered">
    <w:name w:val="02N-Heading2 Numbered"/>
    <w:basedOn w:val="Normln"/>
    <w:next w:val="03N-Heading3Numbered"/>
    <w:rsid w:val="00582341"/>
    <w:pPr>
      <w:keepNext/>
      <w:tabs>
        <w:tab w:val="num" w:pos="1440"/>
      </w:tabs>
      <w:spacing w:before="120" w:after="80" w:line="520" w:lineRule="exact"/>
      <w:ind w:left="1440" w:hanging="360"/>
      <w:outlineLvl w:val="1"/>
    </w:pPr>
    <w:rPr>
      <w:rFonts w:ascii="Arial" w:hAnsi="Arial"/>
      <w:color w:val="808080"/>
      <w:sz w:val="32"/>
      <w:szCs w:val="20"/>
      <w:lang w:val="en-GB"/>
    </w:rPr>
  </w:style>
  <w:style w:type="paragraph" w:customStyle="1" w:styleId="06N-BodyTextNumbered">
    <w:name w:val="06N-BodyText Numbered"/>
    <w:basedOn w:val="Normln"/>
    <w:rsid w:val="00582341"/>
    <w:pPr>
      <w:keepLines/>
      <w:tabs>
        <w:tab w:val="num" w:pos="2880"/>
      </w:tabs>
      <w:spacing w:before="100" w:after="80"/>
      <w:ind w:left="2880" w:hanging="360"/>
    </w:pPr>
    <w:rPr>
      <w:szCs w:val="20"/>
      <w:lang w:val="en-GB"/>
    </w:rPr>
  </w:style>
  <w:style w:type="paragraph" w:customStyle="1" w:styleId="06-BodyTextAlt6">
    <w:name w:val="06-BodyText (Alt+6)"/>
    <w:link w:val="06-BodyTextAlt6Char"/>
    <w:rsid w:val="00582341"/>
    <w:pPr>
      <w:keepLines/>
      <w:numPr>
        <w:numId w:val="22"/>
      </w:numPr>
      <w:tabs>
        <w:tab w:val="clear" w:pos="360"/>
      </w:tabs>
      <w:spacing w:before="100" w:after="80"/>
      <w:ind w:left="851" w:firstLine="0"/>
    </w:pPr>
    <w:rPr>
      <w:sz w:val="22"/>
      <w:lang w:val="en-GB" w:eastAsia="en-US"/>
    </w:rPr>
  </w:style>
  <w:style w:type="character" w:customStyle="1" w:styleId="06-BodyTextAlt6Char">
    <w:name w:val="06-BodyText (Alt+6) Char"/>
    <w:link w:val="06-BodyTextAlt6"/>
    <w:rsid w:val="00582341"/>
    <w:rPr>
      <w:sz w:val="22"/>
      <w:lang w:val="en-GB" w:eastAsia="en-US"/>
    </w:rPr>
  </w:style>
  <w:style w:type="paragraph" w:styleId="slovanseznam">
    <w:name w:val="List Number"/>
    <w:basedOn w:val="Normln"/>
    <w:rsid w:val="00582341"/>
    <w:pPr>
      <w:tabs>
        <w:tab w:val="num" w:pos="1854"/>
      </w:tabs>
      <w:spacing w:after="0"/>
      <w:ind w:left="1854" w:hanging="360"/>
    </w:pPr>
    <w:rPr>
      <w:rFonts w:ascii="Arial" w:hAnsi="Arial"/>
      <w:szCs w:val="20"/>
      <w:lang w:eastAsia="es-ES"/>
    </w:rPr>
  </w:style>
  <w:style w:type="paragraph" w:styleId="Zkladntext3">
    <w:name w:val="Body Text 3"/>
    <w:basedOn w:val="Normln"/>
    <w:link w:val="Zkladntext3Char"/>
    <w:rsid w:val="00582341"/>
    <w:pPr>
      <w:overflowPunct w:val="0"/>
      <w:autoSpaceDE w:val="0"/>
      <w:autoSpaceDN w:val="0"/>
      <w:adjustRightInd w:val="0"/>
      <w:textAlignment w:val="baseline"/>
    </w:pPr>
    <w:rPr>
      <w:sz w:val="16"/>
      <w:szCs w:val="16"/>
    </w:rPr>
  </w:style>
  <w:style w:type="character" w:customStyle="1" w:styleId="Zkladntext3Char">
    <w:name w:val="Základní text 3 Char"/>
    <w:link w:val="Zkladntext3"/>
    <w:rsid w:val="00582341"/>
    <w:rPr>
      <w:sz w:val="16"/>
      <w:szCs w:val="16"/>
      <w:lang w:val="cs-CZ"/>
    </w:rPr>
  </w:style>
  <w:style w:type="paragraph" w:customStyle="1" w:styleId="Polokystruktury">
    <w:name w:val="Položky struktury"/>
    <w:basedOn w:val="Normln"/>
    <w:rsid w:val="00582341"/>
    <w:pPr>
      <w:numPr>
        <w:numId w:val="23"/>
      </w:numPr>
      <w:tabs>
        <w:tab w:val="clear" w:pos="360"/>
      </w:tabs>
      <w:overflowPunct w:val="0"/>
      <w:autoSpaceDE w:val="0"/>
      <w:autoSpaceDN w:val="0"/>
      <w:adjustRightInd w:val="0"/>
      <w:spacing w:before="120" w:after="0"/>
      <w:ind w:left="1134" w:hanging="1134"/>
      <w:textAlignment w:val="baseline"/>
    </w:pPr>
    <w:rPr>
      <w:rFonts w:ascii="Arial" w:hAnsi="Arial"/>
      <w:szCs w:val="20"/>
    </w:rPr>
  </w:style>
  <w:style w:type="paragraph" w:customStyle="1" w:styleId="Default">
    <w:name w:val="Default"/>
    <w:rsid w:val="00582341"/>
    <w:pPr>
      <w:autoSpaceDE w:val="0"/>
      <w:autoSpaceDN w:val="0"/>
      <w:adjustRightInd w:val="0"/>
    </w:pPr>
    <w:rPr>
      <w:color w:val="000000"/>
      <w:sz w:val="24"/>
      <w:szCs w:val="24"/>
    </w:rPr>
  </w:style>
  <w:style w:type="paragraph" w:customStyle="1" w:styleId="ListBulletClose">
    <w:name w:val="List Bullet Close"/>
    <w:basedOn w:val="Normln"/>
    <w:rsid w:val="00582341"/>
    <w:pPr>
      <w:tabs>
        <w:tab w:val="num" w:pos="5976"/>
      </w:tabs>
      <w:ind w:left="5976" w:hanging="216"/>
      <w:jc w:val="both"/>
    </w:pPr>
    <w:rPr>
      <w:szCs w:val="20"/>
    </w:rPr>
  </w:style>
  <w:style w:type="paragraph" w:customStyle="1" w:styleId="NormalClose">
    <w:name w:val="Normal Close"/>
    <w:basedOn w:val="Normln"/>
    <w:rsid w:val="00582341"/>
    <w:pPr>
      <w:overflowPunct w:val="0"/>
      <w:autoSpaceDE w:val="0"/>
      <w:autoSpaceDN w:val="0"/>
      <w:adjustRightInd w:val="0"/>
      <w:spacing w:after="0"/>
      <w:ind w:left="1134"/>
      <w:jc w:val="both"/>
      <w:textAlignment w:val="baseline"/>
    </w:pPr>
    <w:rPr>
      <w:sz w:val="24"/>
      <w:szCs w:val="20"/>
    </w:rPr>
  </w:style>
  <w:style w:type="paragraph" w:customStyle="1" w:styleId="tabhead">
    <w:name w:val="tabhead"/>
    <w:basedOn w:val="Normln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b/>
      <w:sz w:val="24"/>
      <w:szCs w:val="20"/>
    </w:rPr>
  </w:style>
  <w:style w:type="paragraph" w:styleId="Odstavecseseznamem">
    <w:name w:val="List Paragraph"/>
    <w:basedOn w:val="Normln"/>
    <w:uiPriority w:val="34"/>
    <w:qFormat/>
    <w:rsid w:val="00582341"/>
    <w:pPr>
      <w:spacing w:after="200"/>
      <w:ind w:left="720"/>
      <w:contextualSpacing/>
      <w:jc w:val="both"/>
    </w:pPr>
    <w:rPr>
      <w:rFonts w:ascii="Calibri" w:hAnsi="Calibri"/>
      <w:szCs w:val="22"/>
      <w:lang w:eastAsia="cs-CZ"/>
    </w:rPr>
  </w:style>
  <w:style w:type="paragraph" w:customStyle="1" w:styleId="StyleHeading5a">
    <w:name w:val="Style Heading 5a"/>
    <w:basedOn w:val="Nadpis5"/>
    <w:rsid w:val="00582341"/>
    <w:pPr>
      <w:keepNext w:val="0"/>
      <w:shd w:val="clear" w:color="auto" w:fill="auto"/>
      <w:overflowPunct w:val="0"/>
      <w:autoSpaceDE w:val="0"/>
      <w:autoSpaceDN w:val="0"/>
      <w:adjustRightInd w:val="0"/>
      <w:spacing w:before="60"/>
      <w:ind w:left="1008" w:hanging="1008"/>
      <w:textAlignment w:val="baseline"/>
    </w:pPr>
    <w:rPr>
      <w:rFonts w:cs="Times New Roman"/>
      <w:b w:val="0"/>
      <w:bCs w:val="0"/>
      <w:iCs w:val="0"/>
      <w:caps w:val="0"/>
      <w:color w:val="auto"/>
      <w:kern w:val="0"/>
      <w:szCs w:val="20"/>
    </w:rPr>
  </w:style>
  <w:style w:type="paragraph" w:customStyle="1" w:styleId="TOC11">
    <w:name w:val="TOC 11"/>
    <w:rsid w:val="00582341"/>
    <w:pPr>
      <w:widowControl w:val="0"/>
      <w:autoSpaceDE w:val="0"/>
      <w:autoSpaceDN w:val="0"/>
      <w:adjustRightInd w:val="0"/>
    </w:pPr>
    <w:rPr>
      <w:color w:val="000000"/>
      <w:sz w:val="24"/>
      <w:szCs w:val="24"/>
    </w:rPr>
  </w:style>
  <w:style w:type="paragraph" w:styleId="Textpoznpodarou">
    <w:name w:val="footnote text"/>
    <w:basedOn w:val="Normln"/>
    <w:link w:val="TextpoznpodarouChar"/>
    <w:uiPriority w:val="99"/>
    <w:qFormat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character" w:customStyle="1" w:styleId="TextpoznpodarouChar">
    <w:name w:val="Text pozn. pod čarou Char"/>
    <w:link w:val="Textpoznpodarou"/>
    <w:uiPriority w:val="99"/>
    <w:qFormat/>
    <w:rsid w:val="00582341"/>
    <w:rPr>
      <w:lang w:val="cs-CZ"/>
    </w:rPr>
  </w:style>
  <w:style w:type="character" w:styleId="Znakapoznpodarou">
    <w:name w:val="footnote reference"/>
    <w:rsid w:val="00582341"/>
    <w:rPr>
      <w:vertAlign w:val="superscript"/>
    </w:rPr>
  </w:style>
  <w:style w:type="paragraph" w:customStyle="1" w:styleId="Orazkyfaze">
    <w:name w:val="Orazky_faze"/>
    <w:basedOn w:val="Normln"/>
    <w:next w:val="Normln"/>
    <w:rsid w:val="00582341"/>
    <w:pPr>
      <w:overflowPunct w:val="0"/>
      <w:autoSpaceDE w:val="0"/>
      <w:autoSpaceDN w:val="0"/>
      <w:adjustRightInd w:val="0"/>
      <w:jc w:val="both"/>
      <w:textAlignment w:val="baseline"/>
    </w:pPr>
    <w:rPr>
      <w:szCs w:val="20"/>
    </w:rPr>
  </w:style>
  <w:style w:type="paragraph" w:customStyle="1" w:styleId="BodyTextIndent21">
    <w:name w:val="Body Text Indent 21"/>
    <w:basedOn w:val="Normln"/>
    <w:rsid w:val="00582341"/>
    <w:pPr>
      <w:widowControl w:val="0"/>
      <w:spacing w:after="0"/>
    </w:pPr>
    <w:rPr>
      <w:b/>
      <w:szCs w:val="20"/>
      <w:lang w:eastAsia="es-ES"/>
    </w:rPr>
  </w:style>
  <w:style w:type="paragraph" w:customStyle="1" w:styleId="N-Tabulka">
    <w:name w:val="N - Tabulka"/>
    <w:basedOn w:val="Normln"/>
    <w:rsid w:val="00582341"/>
    <w:pPr>
      <w:tabs>
        <w:tab w:val="left" w:pos="425"/>
        <w:tab w:val="left" w:pos="1134"/>
        <w:tab w:val="left" w:pos="2268"/>
        <w:tab w:val="left" w:pos="2835"/>
        <w:tab w:val="left" w:pos="3402"/>
      </w:tabs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Arial" w:hAnsi="Arial"/>
      <w:noProof/>
      <w:sz w:val="24"/>
      <w:szCs w:val="20"/>
    </w:rPr>
  </w:style>
  <w:style w:type="paragraph" w:customStyle="1" w:styleId="StyleNormalIndent11pt">
    <w:name w:val="Style Normal Indent + 11 pt"/>
    <w:basedOn w:val="Normlnodsazen"/>
    <w:rsid w:val="00582341"/>
    <w:pPr>
      <w:overflowPunct w:val="0"/>
      <w:autoSpaceDE w:val="0"/>
      <w:autoSpaceDN w:val="0"/>
      <w:adjustRightInd w:val="0"/>
      <w:spacing w:before="0" w:after="0"/>
      <w:ind w:left="1138"/>
      <w:jc w:val="both"/>
      <w:textAlignment w:val="baseline"/>
    </w:pPr>
  </w:style>
  <w:style w:type="paragraph" w:customStyle="1" w:styleId="StyleNormalIndent11pt1">
    <w:name w:val="Style Normal Indent + 11 pt1"/>
    <w:basedOn w:val="Normlnodsazen"/>
    <w:rsid w:val="00582341"/>
    <w:pPr>
      <w:overflowPunct w:val="0"/>
      <w:autoSpaceDE w:val="0"/>
      <w:autoSpaceDN w:val="0"/>
      <w:adjustRightInd w:val="0"/>
      <w:spacing w:before="0"/>
      <w:jc w:val="both"/>
      <w:textAlignment w:val="baseline"/>
    </w:pPr>
  </w:style>
  <w:style w:type="paragraph" w:customStyle="1" w:styleId="StyleHeading3ASAPHeading3Zhlav3VHead3VHead31VHead32P">
    <w:name w:val="Style Heading 3ASAPHeading 3Záhlaví 3V_Head3V_Head31V_Head32P..."/>
    <w:basedOn w:val="Nadpis3"/>
    <w:rsid w:val="00582341"/>
    <w:pPr>
      <w:keepLines/>
      <w:numPr>
        <w:ilvl w:val="0"/>
        <w:numId w:val="0"/>
      </w:numPr>
      <w:shd w:val="clear" w:color="auto" w:fill="auto"/>
      <w:tabs>
        <w:tab w:val="clear" w:pos="1077"/>
        <w:tab w:val="num" w:pos="2160"/>
      </w:tabs>
      <w:overflowPunct w:val="0"/>
      <w:autoSpaceDE w:val="0"/>
      <w:autoSpaceDN w:val="0"/>
      <w:adjustRightInd w:val="0"/>
      <w:ind w:left="720" w:hanging="720"/>
      <w:textAlignment w:val="baseline"/>
    </w:pPr>
    <w:rPr>
      <w:rFonts w:cs="Times New Roman"/>
      <w:color w:val="auto"/>
      <w:kern w:val="0"/>
      <w:sz w:val="24"/>
      <w:szCs w:val="20"/>
    </w:rPr>
  </w:style>
  <w:style w:type="paragraph" w:customStyle="1" w:styleId="Heading0">
    <w:name w:val="Heading ř"/>
    <w:basedOn w:val="Nadpis4"/>
    <w:rsid w:val="00582341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paragraph" w:customStyle="1" w:styleId="5">
    <w:name w:val="5"/>
    <w:basedOn w:val="Nadpis4"/>
    <w:rsid w:val="00582341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character" w:styleId="Siln">
    <w:name w:val="Strong"/>
    <w:qFormat/>
    <w:rsid w:val="00582341"/>
    <w:rPr>
      <w:b/>
      <w:bCs/>
    </w:rPr>
  </w:style>
  <w:style w:type="paragraph" w:customStyle="1" w:styleId="classification0">
    <w:name w:val="classification"/>
    <w:basedOn w:val="Normln"/>
    <w:rsid w:val="00187365"/>
    <w:pPr>
      <w:spacing w:after="0"/>
      <w:jc w:val="center"/>
    </w:pPr>
    <w:rPr>
      <w:caps/>
      <w:szCs w:val="20"/>
      <w:lang w:eastAsia="es-ES"/>
    </w:rPr>
  </w:style>
  <w:style w:type="paragraph" w:customStyle="1" w:styleId="toctitle">
    <w:name w:val="toc title"/>
    <w:basedOn w:val="Nadpis1"/>
    <w:rsid w:val="00187365"/>
    <w:pPr>
      <w:numPr>
        <w:numId w:val="0"/>
      </w:numPr>
      <w:shd w:val="clear" w:color="auto" w:fill="auto"/>
      <w:tabs>
        <w:tab w:val="num" w:pos="720"/>
        <w:tab w:val="left" w:pos="9498"/>
      </w:tabs>
      <w:spacing w:after="60"/>
      <w:ind w:left="720" w:right="709" w:firstLine="1700"/>
      <w:jc w:val="both"/>
      <w:outlineLvl w:val="9"/>
    </w:pPr>
    <w:rPr>
      <w:rFonts w:cs="Times New Roman"/>
      <w:bCs w:val="0"/>
      <w:color w:val="auto"/>
      <w:kern w:val="28"/>
      <w:sz w:val="28"/>
      <w:szCs w:val="20"/>
      <w:u w:val="single"/>
      <w:lang w:eastAsia="es-ES"/>
    </w:rPr>
  </w:style>
  <w:style w:type="paragraph" w:customStyle="1" w:styleId="frontaddress">
    <w:name w:val="front address"/>
    <w:rsid w:val="00187365"/>
    <w:pPr>
      <w:keepNext/>
      <w:keepLines/>
      <w:framePr w:w="3520" w:hSpace="11900" w:vSpace="11900" w:wrap="auto" w:vAnchor="page" w:hAnchor="page" w:xAlign="center" w:y="11902"/>
      <w:jc w:val="center"/>
    </w:pPr>
    <w:rPr>
      <w:rFonts w:ascii="Optimum" w:hAnsi="Optimum"/>
      <w:sz w:val="22"/>
      <w:lang w:val="es-ES_tradnl" w:eastAsia="es-ES"/>
    </w:rPr>
  </w:style>
  <w:style w:type="paragraph" w:customStyle="1" w:styleId="frontcopyright">
    <w:name w:val="front copyright"/>
    <w:rsid w:val="00187365"/>
    <w:pPr>
      <w:keepNext/>
      <w:keepLines/>
      <w:framePr w:hSpace="13320" w:vSpace="13320" w:wrap="auto" w:vAnchor="page" w:hAnchor="page" w:xAlign="center" w:y="13322"/>
      <w:jc w:val="center"/>
    </w:pPr>
    <w:rPr>
      <w:rFonts w:ascii="Optimum" w:hAnsi="Optimum"/>
      <w:sz w:val="16"/>
      <w:lang w:val="es-ES_tradnl" w:eastAsia="es-ES"/>
    </w:rPr>
  </w:style>
  <w:style w:type="paragraph" w:customStyle="1" w:styleId="frontlogo">
    <w:name w:val="front logo"/>
    <w:basedOn w:val="frontaddress"/>
    <w:rsid w:val="00187365"/>
    <w:pPr>
      <w:framePr w:w="0" w:hSpace="15020" w:vSpace="15020" w:wrap="auto" w:y="15022"/>
    </w:pPr>
    <w:rPr>
      <w:sz w:val="20"/>
    </w:rPr>
  </w:style>
  <w:style w:type="paragraph" w:customStyle="1" w:styleId="frontdateref">
    <w:name w:val="front date/ref"/>
    <w:basedOn w:val="frontaddress"/>
    <w:rsid w:val="00187365"/>
    <w:pPr>
      <w:framePr w:hSpace="10780" w:vSpace="10780" w:wrap="auto" w:y="10782"/>
      <w:spacing w:after="140"/>
    </w:pPr>
    <w:rPr>
      <w:rFonts w:ascii="Optima" w:hAnsi="Optima"/>
    </w:rPr>
  </w:style>
  <w:style w:type="paragraph" w:customStyle="1" w:styleId="frontsubtitle">
    <w:name w:val="front subtitle"/>
    <w:basedOn w:val="Normln"/>
    <w:rsid w:val="00187365"/>
    <w:pPr>
      <w:keepNext/>
      <w:keepLines/>
      <w:framePr w:w="3520" w:hSpace="9640" w:vSpace="9640" w:wrap="auto" w:vAnchor="page" w:hAnchor="page" w:xAlign="center" w:y="9642"/>
      <w:spacing w:after="0"/>
      <w:jc w:val="center"/>
    </w:pPr>
    <w:rPr>
      <w:b/>
      <w:sz w:val="28"/>
      <w:szCs w:val="20"/>
      <w:lang w:eastAsia="es-ES"/>
    </w:rPr>
  </w:style>
  <w:style w:type="paragraph" w:customStyle="1" w:styleId="fronttitle">
    <w:name w:val="front title"/>
    <w:rsid w:val="00187365"/>
    <w:pPr>
      <w:keepNext/>
      <w:keepLines/>
      <w:framePr w:w="3520" w:hSpace="5680" w:vSpace="5680" w:wrap="auto" w:vAnchor="page" w:hAnchor="page" w:xAlign="center" w:y="5682"/>
      <w:jc w:val="center"/>
    </w:pPr>
    <w:rPr>
      <w:rFonts w:ascii="Optimum" w:hAnsi="Optimum"/>
      <w:b/>
      <w:sz w:val="48"/>
      <w:lang w:val="es-ES_tradnl" w:eastAsia="es-ES"/>
    </w:rPr>
  </w:style>
  <w:style w:type="paragraph" w:customStyle="1" w:styleId="Seznam1">
    <w:name w:val="Seznam1"/>
    <w:basedOn w:val="Normln"/>
    <w:rsid w:val="00187365"/>
    <w:pPr>
      <w:spacing w:after="0"/>
      <w:ind w:left="2260" w:hanging="560"/>
    </w:pPr>
    <w:rPr>
      <w:szCs w:val="20"/>
      <w:lang w:eastAsia="es-ES"/>
    </w:rPr>
  </w:style>
  <w:style w:type="paragraph" w:customStyle="1" w:styleId="Citt1">
    <w:name w:val="Citát1"/>
    <w:basedOn w:val="Normln"/>
    <w:rsid w:val="00187365"/>
    <w:pPr>
      <w:spacing w:after="0"/>
      <w:ind w:left="2260" w:right="560"/>
    </w:pPr>
    <w:rPr>
      <w:b/>
      <w:sz w:val="20"/>
      <w:szCs w:val="20"/>
      <w:lang w:eastAsia="es-ES"/>
    </w:rPr>
  </w:style>
  <w:style w:type="paragraph" w:customStyle="1" w:styleId="tablehead0">
    <w:name w:val="table head"/>
    <w:basedOn w:val="Normln"/>
    <w:rsid w:val="00187365"/>
    <w:pPr>
      <w:keepNext/>
      <w:keepLines/>
      <w:spacing w:before="60" w:after="60"/>
      <w:ind w:left="20"/>
    </w:pPr>
    <w:rPr>
      <w:b/>
      <w:sz w:val="18"/>
      <w:szCs w:val="20"/>
      <w:lang w:eastAsia="es-ES"/>
    </w:rPr>
  </w:style>
  <w:style w:type="paragraph" w:customStyle="1" w:styleId="tabletext0">
    <w:name w:val="table text"/>
    <w:basedOn w:val="Normln"/>
    <w:rsid w:val="00187365"/>
    <w:pPr>
      <w:keepNext/>
      <w:keepLines/>
      <w:spacing w:before="60" w:after="60"/>
    </w:pPr>
    <w:rPr>
      <w:sz w:val="18"/>
      <w:szCs w:val="20"/>
      <w:lang w:eastAsia="es-ES"/>
    </w:rPr>
  </w:style>
  <w:style w:type="paragraph" w:customStyle="1" w:styleId="tocheads">
    <w:name w:val="toc heads"/>
    <w:basedOn w:val="Normln"/>
    <w:rsid w:val="00187365"/>
    <w:pPr>
      <w:keepNext/>
      <w:keepLines/>
      <w:tabs>
        <w:tab w:val="right" w:pos="8760"/>
      </w:tabs>
      <w:spacing w:after="0"/>
    </w:pPr>
    <w:rPr>
      <w:i/>
      <w:szCs w:val="20"/>
      <w:lang w:eastAsia="es-ES"/>
    </w:rPr>
  </w:style>
  <w:style w:type="paragraph" w:customStyle="1" w:styleId="figure">
    <w:name w:val="figure"/>
    <w:basedOn w:val="Normln"/>
    <w:rsid w:val="00187365"/>
    <w:pPr>
      <w:spacing w:after="240"/>
      <w:jc w:val="center"/>
    </w:pPr>
    <w:rPr>
      <w:szCs w:val="20"/>
      <w:lang w:eastAsia="es-ES"/>
    </w:rPr>
  </w:style>
  <w:style w:type="paragraph" w:customStyle="1" w:styleId="main">
    <w:name w:val="main"/>
    <w:basedOn w:val="Normln"/>
    <w:rsid w:val="00187365"/>
    <w:pPr>
      <w:spacing w:after="0"/>
      <w:jc w:val="center"/>
    </w:pPr>
    <w:rPr>
      <w:sz w:val="96"/>
      <w:szCs w:val="20"/>
      <w:lang w:eastAsia="es-ES"/>
    </w:rPr>
  </w:style>
  <w:style w:type="paragraph" w:customStyle="1" w:styleId="Frontstyle">
    <w:name w:val="Front style"/>
    <w:basedOn w:val="Normln"/>
    <w:rsid w:val="00187365"/>
    <w:pPr>
      <w:keepNext/>
      <w:keepLines/>
      <w:framePr w:hSpace="187" w:wrap="auto" w:vAnchor="text" w:hAnchor="page" w:xAlign="center" w:y="1"/>
      <w:spacing w:before="2880" w:after="0"/>
      <w:jc w:val="center"/>
    </w:pPr>
    <w:rPr>
      <w:b/>
      <w:sz w:val="48"/>
      <w:szCs w:val="20"/>
      <w:lang w:eastAsia="es-ES"/>
    </w:rPr>
  </w:style>
  <w:style w:type="paragraph" w:customStyle="1" w:styleId="PostScript">
    <w:name w:val="PostScript"/>
    <w:basedOn w:val="Normln"/>
    <w:next w:val="Normln"/>
    <w:rsid w:val="00187365"/>
    <w:pPr>
      <w:spacing w:after="0"/>
    </w:pPr>
    <w:rPr>
      <w:rFonts w:ascii="CG Times" w:hAnsi="CG Times"/>
      <w:b/>
      <w:vanish/>
      <w:sz w:val="20"/>
      <w:szCs w:val="20"/>
      <w:lang w:eastAsia="es-ES"/>
    </w:rPr>
  </w:style>
  <w:style w:type="paragraph" w:customStyle="1" w:styleId="toc4">
    <w:name w:val="toc4"/>
    <w:basedOn w:val="Normln"/>
    <w:rsid w:val="00187365"/>
    <w:pPr>
      <w:tabs>
        <w:tab w:val="left" w:pos="3400"/>
        <w:tab w:val="right" w:pos="7900"/>
      </w:tabs>
      <w:spacing w:after="0" w:line="260" w:lineRule="exact"/>
      <w:ind w:left="2240" w:right="1100"/>
    </w:pPr>
    <w:rPr>
      <w:rFonts w:ascii="CG Times" w:hAnsi="CG Times"/>
      <w:sz w:val="20"/>
      <w:szCs w:val="20"/>
      <w:lang w:eastAsia="es-ES"/>
    </w:rPr>
  </w:style>
  <w:style w:type="paragraph" w:customStyle="1" w:styleId="headingspecial">
    <w:name w:val="heading special"/>
    <w:basedOn w:val="Nadpis2"/>
    <w:rsid w:val="00187365"/>
    <w:pPr>
      <w:numPr>
        <w:ilvl w:val="0"/>
        <w:numId w:val="0"/>
      </w:numPr>
      <w:shd w:val="clear" w:color="auto" w:fill="auto"/>
      <w:tabs>
        <w:tab w:val="num" w:pos="720"/>
      </w:tabs>
      <w:spacing w:before="400" w:after="60" w:line="260" w:lineRule="exact"/>
      <w:ind w:left="1120" w:hanging="1140"/>
      <w:jc w:val="both"/>
      <w:outlineLvl w:val="9"/>
    </w:pPr>
    <w:rPr>
      <w:rFonts w:ascii="Univers" w:hAnsi="Univers" w:cs="Times New Roman"/>
      <w:iCs w:val="0"/>
      <w:color w:val="auto"/>
      <w:kern w:val="0"/>
      <w:sz w:val="36"/>
      <w:szCs w:val="20"/>
      <w:u w:val="single"/>
      <w:lang w:eastAsia="es-ES"/>
    </w:rPr>
  </w:style>
  <w:style w:type="paragraph" w:customStyle="1" w:styleId="indent">
    <w:name w:val="indent"/>
    <w:basedOn w:val="Normln"/>
    <w:rsid w:val="00187365"/>
    <w:pPr>
      <w:spacing w:after="0"/>
      <w:ind w:left="2820" w:hanging="1120"/>
    </w:pPr>
    <w:rPr>
      <w:rFonts w:ascii="CG Times" w:hAnsi="CG Times"/>
      <w:szCs w:val="20"/>
      <w:lang w:eastAsia="es-ES"/>
    </w:rPr>
  </w:style>
  <w:style w:type="paragraph" w:customStyle="1" w:styleId="code">
    <w:name w:val="code"/>
    <w:basedOn w:val="indent"/>
    <w:rsid w:val="00187365"/>
    <w:pPr>
      <w:ind w:firstLine="0"/>
    </w:pPr>
    <w:rPr>
      <w:b/>
    </w:rPr>
  </w:style>
  <w:style w:type="paragraph" w:customStyle="1" w:styleId="frontcopyright0">
    <w:name w:val="front_copyright"/>
    <w:basedOn w:val="Normln"/>
    <w:rsid w:val="00187365"/>
    <w:pPr>
      <w:spacing w:after="0"/>
      <w:jc w:val="center"/>
    </w:pPr>
    <w:rPr>
      <w:sz w:val="16"/>
      <w:szCs w:val="20"/>
      <w:lang w:eastAsia="es-ES"/>
    </w:rPr>
  </w:style>
  <w:style w:type="paragraph" w:customStyle="1" w:styleId="BodyText21">
    <w:name w:val="Body Text 21"/>
    <w:basedOn w:val="Normln"/>
    <w:rsid w:val="00187365"/>
    <w:pPr>
      <w:widowControl w:val="0"/>
      <w:spacing w:after="0"/>
    </w:pPr>
    <w:rPr>
      <w:sz w:val="24"/>
      <w:szCs w:val="20"/>
      <w:lang w:eastAsia="es-ES"/>
    </w:rPr>
  </w:style>
  <w:style w:type="paragraph" w:customStyle="1" w:styleId="Tabla">
    <w:name w:val="Tabla"/>
    <w:basedOn w:val="Normln"/>
    <w:rsid w:val="00187365"/>
    <w:pPr>
      <w:widowControl w:val="0"/>
      <w:spacing w:after="0"/>
    </w:pPr>
    <w:rPr>
      <w:sz w:val="20"/>
      <w:szCs w:val="20"/>
      <w:lang w:eastAsia="es-ES"/>
    </w:rPr>
  </w:style>
  <w:style w:type="paragraph" w:customStyle="1" w:styleId="BodyTextIndent22">
    <w:name w:val="Body Text Indent 22"/>
    <w:basedOn w:val="Normln"/>
    <w:rsid w:val="00187365"/>
    <w:pPr>
      <w:widowControl w:val="0"/>
      <w:spacing w:line="480" w:lineRule="auto"/>
      <w:ind w:left="283"/>
    </w:pPr>
    <w:rPr>
      <w:szCs w:val="20"/>
      <w:lang w:eastAsia="es-ES"/>
    </w:rPr>
  </w:style>
  <w:style w:type="paragraph" w:customStyle="1" w:styleId="BodyTextIndent31">
    <w:name w:val="Body Text Indent 31"/>
    <w:basedOn w:val="Normln"/>
    <w:rsid w:val="00187365"/>
    <w:pPr>
      <w:widowControl w:val="0"/>
      <w:spacing w:after="0"/>
      <w:ind w:left="1695"/>
    </w:pPr>
    <w:rPr>
      <w:szCs w:val="20"/>
      <w:lang w:eastAsia="es-ES"/>
    </w:rPr>
  </w:style>
  <w:style w:type="paragraph" w:customStyle="1" w:styleId="PlainText1">
    <w:name w:val="Plain Text1"/>
    <w:basedOn w:val="Normln"/>
    <w:rsid w:val="00187365"/>
    <w:pPr>
      <w:widowControl w:val="0"/>
      <w:spacing w:after="0"/>
    </w:pPr>
    <w:rPr>
      <w:rFonts w:ascii="Courier New" w:hAnsi="Courier New"/>
      <w:sz w:val="20"/>
      <w:szCs w:val="20"/>
      <w:lang w:val="es-ES" w:eastAsia="es-ES"/>
    </w:rPr>
  </w:style>
  <w:style w:type="paragraph" w:styleId="Seznamsodrkami3">
    <w:name w:val="List Bullet 3"/>
    <w:basedOn w:val="Normln"/>
    <w:autoRedefine/>
    <w:rsid w:val="00187365"/>
    <w:pPr>
      <w:spacing w:after="0"/>
    </w:pPr>
    <w:rPr>
      <w:szCs w:val="20"/>
      <w:lang w:eastAsia="es-ES"/>
    </w:rPr>
  </w:style>
  <w:style w:type="paragraph" w:customStyle="1" w:styleId="BADD">
    <w:name w:val="BADD"/>
    <w:basedOn w:val="Normln"/>
    <w:rsid w:val="00187365"/>
    <w:pPr>
      <w:spacing w:after="0"/>
    </w:pPr>
    <w:rPr>
      <w:rFonts w:ascii="Courier New" w:hAnsi="Courier New"/>
      <w:sz w:val="20"/>
      <w:szCs w:val="20"/>
      <w:lang w:val="es-ES" w:eastAsia="es-ES"/>
    </w:rPr>
  </w:style>
  <w:style w:type="paragraph" w:styleId="Pokraovnseznamu">
    <w:name w:val="List Continue"/>
    <w:basedOn w:val="Normln"/>
    <w:rsid w:val="00187365"/>
    <w:pPr>
      <w:ind w:left="283"/>
    </w:pPr>
    <w:rPr>
      <w:sz w:val="20"/>
      <w:szCs w:val="20"/>
      <w:lang w:eastAsia="es-ES"/>
    </w:rPr>
  </w:style>
  <w:style w:type="paragraph" w:customStyle="1" w:styleId="SAGE17M">
    <w:name w:val="SAGE17M"/>
    <w:basedOn w:val="SAGE17"/>
    <w:rsid w:val="00187365"/>
    <w:rPr>
      <w:caps/>
    </w:rPr>
  </w:style>
  <w:style w:type="paragraph" w:customStyle="1" w:styleId="SAGE17">
    <w:name w:val="SAGE17"/>
    <w:basedOn w:val="SAGE25nM"/>
    <w:rsid w:val="00187365"/>
    <w:pPr>
      <w:spacing w:before="0" w:after="0"/>
    </w:pPr>
    <w:rPr>
      <w:caps w:val="0"/>
      <w:sz w:val="35"/>
    </w:rPr>
  </w:style>
  <w:style w:type="paragraph" w:customStyle="1" w:styleId="SAGE25nM">
    <w:name w:val="SAGE25nM"/>
    <w:basedOn w:val="Normln"/>
    <w:rsid w:val="00187365"/>
    <w:pPr>
      <w:keepNext/>
      <w:spacing w:before="1800" w:after="960"/>
      <w:jc w:val="center"/>
    </w:pPr>
    <w:rPr>
      <w:b/>
      <w:caps/>
      <w:kern w:val="28"/>
      <w:sz w:val="50"/>
      <w:szCs w:val="20"/>
      <w:lang w:val="es-ES_tradnl" w:eastAsia="es-ES"/>
    </w:rPr>
  </w:style>
  <w:style w:type="paragraph" w:customStyle="1" w:styleId="SAGE8ncC">
    <w:name w:val="SAGE8ncC"/>
    <w:basedOn w:val="SAGE8niC"/>
    <w:rsid w:val="00187365"/>
    <w:pPr>
      <w:jc w:val="center"/>
    </w:pPr>
  </w:style>
  <w:style w:type="paragraph" w:customStyle="1" w:styleId="SAGE8niC">
    <w:name w:val="SAGE8niC"/>
    <w:basedOn w:val="SAGETEX"/>
    <w:rsid w:val="00187365"/>
    <w:pPr>
      <w:spacing w:after="0"/>
      <w:jc w:val="left"/>
    </w:pPr>
    <w:rPr>
      <w:b/>
      <w:i/>
      <w:sz w:val="16"/>
      <w:lang w:eastAsia="es-ES"/>
    </w:rPr>
  </w:style>
  <w:style w:type="paragraph" w:customStyle="1" w:styleId="TOCHeading1">
    <w:name w:val="TOC Heading1"/>
    <w:basedOn w:val="Normln"/>
    <w:qFormat/>
    <w:rsid w:val="00187365"/>
    <w:pPr>
      <w:keepNext/>
      <w:keepLines/>
      <w:overflowPunct w:val="0"/>
      <w:autoSpaceDE w:val="0"/>
      <w:autoSpaceDN w:val="0"/>
      <w:adjustRightInd w:val="0"/>
      <w:spacing w:after="300"/>
      <w:jc w:val="center"/>
      <w:textAlignment w:val="baseline"/>
    </w:pPr>
    <w:rPr>
      <w:b/>
      <w:sz w:val="28"/>
      <w:szCs w:val="20"/>
    </w:rPr>
  </w:style>
  <w:style w:type="paragraph" w:styleId="slovanseznam2">
    <w:name w:val="List Number 2"/>
    <w:basedOn w:val="Normln"/>
    <w:rsid w:val="00187365"/>
    <w:pPr>
      <w:numPr>
        <w:numId w:val="24"/>
      </w:numPr>
      <w:spacing w:after="0"/>
    </w:pPr>
    <w:rPr>
      <w:szCs w:val="20"/>
      <w:lang w:eastAsia="es-ES"/>
    </w:rPr>
  </w:style>
  <w:style w:type="paragraph" w:styleId="slovanseznam3">
    <w:name w:val="List Number 3"/>
    <w:basedOn w:val="Normln"/>
    <w:rsid w:val="00187365"/>
    <w:pPr>
      <w:numPr>
        <w:numId w:val="25"/>
      </w:numPr>
      <w:spacing w:after="0"/>
    </w:pPr>
    <w:rPr>
      <w:szCs w:val="20"/>
      <w:lang w:eastAsia="es-ES"/>
    </w:rPr>
  </w:style>
  <w:style w:type="paragraph" w:styleId="slovanseznam4">
    <w:name w:val="List Number 4"/>
    <w:basedOn w:val="Normln"/>
    <w:rsid w:val="00187365"/>
    <w:pPr>
      <w:numPr>
        <w:numId w:val="26"/>
      </w:numPr>
      <w:spacing w:after="0"/>
    </w:pPr>
    <w:rPr>
      <w:szCs w:val="20"/>
      <w:lang w:eastAsia="es-ES"/>
    </w:rPr>
  </w:style>
  <w:style w:type="paragraph" w:styleId="slovanseznam5">
    <w:name w:val="List Number 5"/>
    <w:basedOn w:val="Normln"/>
    <w:rsid w:val="00187365"/>
    <w:pPr>
      <w:numPr>
        <w:numId w:val="27"/>
      </w:numPr>
      <w:spacing w:after="0"/>
    </w:pPr>
    <w:rPr>
      <w:szCs w:val="20"/>
      <w:lang w:eastAsia="es-ES"/>
    </w:rPr>
  </w:style>
  <w:style w:type="paragraph" w:styleId="Seznamsodrkami4">
    <w:name w:val="List Bullet 4"/>
    <w:basedOn w:val="Normln"/>
    <w:autoRedefine/>
    <w:rsid w:val="00187365"/>
    <w:pPr>
      <w:numPr>
        <w:numId w:val="28"/>
      </w:numPr>
      <w:spacing w:after="0"/>
    </w:pPr>
    <w:rPr>
      <w:szCs w:val="20"/>
      <w:lang w:eastAsia="es-ES"/>
    </w:rPr>
  </w:style>
  <w:style w:type="paragraph" w:styleId="Seznamsodrkami5">
    <w:name w:val="List Bullet 5"/>
    <w:basedOn w:val="Normln"/>
    <w:autoRedefine/>
    <w:rsid w:val="00187365"/>
    <w:pPr>
      <w:numPr>
        <w:numId w:val="29"/>
      </w:numPr>
      <w:spacing w:after="0"/>
    </w:pPr>
    <w:rPr>
      <w:szCs w:val="20"/>
      <w:lang w:eastAsia="es-ES"/>
    </w:rPr>
  </w:style>
  <w:style w:type="paragraph" w:customStyle="1" w:styleId="Listadepuntos">
    <w:name w:val="Lista de puntos"/>
    <w:basedOn w:val="SAGETEX"/>
    <w:rsid w:val="00187365"/>
    <w:pPr>
      <w:numPr>
        <w:numId w:val="30"/>
      </w:numPr>
    </w:pPr>
    <w:rPr>
      <w:lang w:eastAsia="es-ES"/>
    </w:rPr>
  </w:style>
  <w:style w:type="paragraph" w:customStyle="1" w:styleId="xl121">
    <w:name w:val="xl121"/>
    <w:basedOn w:val="Normln"/>
    <w:rsid w:val="00187365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2">
    <w:name w:val="xl122"/>
    <w:basedOn w:val="Normln"/>
    <w:rsid w:val="00187365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3">
    <w:name w:val="xl123"/>
    <w:basedOn w:val="Normln"/>
    <w:rsid w:val="00187365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4">
    <w:name w:val="xl124"/>
    <w:basedOn w:val="Normln"/>
    <w:rsid w:val="00187365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5">
    <w:name w:val="xl125"/>
    <w:basedOn w:val="Normln"/>
    <w:rsid w:val="00187365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6">
    <w:name w:val="xl126"/>
    <w:basedOn w:val="Normln"/>
    <w:rsid w:val="00187365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7">
    <w:name w:val="xl127"/>
    <w:basedOn w:val="Normln"/>
    <w:rsid w:val="00187365"/>
    <w:pPr>
      <w:pBdr>
        <w:top w:val="single" w:sz="8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8">
    <w:name w:val="xl128"/>
    <w:basedOn w:val="Normln"/>
    <w:rsid w:val="00187365"/>
    <w:pPr>
      <w:pBdr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9">
    <w:name w:val="xl129"/>
    <w:basedOn w:val="Normln"/>
    <w:rsid w:val="00187365"/>
    <w:pPr>
      <w:pBdr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Kd">
    <w:name w:val="Kód"/>
    <w:basedOn w:val="Normln"/>
    <w:rsid w:val="00187365"/>
    <w:pPr>
      <w:spacing w:after="0"/>
    </w:pPr>
    <w:rPr>
      <w:rFonts w:ascii="Courier New" w:hAnsi="Courier New" w:cs="Courier New"/>
      <w:noProof/>
      <w:sz w:val="18"/>
      <w:lang w:val="en-US"/>
    </w:rPr>
  </w:style>
  <w:style w:type="paragraph" w:customStyle="1" w:styleId="Odrky-daldky">
    <w:name w:val="Odrážky - další řádky"/>
    <w:basedOn w:val="Normln"/>
    <w:rsid w:val="00187365"/>
    <w:pPr>
      <w:numPr>
        <w:numId w:val="31"/>
      </w:num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  <w:lang w:val="en-US"/>
    </w:rPr>
  </w:style>
  <w:style w:type="paragraph" w:customStyle="1" w:styleId="font8">
    <w:name w:val="font8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FF0000"/>
      <w:sz w:val="20"/>
      <w:szCs w:val="20"/>
      <w:lang w:eastAsia="cs-CZ"/>
    </w:rPr>
  </w:style>
  <w:style w:type="paragraph" w:customStyle="1" w:styleId="font9">
    <w:name w:val="font9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FF0000"/>
      <w:sz w:val="14"/>
      <w:szCs w:val="14"/>
      <w:lang w:eastAsia="cs-CZ"/>
    </w:rPr>
  </w:style>
  <w:style w:type="paragraph" w:customStyle="1" w:styleId="BalloonText1">
    <w:name w:val="Balloon Text1"/>
    <w:basedOn w:val="Normln"/>
    <w:semiHidden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paragraph" w:customStyle="1" w:styleId="xl130">
    <w:name w:val="xl130"/>
    <w:basedOn w:val="Normln"/>
    <w:rsid w:val="00187365"/>
    <w:pPr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auto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1">
    <w:name w:val="xl131"/>
    <w:basedOn w:val="Normln"/>
    <w:rsid w:val="00187365"/>
    <w:pPr>
      <w:pBdr>
        <w:top w:val="single" w:sz="4" w:space="0" w:color="auto"/>
        <w:left w:val="single" w:sz="4" w:space="0" w:color="auto"/>
        <w:bottom w:val="single" w:sz="8" w:space="0" w:color="auto"/>
        <w:right w:val="single" w:sz="8" w:space="0" w:color="auto"/>
      </w:pBdr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2">
    <w:name w:val="xl132"/>
    <w:basedOn w:val="Normln"/>
    <w:rsid w:val="00187365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99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3">
    <w:name w:val="xl133"/>
    <w:basedOn w:val="Normln"/>
    <w:rsid w:val="00187365"/>
    <w:pPr>
      <w:pBdr>
        <w:left w:val="single" w:sz="4" w:space="0" w:color="auto"/>
        <w:bottom w:val="single" w:sz="4" w:space="0" w:color="auto"/>
        <w:right w:val="single" w:sz="8" w:space="0" w:color="auto"/>
      </w:pBdr>
      <w:shd w:val="thinDiagStripe" w:color="FF0000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4">
    <w:name w:val="xl134"/>
    <w:basedOn w:val="Normln"/>
    <w:rsid w:val="00187365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99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5">
    <w:name w:val="xl135"/>
    <w:basedOn w:val="Normln"/>
    <w:rsid w:val="00187365"/>
    <w:pPr>
      <w:pBdr>
        <w:left w:val="single" w:sz="4" w:space="0" w:color="auto"/>
        <w:bottom w:val="single" w:sz="4" w:space="0" w:color="auto"/>
        <w:right w:val="single" w:sz="8" w:space="0" w:color="auto"/>
      </w:pBdr>
      <w:shd w:val="thinDiagStripe" w:color="FF0000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font10">
    <w:name w:val="font10"/>
    <w:basedOn w:val="Normln"/>
    <w:rsid w:val="00187365"/>
    <w:pPr>
      <w:spacing w:before="100" w:beforeAutospacing="1" w:after="100" w:afterAutospacing="1"/>
    </w:pPr>
    <w:rPr>
      <w:rFonts w:eastAsia="Arial Unicode MS"/>
      <w:i/>
      <w:iCs/>
      <w:color w:val="000000"/>
      <w:sz w:val="14"/>
      <w:szCs w:val="14"/>
      <w:u w:val="single"/>
      <w:lang w:eastAsia="cs-CZ"/>
    </w:rPr>
  </w:style>
  <w:style w:type="paragraph" w:customStyle="1" w:styleId="font11">
    <w:name w:val="font11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000000"/>
      <w:sz w:val="14"/>
      <w:szCs w:val="14"/>
      <w:lang w:eastAsia="cs-CZ"/>
    </w:rPr>
  </w:style>
  <w:style w:type="paragraph" w:customStyle="1" w:styleId="Textbubliny2">
    <w:name w:val="Text bubliny2"/>
    <w:basedOn w:val="Normln"/>
    <w:semiHidden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paragraph" w:customStyle="1" w:styleId="Pedmtkomente2">
    <w:name w:val="Předmět komentáře2"/>
    <w:basedOn w:val="Textkomente"/>
    <w:next w:val="Textkomente"/>
    <w:semiHidden/>
    <w:rsid w:val="00187365"/>
    <w:pPr>
      <w:overflowPunct/>
      <w:autoSpaceDE/>
      <w:autoSpaceDN/>
      <w:adjustRightInd/>
      <w:spacing w:before="0" w:after="0"/>
      <w:textAlignment w:val="auto"/>
    </w:pPr>
    <w:rPr>
      <w:b/>
      <w:bCs/>
      <w:sz w:val="20"/>
      <w:lang w:eastAsia="es-ES"/>
    </w:rPr>
  </w:style>
  <w:style w:type="paragraph" w:customStyle="1" w:styleId="Textbubliny3">
    <w:name w:val="Text bubliny3"/>
    <w:basedOn w:val="Normln"/>
    <w:semiHidden/>
    <w:unhideWhenUsed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character" w:customStyle="1" w:styleId="TextbublinyChar">
    <w:name w:val="Text bubliny Char"/>
    <w:semiHidden/>
    <w:rsid w:val="00187365"/>
    <w:rPr>
      <w:rFonts w:ascii="Tahoma" w:hAnsi="Tahoma" w:cs="Tahoma"/>
      <w:sz w:val="16"/>
      <w:szCs w:val="16"/>
      <w:lang w:eastAsia="es-ES"/>
    </w:rPr>
  </w:style>
  <w:style w:type="paragraph" w:customStyle="1" w:styleId="Boldtitle">
    <w:name w:val="Bold_title"/>
    <w:basedOn w:val="Normln"/>
    <w:link w:val="BoldtitleChar"/>
    <w:qFormat/>
    <w:rsid w:val="00187365"/>
    <w:pPr>
      <w:overflowPunct w:val="0"/>
      <w:autoSpaceDE w:val="0"/>
      <w:autoSpaceDN w:val="0"/>
      <w:adjustRightInd w:val="0"/>
      <w:spacing w:after="0"/>
      <w:textAlignment w:val="baseline"/>
    </w:pPr>
    <w:rPr>
      <w:b/>
      <w:szCs w:val="20"/>
    </w:rPr>
  </w:style>
  <w:style w:type="character" w:customStyle="1" w:styleId="BoldtitleChar">
    <w:name w:val="Bold_title Char"/>
    <w:link w:val="Boldtitle"/>
    <w:rsid w:val="00187365"/>
    <w:rPr>
      <w:b/>
      <w:sz w:val="22"/>
      <w:lang w:eastAsia="en-US"/>
    </w:rPr>
  </w:style>
  <w:style w:type="paragraph" w:styleId="Revize">
    <w:name w:val="Revision"/>
    <w:hidden/>
    <w:uiPriority w:val="99"/>
    <w:semiHidden/>
    <w:rsid w:val="00187365"/>
    <w:rPr>
      <w:sz w:val="22"/>
      <w:lang w:eastAsia="es-ES"/>
    </w:rPr>
  </w:style>
  <w:style w:type="paragraph" w:customStyle="1" w:styleId="msonormal0">
    <w:name w:val="msonormal"/>
    <w:basedOn w:val="Normln"/>
    <w:rsid w:val="004807F7"/>
    <w:pPr>
      <w:spacing w:before="100" w:beforeAutospacing="1" w:after="100" w:afterAutospacing="1"/>
    </w:pPr>
    <w:rPr>
      <w:sz w:val="24"/>
      <w:lang w:eastAsia="cs-CZ"/>
    </w:rPr>
  </w:style>
  <w:style w:type="numbering" w:customStyle="1" w:styleId="Bezseznamu1">
    <w:name w:val="Bez seznamu1"/>
    <w:next w:val="Bezseznamu"/>
    <w:uiPriority w:val="99"/>
    <w:semiHidden/>
    <w:unhideWhenUsed/>
    <w:rsid w:val="00101A10"/>
  </w:style>
  <w:style w:type="character" w:customStyle="1" w:styleId="ZhlavChar">
    <w:name w:val="Záhlaví Char"/>
    <w:basedOn w:val="Standardnpsmoodstavce"/>
    <w:link w:val="Zhlav"/>
    <w:uiPriority w:val="99"/>
    <w:rsid w:val="00FA32F2"/>
    <w:rPr>
      <w:rFonts w:ascii="Arial" w:hAnsi="Arial"/>
      <w:sz w:val="18"/>
      <w:szCs w:val="24"/>
      <w:lang w:eastAsia="en-US"/>
    </w:rPr>
  </w:style>
  <w:style w:type="character" w:customStyle="1" w:styleId="ZpatChar">
    <w:name w:val="Zápatí Char"/>
    <w:basedOn w:val="Standardnpsmoodstavce"/>
    <w:link w:val="Zpat"/>
    <w:uiPriority w:val="99"/>
    <w:rsid w:val="00FA32F2"/>
    <w:rPr>
      <w:sz w:val="22"/>
      <w:szCs w:val="24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5194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226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368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997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9006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300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9751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325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2299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77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766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6627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02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874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463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739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379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445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035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311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8294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651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306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6384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14765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468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3976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4337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1210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2319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4072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7082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399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3271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3562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0769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5938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94101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0110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0910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3284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5448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76075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419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18033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8696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91576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6364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9541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5903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9447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1708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328639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6432506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65059522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5067048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1411494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522548084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8200911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81497875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8508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48657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732170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2796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4605543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700996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70498536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4588612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622454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8132253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126994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12772738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604851587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0635300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927183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26276049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518439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2737999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9299401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477387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9671099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5985898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96819439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76375486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499080145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829367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188097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9074563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933094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151266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3825633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530242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6426198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403247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039664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349989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176154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1253521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55558161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8198811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5958913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226246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3155101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013948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733881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532071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60943529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963724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1989262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434671460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482383037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86937238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490829078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232443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941906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057506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94696056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35723782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8934228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6815621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7595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7834023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8044858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2767759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4116585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6583832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8769849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119276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83631197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1247754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5946602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220084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0811491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336165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792540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408775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6396191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94518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41718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73700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1720861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692895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07150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11984195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448902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242219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50653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58331702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6254266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4749518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1399484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63907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73240208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406003860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7463634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14276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12515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4546956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68000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0544222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437825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331759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0622551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146974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9172168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54256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021702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1662577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55014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389016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56329789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263015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9255996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361284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854914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222586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2190428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63056626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542596004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10171500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478312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  <w:div w:id="15461363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5959112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65236893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7744764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  <w:div w:id="62681594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38530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4480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06134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2235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3547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154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91291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4875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5359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1991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1284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34415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63378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0016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3102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685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1968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930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7784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3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592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28308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738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05247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13517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2975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5990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6714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2154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6741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9749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549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19365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38333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218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9529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5937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5414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7412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395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6016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5256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466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0281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2006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2525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9331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21449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23655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4713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376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570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66125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7655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23190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62420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6318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3650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8499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5455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0440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119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2554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9646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46416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7531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0272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8477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4494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0828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2717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33027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604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8374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4275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0862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967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7475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76670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9245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2285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6167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10610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03067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0432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05531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8199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3101633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3857285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953912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1803327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1828944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6735809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2121167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61147688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250840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03981722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31699449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892796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183406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532722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9636148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828389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0284483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03888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81418412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43211779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45274897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28289381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955017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8219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169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8191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6491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89973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0330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1176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3726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2465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6325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9521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800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7194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8891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71002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0478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851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69030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92039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6971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31600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1952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4232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1779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71181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96625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0443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0707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5196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67047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7085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7841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31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364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0489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3855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7253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9050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9949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3154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5391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7281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5212754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002434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6370867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33226458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9180380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7044372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68035792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2962295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2939404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8702412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20014214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4754088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41195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1312994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36239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952095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5173630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9862727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2764051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024402388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911620903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0864947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181529205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2134368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4815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50235685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3840647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88437435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5693559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300499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9437573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517037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56942072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47385827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4400601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7585898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849843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8003614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23477858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6169123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9346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05770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12498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93457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64404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257381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39778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121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725342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1639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6643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064380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424105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2387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323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32531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39133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456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96455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661549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037731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40571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2249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224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45544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9646963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291386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6319689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64292605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047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942577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6643055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868377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27129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70470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68103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590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01484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27477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25418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2641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81613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364087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8587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620831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954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526416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16399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11010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1694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379639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188664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0048938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770031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758358899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154589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50589502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675350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97084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27493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2465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30331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69922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34467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1146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47300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05756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63185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332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633005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7736712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01954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84946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48372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31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1369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46948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840940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766915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11018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400295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374000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9014235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02736122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17805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807861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803419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02619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63169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41644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77445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57623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99808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29584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667213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8122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0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55932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919443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733122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5703657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77379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07023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817025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7626863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226664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218304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98106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525729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203523013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96623444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625609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5668156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8806021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0626951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42152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9507128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462051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18022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4060378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22650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84085111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864054875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6734802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373117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27566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00456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0587287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4282523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454937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9852387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243465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392040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1700358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056815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7662277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3469724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0980630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8573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33118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223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431161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217621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8989786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61443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380340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488561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94004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44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00053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974231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262360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93871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680611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67490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77654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3501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90972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6317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58165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1795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74158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96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913248504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118400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4837199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154997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966675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723147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9770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59780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5899523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195658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0892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36192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7376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97503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9542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710448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277767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836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8512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183619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404663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2724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576208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93174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450153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00022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71904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34123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57970117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4640833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437403032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6089242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82524656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99493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3815266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9430490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786119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  <w:div w:id="202847756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62795782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436750771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0099498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03654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623463214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857424930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000693357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5656329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941109346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7709598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8041984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877652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65768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888927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9617600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7708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883458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038303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308460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384628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8383550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640490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39127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645651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23541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467761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43846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3442124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4052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06930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86837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52679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27882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63544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24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64644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889233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050847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393833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15446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02280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899629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38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31949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31472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80868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6951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411074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2972447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3344818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29642343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975905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83569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1362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6256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7009082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999635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1219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05647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351551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47837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840934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58229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17400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01738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61696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4682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348706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301944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991574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080010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1441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501336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9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667663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541885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3224894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95783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545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649095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877552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61348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70049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28682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512588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6341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08840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6658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573346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55644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16798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596756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7926480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8036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7296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68038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934941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344720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58666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1275304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162289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48945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89239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24295671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0873829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884636125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8745252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81445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110137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66056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8197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7747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046082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19727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4271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368968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99656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33578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22811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55805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71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37034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8550488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0525276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17361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59440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09561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292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241133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559202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5419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01646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324868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1304422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  <w:div w:id="1708140698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09055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055133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597205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05406411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9439175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8764313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443444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547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319747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3786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0610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00785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96857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2111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2890793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5757439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85259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5904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0487440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78044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06876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12272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616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82335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369680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930533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3446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96666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302521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212031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78343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77732854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58931286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0396652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717706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122294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576989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51151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073114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86698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30427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80028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715558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71774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785213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6223513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4658491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25017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61152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17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7126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51103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599872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02755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15696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302928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7456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1496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252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60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0481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6824251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66690720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568867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946629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799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94086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344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7392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92332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1030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18564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83215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309474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418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661714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19354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530878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7859565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865638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9467120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2585139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484386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08314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60151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754418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65365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6494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1093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3907678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31082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8900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596140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22138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8118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69168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808006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855630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16139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2821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48593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5694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48264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60059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9296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66083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3863964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26582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007747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181493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14429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624800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76660617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5859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07562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96655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1880060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3275902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8107728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914233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59932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223729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264412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0374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4420405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1278955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39335385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5245761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882682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5129269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19457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37445518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670751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342774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084543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701574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133525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65864047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80034111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77997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  <w:div w:id="73724455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191504484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2259926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8765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40472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7015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2176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0577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8439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45300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7562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04069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7157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69079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5428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6857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9193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2008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7586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7712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1055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49117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8970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0005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62529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3289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989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8162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15671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7072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9886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3937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6148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7693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4404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0613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5654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1678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5707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42971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0021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4943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877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58233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2371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499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86620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9471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092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356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4635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7971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11876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25687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7661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368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373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83483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325122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2190562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32440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42014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17978192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277063958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7956816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10537456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162290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604421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404360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327917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2044592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415833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6219018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696408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8958107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206616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030250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713814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78211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95931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2876955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9234223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543257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101632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458278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34322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8109469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674671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998438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994541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4445136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235742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390294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6378433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603895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778146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8525047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8554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469148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8401794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094767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282995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2818633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22965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72838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793390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1435842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22611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1287789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75093096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79787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91813012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9750599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929625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694585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197023459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343019406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29926320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77506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879291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038324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686583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56064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5600302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848074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08611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640170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16219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9736296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4290385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108535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408184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436196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9376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75720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4504412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450334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798611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3519912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48006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4344976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19753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710491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590248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3199180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96200431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47570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3396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5381347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890915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8348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3295919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019868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717340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2956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647745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936708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746424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650477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0010825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0582200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536866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686788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6956393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993213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6439963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83520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208772215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6746517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37999040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03145139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666028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1574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1621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7399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74192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16534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79289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754982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7142595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5475669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879042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6289707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7569025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48359148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0473735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6980859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1039240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2014185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8834693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45593727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33526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17563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7904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0796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21121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5767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193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9756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7027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06949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396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5865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1832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5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573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0501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0207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5031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0933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1297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199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926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2631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6223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6412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9156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171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904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5341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8115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8620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1968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4245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8991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5199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6123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5482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7601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17239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4665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94382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2478008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92448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4601415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892846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1240728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5724082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6218850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06796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118345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763861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305064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916423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07849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714826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72201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08249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85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12893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706364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61363796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687047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338937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37696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0199298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107143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3432336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4754834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4888210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036011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9799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299180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281210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6656512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282779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6454327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2928550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9187355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027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1515132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062315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37868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9132380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5047258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23902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062970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116986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423641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515037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370674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78766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942681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184837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2474308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42716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3805815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736950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205554197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6930064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42304031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791706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9536079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039629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2880692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277277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481650679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66204082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46361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85171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8786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8008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70069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2251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1207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7037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030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03392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509946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4931670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2484762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411758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06498921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78377394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94635226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64909665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984868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4581305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525292002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41867160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6176649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588638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2738701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5892402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1490817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5473640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7768984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797921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4372570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5743250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873392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9939020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128468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06056702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4187806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2052369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296312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243312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3682573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1822143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507229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9084422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355993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18553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24331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102770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6072771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47245039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5489671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769136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04195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7899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638380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908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845923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70874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955922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86903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8248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722347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735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336956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71862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5332715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5330335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297353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1982744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2022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563248721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699167853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2633735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83396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702661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941608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46883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1652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503090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38849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3404269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79870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1038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0286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176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068184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843029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15218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4855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1376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2646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8695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0961862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3976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4048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0357198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8379634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1956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9331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98777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22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137004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03703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97747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140617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81259979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35889625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01372657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669125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7274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57164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2339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342499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19201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34703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71984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5950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25091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926864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1705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40633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54921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8442801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2093434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812389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79359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66655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317481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1407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88012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4890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18503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3365259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70471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67517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94978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359654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033705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033552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778670744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801901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13429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13109664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6079888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49929888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505647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051177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934997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7287014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74878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4969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036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37499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19906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95021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5944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75859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0006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65338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402696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159330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703744839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32093012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6357033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52313256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01508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213634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8724749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79146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7630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917284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88640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781049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014178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34231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1737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56746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64102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8143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933701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101322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454880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023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14231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0745314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3337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54300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32425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63783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867492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333402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0014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69100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580825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9427554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5392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29166831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7422672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206609870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61202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266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41837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31019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330750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1874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18330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418196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603349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138878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9384621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914111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40188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69010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7138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95518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793537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823793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575549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450497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506267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903569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169019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7383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97587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6420101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048189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909467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8665881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308362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4750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9709413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028153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497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41128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10358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372122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05450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74522588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241782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43774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638383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1643004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9295952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785059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472401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  <w:div w:id="190533906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304049173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  <w:div w:id="90237448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0770955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445288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5430174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704465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4184810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46305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99984438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565138686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3062063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606192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7339962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5605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28279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82688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6747351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478079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07074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7876545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850075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557826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5881484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824643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8542810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8889642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29674522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316229342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38845000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2786654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7638356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886484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3795976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51339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5785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73959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276524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785254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1318337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631490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405128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379540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9919127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02631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529097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2639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8675729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534345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833135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725028855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58059839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36336116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7056875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055321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02497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35741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9451005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9636913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23924710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62164503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99613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22375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86705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6443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20810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6584904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819596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64806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69855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514293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8016010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44890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00999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53223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971702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231414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609844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45106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253316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8813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53826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766260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6848843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6696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927287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275938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723448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997929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717645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82550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515141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3618587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911547265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1903665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84109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52989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4110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56135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7615328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169651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095982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13354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374271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10611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189663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6968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376684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0835250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22116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3843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506917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01717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603278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25753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03042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527414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8469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93368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627064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401272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79626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126687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889899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598114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83613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85126061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202228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644796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922806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94826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620155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00606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64479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42771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412544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2016970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75601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1707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37565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22075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36429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751858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5741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660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47745984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4319273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8388539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91582008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568472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90672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91338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718999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61671651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82223907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340937714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50052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0174412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026807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48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74263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636297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1913763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68555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8592854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9082283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904967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5521677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71013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158338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99091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526794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15838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560983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542895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091465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71912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683639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121298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50218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2065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71806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089190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111803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7231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9862461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6880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708187957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1991088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462962986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629176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9583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1616885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5003326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27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387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92758196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4581090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002800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653229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974096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944224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015382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334667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29493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2130770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5086296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78207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835015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7128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20958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995072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25912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5814265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52945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395408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132968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10632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2779606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80918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318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3105728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586068418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82010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29998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419532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2885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32991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5198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008217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754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57670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01343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473607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295141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8926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1551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41250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133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958998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18825594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80748764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8848997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1225752087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9530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695438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478288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360646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1442779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5103025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2196838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173606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5462999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0202749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1831019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61043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13588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07578721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52845027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201722761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6402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989923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68585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18856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9760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417878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24373128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53140181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99428868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106868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68256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62617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532559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1887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387530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46296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4422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977983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321958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19542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1035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57083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36555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21273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15921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08906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7088927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24960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94010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792987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359621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0563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660389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0551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302006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6624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903204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59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83633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6408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792286025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948195244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67908714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508095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8932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9807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3294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53516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9632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6878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074178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620055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212679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29866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939664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137089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324683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631971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18866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0899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5419805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96646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245611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73133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8238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841286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096731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991778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5860666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6532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991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73889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9169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58137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77574073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665110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05074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288204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90845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58821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13889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02969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501962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82088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75532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05478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7470471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6953822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7607900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81208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41846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1530977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59686252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10300715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82918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1063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9870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738997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16518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060044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0689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882490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02816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35461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98423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6597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797314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48323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3644944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96163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11814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2286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0376587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58899897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77951312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935498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37681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67245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84169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680839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216381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58830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380330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658951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2265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138287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313758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995076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0688015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7216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429195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3740680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03609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8432008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53128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8358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824635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89163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634323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067923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25233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98554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1784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3792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9595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944206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51105249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5576140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7093019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17874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5930124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133328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33278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309361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69959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6850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7163424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585718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24974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889966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167174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2231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909770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33758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60361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68161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10846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89259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47891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4110630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6721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338460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63019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18318362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9998428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56202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2470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968820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16063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1432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2974886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2376757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16914887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92825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49992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89106425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472881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9116745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12481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5616921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418723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052719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9578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10852232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2580937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128457719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202362388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6776941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3146004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7767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88084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1223428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3178829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18960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65156964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16626402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1288123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0057690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935940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0506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2588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06515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387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5830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9900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61827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82669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05755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1424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45059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3871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55703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327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9887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2708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6346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5325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6371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6733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3016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039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1269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7090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633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9613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5056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0198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715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1.png"/><Relationship Id="rId18" Type="http://schemas.openxmlformats.org/officeDocument/2006/relationships/hyperlink" Target="https://groupecgi-my.sharepoint.com/personal/miroslav_stryzovsky_cgi_com/Documents/Desktop/OTE/XSD_WSDL/2026-07-21/XML/CDSCLAIM/CDSCLAIM_msg_code_165.xml" TargetMode="External"/><Relationship Id="rId26" Type="http://schemas.openxmlformats.org/officeDocument/2006/relationships/hyperlink" Target="https://groupecgi-my.sharepoint.com/personal/miroslav_stryzovsky_cgi_com/Documents/Desktop/OTE/XSD_WSDL/2026-07-21/XML/CDSDATA/CDSDATA_msg_code_121_long_day.xml" TargetMode="External"/><Relationship Id="rId39" Type="http://schemas.openxmlformats.org/officeDocument/2006/relationships/hyperlink" Target="https://groupecgi-my.sharepoint.com/personal/miroslav_stryzovsky_cgi_com/Documents/Desktop/OTE/XSD_WSDL/2026-07-21/XML/TDD/TDD_msg_code_521.xml" TargetMode="External"/><Relationship Id="rId21" Type="http://schemas.openxmlformats.org/officeDocument/2006/relationships/hyperlink" Target="https://groupecgi-my.sharepoint.com/personal/miroslav_stryzovsky_cgi_com/Documents/Desktop/OTE/XSD_WSDL/2026-07-21/XML/CDSDATA/CDSDATA_msg_code_124.xml" TargetMode="External"/><Relationship Id="rId34" Type="http://schemas.openxmlformats.org/officeDocument/2006/relationships/hyperlink" Target="https://groupecgi-my.sharepoint.com/personal/miroslav_stryzovsky_cgi_com/Documents/Desktop/OTE/XSD_WSDL/2026-07-21/XML/MASTERDATA/MASTERDATA_msg_code_146.xml" TargetMode="External"/><Relationship Id="rId42" Type="http://schemas.openxmlformats.org/officeDocument/2006/relationships/hyperlink" Target="https://groupecgi-my.sharepoint.com/personal/miroslav_stryzovsky_cgi_com/Documents/Desktop/OTE/XSD_WSDL/2026-07-21/XML/SFVOTREQ" TargetMode="External"/><Relationship Id="rId47" Type="http://schemas.openxmlformats.org/officeDocument/2006/relationships/hyperlink" Target="https://groupecgi-my.sharepoint.com/personal/miroslav_stryzovsky_cgi_com/Documents/Desktop/OTE/XSD_WSDL/2026-07-21/XML/RESPONSEEDC" TargetMode="External"/><Relationship Id="rId50" Type="http://schemas.openxmlformats.org/officeDocument/2006/relationships/footer" Target="footer1.xml"/><Relationship Id="rId7" Type="http://schemas.openxmlformats.org/officeDocument/2006/relationships/numbering" Target="numbering.xml"/><Relationship Id="rId2" Type="http://schemas.openxmlformats.org/officeDocument/2006/relationships/customXml" Target="../customXml/item2.xml"/><Relationship Id="rId16" Type="http://schemas.openxmlformats.org/officeDocument/2006/relationships/image" Target="media/image4.wmf"/><Relationship Id="rId29" Type="http://schemas.openxmlformats.org/officeDocument/2006/relationships/hyperlink" Target="https://groupecgi-my.sharepoint.com/personal/miroslav_stryzovsky_cgi_com/Documents/Desktop/OTE/XSD_WSDL/2026-07-21/XML/CDSINVOICE/CDSINVOICE_msg_code_127.xml" TargetMode="External"/><Relationship Id="rId11" Type="http://schemas.openxmlformats.org/officeDocument/2006/relationships/footnotes" Target="footnotes.xml"/><Relationship Id="rId24" Type="http://schemas.openxmlformats.org/officeDocument/2006/relationships/hyperlink" Target="https://groupecgi-my.sharepoint.com/personal/miroslav_stryzovsky_cgi_com/Documents/Desktop/OTE/XSD_WSDL/2026-07-21/XML/CDSDATA/CDSDATA_msg_code_162.xml" TargetMode="External"/><Relationship Id="rId32" Type="http://schemas.openxmlformats.org/officeDocument/2006/relationships/hyperlink" Target="https://groupecgi-my.sharepoint.com/personal/miroslav_stryzovsky_cgi_com/Documents/Desktop/OTE/XSD_WSDL/2026-07-21/XML/CDSREQ/CDSREQ_msg_code_131.xml" TargetMode="External"/><Relationship Id="rId37" Type="http://schemas.openxmlformats.org/officeDocument/2006/relationships/hyperlink" Target="https://groupecgi-my.sharepoint.com/personal/miroslav_stryzovsky_cgi_com/Documents/Desktop/OTE/XSD_WSDL/2026-07-21/XML/MASTERDATA/MASTERDATA_msg_code_453_vyjadreni_noveho.xml" TargetMode="External"/><Relationship Id="rId40" Type="http://schemas.openxmlformats.org/officeDocument/2006/relationships/hyperlink" Target="https://groupecgi-my.sharepoint.com/personal/miroslav_stryzovsky_cgi_com/Documents/Desktop/OTE/XSD_WSDL/2026-07-21/XML/TEMPERATURE/TEMPERATURE_msg_code_511.xml" TargetMode="External"/><Relationship Id="rId45" Type="http://schemas.openxmlformats.org/officeDocument/2006/relationships/hyperlink" Target="https://groupecgi-my.sharepoint.com/personal/miroslav_stryzovsky_cgi_com/Documents/Desktop/OTE/XSD_WSDL/2026-07-21/XML/SFVOTEMGSTATENETT" TargetMode="External"/><Relationship Id="rId5" Type="http://schemas.openxmlformats.org/officeDocument/2006/relationships/customXml" Target="../customXml/item5.xml"/><Relationship Id="rId15" Type="http://schemas.openxmlformats.org/officeDocument/2006/relationships/image" Target="media/image3.wmf"/><Relationship Id="rId23" Type="http://schemas.openxmlformats.org/officeDocument/2006/relationships/hyperlink" Target="https://groupecgi-my.sharepoint.com/personal/miroslav_stryzovsky_cgi_com/Documents/Desktop/OTE/XSD_WSDL/2026-07-21/XML/CDSDATA/CDSDATA_msg_code_161.xml" TargetMode="External"/><Relationship Id="rId28" Type="http://schemas.openxmlformats.org/officeDocument/2006/relationships/hyperlink" Target="https://groupecgi-my.sharepoint.com/personal/miroslav_stryzovsky_cgi_com/Documents/Desktop/OTE/XSD_WSDL/2026-07-21/XML/CDSIDIS/CDSIDIS_msg_code_126.xml" TargetMode="External"/><Relationship Id="rId36" Type="http://schemas.openxmlformats.org/officeDocument/2006/relationships/hyperlink" Target="https://groupecgi-my.sharepoint.com/personal/miroslav_stryzovsky_cgi_com/Documents/Desktop/OTE/XSD_WSDL/2026-07-21/XML/MASTERDATA/MASTERDATA_msg_code_452_opis_zadosti_na_noveho.xml" TargetMode="External"/><Relationship Id="rId49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hyperlink" Target="https://groupecgi-my.sharepoint.com/personal/miroslav_stryzovsky_cgi_com/Documents/Desktop/OTE/XSD_WSDL/2026-07-21/XML/CDSDATA/CDSDATA_msg_code_121.xml" TargetMode="External"/><Relationship Id="rId31" Type="http://schemas.openxmlformats.org/officeDocument/2006/relationships/package" Target="embeddings/Microsoft_Excel_Worksheet.xlsx"/><Relationship Id="rId44" Type="http://schemas.openxmlformats.org/officeDocument/2006/relationships/hyperlink" Target="https://groupecgi-my.sharepoint.com/personal/miroslav_stryzovsky_cgi_com/Documents/Desktop/OTE/XSD_WSDL/2026-07-21/XML/SFVOTEMGSTATE" TargetMode="External"/><Relationship Id="rId52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Relationship Id="rId22" Type="http://schemas.openxmlformats.org/officeDocument/2006/relationships/hyperlink" Target="https://groupecgi-my.sharepoint.com/personal/miroslav_stryzovsky_cgi_com/Documents/Desktop/OTE/XSD_WSDL/2026-07-21/XML/CDSDATA/CDSDATA_msg_code_125.xml" TargetMode="External"/><Relationship Id="rId27" Type="http://schemas.openxmlformats.org/officeDocument/2006/relationships/hyperlink" Target="https://groupecgi-my.sharepoint.com/personal/miroslav_stryzovsky_cgi_com/Documents/Desktop/OTE/XSD_WSDL/2026-07-21/XML/CDSIDIS/CDSIDIS_msg_code_123.xml" TargetMode="External"/><Relationship Id="rId30" Type="http://schemas.openxmlformats.org/officeDocument/2006/relationships/image" Target="media/image6.emf"/><Relationship Id="rId35" Type="http://schemas.openxmlformats.org/officeDocument/2006/relationships/hyperlink" Target="https://groupecgi-my.sharepoint.com/personal/miroslav_stryzovsky_cgi_com/Documents/Desktop/OTE/XSD_WSDL/2026-07-21/XML/MASTERDATA/MASTERDATA_msg_code_450_zadost.xml" TargetMode="External"/><Relationship Id="rId43" Type="http://schemas.openxmlformats.org/officeDocument/2006/relationships/hyperlink" Target="https://groupecgi-my.sharepoint.com/personal/miroslav_stryzovsky_cgi_com/Documents/Desktop/OTE/XSD_WSDL/2026-07-21/XML/SFVOTSETTINGS" TargetMode="External"/><Relationship Id="rId48" Type="http://schemas.openxmlformats.org/officeDocument/2006/relationships/hyperlink" Target="https://groupecgi-my.sharepoint.com/personal/miroslav_stryzovsky_cgi_com/Documents/Desktop/OTE/XSD_WSDL/2026-07-21/XML/Globals" TargetMode="External"/><Relationship Id="rId8" Type="http://schemas.openxmlformats.org/officeDocument/2006/relationships/styles" Target="styles.xml"/><Relationship Id="rId51" Type="http://schemas.openxmlformats.org/officeDocument/2006/relationships/fontTable" Target="fontTable.xml"/><Relationship Id="rId3" Type="http://schemas.openxmlformats.org/officeDocument/2006/relationships/customXml" Target="../customXml/item3.xml"/><Relationship Id="rId12" Type="http://schemas.openxmlformats.org/officeDocument/2006/relationships/endnotes" Target="endnotes.xml"/><Relationship Id="rId17" Type="http://schemas.openxmlformats.org/officeDocument/2006/relationships/image" Target="media/image5.png"/><Relationship Id="rId25" Type="http://schemas.openxmlformats.org/officeDocument/2006/relationships/hyperlink" Target="https://groupecgi-my.sharepoint.com/personal/miroslav_stryzovsky_cgi_com/Documents/Desktop/OTE/XSD_WSDL/2026-07-21/XML/CDSDATA/CDSDATA_msg_code_121_short_day.xml" TargetMode="External"/><Relationship Id="rId33" Type="http://schemas.openxmlformats.org/officeDocument/2006/relationships/hyperlink" Target="https://groupecgi-my.sharepoint.com/personal/miroslav_stryzovsky_cgi_com/Documents/Desktop/OTE/XSD_WSDL/2026-07-21/XML/ISOTEDATA/ISOTEDATA_msg_code_811.xml" TargetMode="External"/><Relationship Id="rId38" Type="http://schemas.openxmlformats.org/officeDocument/2006/relationships/hyperlink" Target="https://groupecgi-my.sharepoint.com/personal/miroslav_stryzovsky_cgi_com/Documents/Desktop/OTE/XSD_WSDL/2026-07-21/XML/RESPONSE/RESPONSE_msg_code_215.xml" TargetMode="External"/><Relationship Id="rId46" Type="http://schemas.openxmlformats.org/officeDocument/2006/relationships/hyperlink" Target="https://groupecgi-my.sharepoint.com/personal/miroslav_stryzovsky_cgi_com/Documents/Desktop/OTE/XSD_WSDL/2026-07-21/XML/SFVOTEMGSTATEINV" TargetMode="External"/><Relationship Id="rId20" Type="http://schemas.openxmlformats.org/officeDocument/2006/relationships/hyperlink" Target="https://groupecgi-my.sharepoint.com/personal/miroslav_stryzovsky_cgi_com/Documents/Desktop/OTE/XSD_WSDL/2026-07-21/XML/CDSDATA/CDSDATA_msg_code_122.xml" TargetMode="External"/><Relationship Id="rId41" Type="http://schemas.openxmlformats.org/officeDocument/2006/relationships/hyperlink" Target="https://groupecgi-my.sharepoint.com/personal/miroslav_stryzovsky_cgi_com/Documents/Desktop/OTE/XSD_WSDL/2026-07-21/XML/SFVOTBILLINGEMO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Client File" ma:contentTypeID="0x0101008BF0FBB838BCD748BD563AED518C57140100BA16EA08E0534A4ABDED026F4F2898E0" ma:contentTypeVersion="15" ma:contentTypeDescription="" ma:contentTypeScope="" ma:versionID="670e7ff52169313276d7fd29057ad59a">
  <xsd:schema xmlns:xsd="http://www.w3.org/2001/XMLSchema" xmlns:xs="http://www.w3.org/2001/XMLSchema" xmlns:p="http://schemas.microsoft.com/office/2006/metadata/properties" xmlns:ns1="http://schemas.microsoft.com/sharepoint/v3" xmlns:ns2="1467fb8b-7944-4202-8e80-6a5cf0d18287" xmlns:ns3="264ae750-5a2e-432f-ac50-7a362b0d89d7" targetNamespace="http://schemas.microsoft.com/office/2006/metadata/properties" ma:root="true" ma:fieldsID="2a536545f1d06e2ea6cb0ab39dd8a98b" ns1:_="" ns2:_="" ns3:_="">
    <xsd:import namespace="http://schemas.microsoft.com/sharepoint/v3"/>
    <xsd:import namespace="1467fb8b-7944-4202-8e80-6a5cf0d18287"/>
    <xsd:import namespace="264ae750-5a2e-432f-ac50-7a362b0d89d7"/>
    <xsd:element name="properties">
      <xsd:complexType>
        <xsd:sequence>
          <xsd:element name="documentManagement">
            <xsd:complexType>
              <xsd:all>
                <xsd:element ref="ns2:AuthorEnsemble" minOccurs="0"/>
                <xsd:element ref="ns1:PublishedDate" minOccurs="0"/>
                <xsd:element ref="ns2:DocumentAudience"/>
                <xsd:element ref="ns2:ClientProfileFileTopic" minOccurs="0"/>
                <xsd:element ref="ns2:DocCTLanguage" minOccurs="0"/>
                <xsd:element ref="ns2:Classification"/>
                <xsd:element ref="ns2:Abstract" minOccurs="0"/>
                <xsd:element ref="ns2:ClientID" minOccurs="0"/>
                <xsd:element ref="ns2:TaxCatchAll" minOccurs="0"/>
                <xsd:element ref="ns2:i85fc926d10a45efbad452e9e78f262a" minOccurs="0"/>
                <xsd:element ref="ns2:TaxKeywordTaxHTField" minOccurs="0"/>
                <xsd:element ref="ns2:d03104a6d34b444fb9971a4d8e41064a" minOccurs="0"/>
                <xsd:element ref="ns2:TaxCatchAllLabel" minOccurs="0"/>
                <xsd:element ref="ns2:c27c48eb89c94e9295ce19e77ec039af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edDate" ma:index="3" nillable="true" ma:displayName="Published Date" ma:format="DateOnly" ma:internalName="PublishedDate" ma:readOnly="fals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67fb8b-7944-4202-8e80-6a5cf0d18287" elementFormDefault="qualified">
    <xsd:import namespace="http://schemas.microsoft.com/office/2006/documentManagement/types"/>
    <xsd:import namespace="http://schemas.microsoft.com/office/infopath/2007/PartnerControls"/>
    <xsd:element name="AuthorEnsemble" ma:index="2" nillable="true" ma:displayName="Author" ma:description="The name of the CGI approval authority." ma:internalName="AuthorEnsemble">
      <xsd:simpleType>
        <xsd:restriction base="dms:Text">
          <xsd:maxLength value="254"/>
        </xsd:restriction>
      </xsd:simpleType>
    </xsd:element>
    <xsd:element name="DocumentAudience" ma:index="5" ma:displayName="Document Audience" ma:default="CGI only" ma:format="Dropdown" ma:internalName="DocumentAudience" ma:readOnly="false">
      <xsd:simpleType>
        <xsd:restriction base="dms:Choice">
          <xsd:enumeration value="CGI only"/>
          <xsd:enumeration value="Approved for client communications"/>
        </xsd:restriction>
      </xsd:simpleType>
    </xsd:element>
    <xsd:element name="ClientProfileFileTopic" ma:index="6" nillable="true" ma:displayName="Topic" ma:default="Account Management" ma:format="Dropdown" ma:internalName="ClientProfileFileTopic" ma:readOnly="false">
      <xsd:simpleType>
        <xsd:restriction base="dms:Choice">
          <xsd:enumeration value="Account Management"/>
        </xsd:restriction>
      </xsd:simpleType>
    </xsd:element>
    <xsd:element name="DocCTLanguage" ma:index="8" nillable="true" ma:displayName="Language" ma:default="English" ma:format="Dropdown" ma:internalName="DocCTLanguage" ma:readOnly="false">
      <xsd:simpleType>
        <xsd:restriction base="dms:Choice">
          <xsd:enumeration value="English"/>
          <xsd:enumeration value="French"/>
        </xsd:restriction>
      </xsd:simpleType>
    </xsd:element>
    <xsd:element name="Classification" ma:index="9" ma:displayName="Classification" ma:default="Internal" ma:description="As per information classification policy." ma:format="Dropdown" ma:internalName="Classification" ma:readOnly="false">
      <xsd:simpleType>
        <xsd:restriction base="dms:Choice">
          <xsd:enumeration value="Internal"/>
          <xsd:enumeration value="Public"/>
          <xsd:enumeration value="Confidential"/>
          <xsd:enumeration value="Highly confidential"/>
        </xsd:restriction>
      </xsd:simpleType>
    </xsd:element>
    <xsd:element name="Abstract" ma:index="10" nillable="true" ma:displayName="Abstract" ma:description="" ma:internalName="Abstract" ma:readOnly="false">
      <xsd:simpleType>
        <xsd:restriction base="dms:Note">
          <xsd:maxLength value="255"/>
        </xsd:restriction>
      </xsd:simpleType>
    </xsd:element>
    <xsd:element name="ClientID" ma:index="13" nillable="true" ma:displayName="Client ID" ma:description="(PSA-CRM - Sales funnel #)" ma:internalName="ClientID" ma:readOnly="false">
      <xsd:simpleType>
        <xsd:restriction base="dms:Text">
          <xsd:maxLength value="255"/>
        </xsd:restriction>
      </xsd:simpleType>
    </xsd:element>
    <xsd:element name="TaxCatchAll" ma:index="20" nillable="true" ma:displayName="Taxonomy Catch All Column" ma:description="" ma:hidden="true" ma:list="{18e24ee1-b6ff-420b-bc50-40f1f4ede1f2}" ma:internalName="TaxCatchAll" ma:readOnly="false" ma:showField="CatchAllData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i85fc926d10a45efbad452e9e78f262a" ma:index="21" nillable="true" ma:taxonomy="true" ma:internalName="i85fc926d10a45efbad452e9e78f262a" ma:taxonomyFieldName="CountryRMJurisdiction" ma:displayName="Country RM Jurisdiction" ma:readOnly="false" ma:fieldId="{285fc926-d10a-45ef-bad4-52e9e78f262a}" ma:sspId="204c783a-96cf-4a0f-a0fc-232f03230527" ma:termSetId="8fe0e76e-13ab-4aa3-aef5-217f3c27225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22" nillable="true" ma:taxonomy="true" ma:internalName="TaxKeywordTaxHTField" ma:taxonomyFieldName="TaxKeyword" ma:displayName="Enterprise Keywords" ma:readOnly="false" ma:fieldId="{23f27201-bee3-471e-b2e7-b64fd8b7ca38}" ma:taxonomyMulti="true" ma:sspId="204c783a-96cf-4a0f-a0fc-232f03230527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d03104a6d34b444fb9971a4d8e41064a" ma:index="23" nillable="true" ma:taxonomy="true" ma:internalName="d03104a6d34b444fb9971a4d8e41064a" ma:taxonomyFieldName="SBUBUContentOwner" ma:displayName="SBU/BU Content Owner" ma:readOnly="false" ma:fieldId="{d03104a6-d34b-444f-b997-1a4d8e41064a}" ma:sspId="204c783a-96cf-4a0f-a0fc-232f03230527" ma:termSetId="d99e8ed4-fc5d-43fa-94ab-5d6ef9c16d4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description="" ma:hidden="true" ma:list="{18e24ee1-b6ff-420b-bc50-40f1f4ede1f2}" ma:internalName="TaxCatchAllLabel" ma:readOnly="false" ma:showField="CatchAllDataLabel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27c48eb89c94e9295ce19e77ec039af" ma:index="25" ma:taxonomy="true" ma:internalName="c27c48eb89c94e9295ce19e77ec039af" ma:taxonomyFieldName="ClientProfileFileDocument" ma:displayName="Document Type" ma:readOnly="false" ma:default="1;#Account plan|62e070d6-1d19-4e7d-ab37-df216d3b7cd9" ma:fieldId="{c27c48eb-89c9-4e92-95ce-19e77ec039af}" ma:sspId="204c783a-96cf-4a0f-a0fc-232f03230527" ma:termSetId="462f9cae-d6b2-4ceb-a226-a9aedfa0d98a" ma:anchorId="d7ea56f0-3cd6-47bf-a699-d3d6de0de2bf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4ae750-5a2e-432f-ac50-7a362b0d89d7" elementFormDefault="qualified">
    <xsd:import namespace="http://schemas.microsoft.com/office/2006/documentManagement/types"/>
    <xsd:import namespace="http://schemas.microsoft.com/office/infopath/2007/PartnerControls"/>
    <xsd:element name="_dlc_DocId" ma:index="26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8" nillable="true" ma:displayName="Persist ID" ma:description="Keep ID on add." ma:hidden="true" ma:internalName="_dlc_DocIdPersistId" ma:readOnly="fals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CTLanguage xmlns="1467fb8b-7944-4202-8e80-6a5cf0d18287">English</DocCTLanguage>
    <ClientID xmlns="1467fb8b-7944-4202-8e80-6a5cf0d18287" xsi:nil="true"/>
    <TaxKeywordTaxHTField xmlns="1467fb8b-7944-4202-8e80-6a5cf0d18287">
      <Terms xmlns="http://schemas.microsoft.com/office/infopath/2007/PartnerControls"/>
    </TaxKeywordTaxHTField>
    <DocumentAudience xmlns="1467fb8b-7944-4202-8e80-6a5cf0d18287">CGI only</DocumentAudience>
    <Classification xmlns="1467fb8b-7944-4202-8e80-6a5cf0d18287">Internal</Classification>
    <d03104a6d34b444fb9971a4d8e41064a xmlns="1467fb8b-7944-4202-8e80-6a5cf0d18287">
      <Terms xmlns="http://schemas.microsoft.com/office/infopath/2007/PartnerControls"/>
    </d03104a6d34b444fb9971a4d8e41064a>
    <Abstract xmlns="1467fb8b-7944-4202-8e80-6a5cf0d18287" xsi:nil="true"/>
    <TaxCatchAll xmlns="1467fb8b-7944-4202-8e80-6a5cf0d18287">
      <Value>1</Value>
    </TaxCatchAll>
    <AuthorEnsemble xmlns="1467fb8b-7944-4202-8e80-6a5cf0d18287" xsi:nil="true"/>
    <PublishedDate xmlns="http://schemas.microsoft.com/sharepoint/v3" xsi:nil="true"/>
    <i85fc926d10a45efbad452e9e78f262a xmlns="1467fb8b-7944-4202-8e80-6a5cf0d18287">
      <Terms xmlns="http://schemas.microsoft.com/office/infopath/2007/PartnerControls"/>
    </i85fc926d10a45efbad452e9e78f262a>
    <c27c48eb89c94e9295ce19e77ec039af xmlns="1467fb8b-7944-4202-8e80-6a5cf0d18287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Account plan</TermName>
          <TermId xmlns="http://schemas.microsoft.com/office/infopath/2007/PartnerControls">62e070d6-1d19-4e7d-ab37-df216d3b7cd9</TermId>
        </TermInfo>
      </Terms>
    </c27c48eb89c94e9295ce19e77ec039af>
    <ClientProfileFileTopic xmlns="1467fb8b-7944-4202-8e80-6a5cf0d18287">Account Management</ClientProfileFileTopic>
    <_dlc_DocId xmlns="264ae750-5a2e-432f-ac50-7a362b0d89d7">NFSNTN5T5VF3-562782533-179946</_dlc_DocId>
    <_dlc_DocIdUrl xmlns="264ae750-5a2e-432f-ac50-7a362b0d89d7">
      <Url>https://eu.sharepoint.ent.cgi.com/client/12402/_layouts/15/DocIdRedir.aspx?ID=NFSNTN5T5VF3-562782533-179946</Url>
      <Description>NFSNTN5T5VF3-562782533-179946</Description>
    </_dlc_DocIdUrl>
    <_dlc_DocIdPersistId xmlns="264ae750-5a2e-432f-ac50-7a362b0d89d7" xsi:nil="true"/>
    <TaxCatchAllLabel xmlns="1467fb8b-7944-4202-8e80-6a5cf0d18287"/>
  </documentManagement>
</p:properties>
</file>

<file path=customXml/item6.xml><?xml version="1.0" encoding="utf-8"?>
<?mso-contentType ?>
<SharedContentType xmlns="Microsoft.SharePoint.Taxonomy.ContentTypeSync" SourceId="204c783a-96cf-4a0f-a0fc-232f03230527" ContentTypeId="0x0101008BF0FBB838BCD748BD563AED518C571401" PreviousValue="false"/>
</file>

<file path=customXml/itemProps1.xml><?xml version="1.0" encoding="utf-8"?>
<ds:datastoreItem xmlns:ds="http://schemas.openxmlformats.org/officeDocument/2006/customXml" ds:itemID="{C1AA944C-F60A-4ACC-BEA8-5DE138C052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467fb8b-7944-4202-8e80-6a5cf0d18287"/>
    <ds:schemaRef ds:uri="264ae750-5a2e-432f-ac50-7a362b0d89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3D519CE-6FC3-4515-B202-E33B9807FE1E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11FE90A4-B59E-4093-99C8-81850F6D2B1C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F7EBE15-0078-4364-A9F2-F041E492DBC1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356E99EF-A221-410E-9982-AEA961683E0F}">
  <ds:schemaRefs>
    <ds:schemaRef ds:uri="http://schemas.microsoft.com/office/2006/metadata/properties"/>
    <ds:schemaRef ds:uri="http://schemas.microsoft.com/office/infopath/2007/PartnerControls"/>
    <ds:schemaRef ds:uri="1467fb8b-7944-4202-8e80-6a5cf0d18287"/>
    <ds:schemaRef ds:uri="http://schemas.microsoft.com/sharepoint/v3"/>
    <ds:schemaRef ds:uri="264ae750-5a2e-432f-ac50-7a362b0d89d7"/>
  </ds:schemaRefs>
</ds:datastoreItem>
</file>

<file path=customXml/itemProps6.xml><?xml version="1.0" encoding="utf-8"?>
<ds:datastoreItem xmlns:ds="http://schemas.openxmlformats.org/officeDocument/2006/customXml" ds:itemID="{D0EB310D-4B0D-4ED6-B8A5-BFCCCF11609F}">
  <ds:schemaRefs>
    <ds:schemaRef ds:uri="Microsoft.SharePoint.Taxonomy.ContentTypeSync"/>
  </ds:schemaRefs>
</ds:datastoreItem>
</file>

<file path=docMetadata/LabelInfo.xml><?xml version="1.0" encoding="utf-8"?>
<clbl:labelList xmlns:clbl="http://schemas.microsoft.com/office/2020/mipLabelMetadata">
  <clbl:label id="{d9290083-bd2f-48a2-8ac5-09a524b17d15}" enabled="1" method="Privileged" siteId="{b9fec68c-c92d-461e-9a97-3d03a0f18b8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191</TotalTime>
  <Pages>192</Pages>
  <Words>49688</Words>
  <Characters>293161</Characters>
  <Application>Microsoft Office Word</Application>
  <DocSecurity>0</DocSecurity>
  <Lines>2443</Lines>
  <Paragraphs>684</Paragraphs>
  <ScaleCrop>false</ScaleCrop>
  <HeadingPairs>
    <vt:vector size="4" baseType="variant">
      <vt:variant>
        <vt:lpstr>Název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Externí rozhraní ECF0867.D1.4</vt:lpstr>
      <vt:lpstr>Externí rozhraní ECF0867.D1.4</vt:lpstr>
    </vt:vector>
  </TitlesOfParts>
  <Company>Logica CZ</Company>
  <LinksUpToDate>false</LinksUpToDate>
  <CharactersWithSpaces>342165</CharactersWithSpaces>
  <SharedDoc>false</SharedDoc>
  <HLinks>
    <vt:vector size="4320" baseType="variant">
      <vt:variant>
        <vt:i4>65627</vt:i4>
      </vt:variant>
      <vt:variant>
        <vt:i4>2289</vt:i4>
      </vt:variant>
      <vt:variant>
        <vt:i4>0</vt:i4>
      </vt:variant>
      <vt:variant>
        <vt:i4>5</vt:i4>
      </vt:variant>
      <vt:variant>
        <vt:lpwstr>ETSO/Globals</vt:lpwstr>
      </vt:variant>
      <vt:variant>
        <vt:lpwstr/>
      </vt:variant>
      <vt:variant>
        <vt:i4>4128812</vt:i4>
      </vt:variant>
      <vt:variant>
        <vt:i4>2286</vt:i4>
      </vt:variant>
      <vt:variant>
        <vt:i4>0</vt:i4>
      </vt:variant>
      <vt:variant>
        <vt:i4>5</vt:i4>
      </vt:variant>
      <vt:variant>
        <vt:lpwstr>ETSO/Status Request</vt:lpwstr>
      </vt:variant>
      <vt:variant>
        <vt:lpwstr/>
      </vt:variant>
      <vt:variant>
        <vt:i4>917581</vt:i4>
      </vt:variant>
      <vt:variant>
        <vt:i4>2283</vt:i4>
      </vt:variant>
      <vt:variant>
        <vt:i4>0</vt:i4>
      </vt:variant>
      <vt:variant>
        <vt:i4>5</vt:i4>
      </vt:variant>
      <vt:variant>
        <vt:lpwstr>http://www.entsoe.eu/</vt:lpwstr>
      </vt:variant>
      <vt:variant>
        <vt:lpwstr/>
      </vt:variant>
      <vt:variant>
        <vt:i4>4259928</vt:i4>
      </vt:variant>
      <vt:variant>
        <vt:i4>2280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2277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262164</vt:i4>
      </vt:variant>
      <vt:variant>
        <vt:i4>2274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Link03F95688</vt:lpwstr>
      </vt:variant>
      <vt:variant>
        <vt:i4>131101</vt:i4>
      </vt:variant>
      <vt:variant>
        <vt:i4>2271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Link03F95018</vt:lpwstr>
      </vt:variant>
      <vt:variant>
        <vt:i4>262164</vt:i4>
      </vt:variant>
      <vt:variant>
        <vt:i4>2268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Link03F95688</vt:lpwstr>
      </vt:variant>
      <vt:variant>
        <vt:i4>131101</vt:i4>
      </vt:variant>
      <vt:variant>
        <vt:i4>2265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Link03F95018</vt:lpwstr>
      </vt:variant>
      <vt:variant>
        <vt:i4>5242955</vt:i4>
      </vt:variant>
      <vt:variant>
        <vt:i4>2262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Link03F94BF8</vt:lpwstr>
      </vt:variant>
      <vt:variant>
        <vt:i4>327756</vt:i4>
      </vt:variant>
      <vt:variant>
        <vt:i4>2259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Link03F947A8</vt:lpwstr>
      </vt:variant>
      <vt:variant>
        <vt:i4>393291</vt:i4>
      </vt:variant>
      <vt:variant>
        <vt:i4>2256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Link03F944F8</vt:lpwstr>
      </vt:variant>
      <vt:variant>
        <vt:i4>5636174</vt:i4>
      </vt:variant>
      <vt:variant>
        <vt:i4>2253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Link03F93DD8</vt:lpwstr>
      </vt:variant>
      <vt:variant>
        <vt:i4>5439507</vt:i4>
      </vt:variant>
      <vt:variant>
        <vt:i4>2250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Link03F93A98</vt:lpwstr>
      </vt:variant>
      <vt:variant>
        <vt:i4>458827</vt:i4>
      </vt:variant>
      <vt:variant>
        <vt:i4>2247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Link03A5F938</vt:lpwstr>
      </vt:variant>
      <vt:variant>
        <vt:i4>6160453</vt:i4>
      </vt:variant>
      <vt:variant>
        <vt:i4>2244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Link03F8EE90</vt:lpwstr>
      </vt:variant>
      <vt:variant>
        <vt:i4>5242956</vt:i4>
      </vt:variant>
      <vt:variant>
        <vt:i4>2241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655379</vt:i4>
      </vt:variant>
      <vt:variant>
        <vt:i4>2238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Link03F98020</vt:lpwstr>
      </vt:variant>
      <vt:variant>
        <vt:i4>6160461</vt:i4>
      </vt:variant>
      <vt:variant>
        <vt:i4>2235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Link03AEB810</vt:lpwstr>
      </vt:variant>
      <vt:variant>
        <vt:i4>327757</vt:i4>
      </vt:variant>
      <vt:variant>
        <vt:i4>2232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5701710</vt:i4>
      </vt:variant>
      <vt:variant>
        <vt:i4>2229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983113</vt:i4>
      </vt:variant>
      <vt:variant>
        <vt:i4>2226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327704</vt:i4>
      </vt:variant>
      <vt:variant>
        <vt:i4>2223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Link03AECCE0</vt:lpwstr>
      </vt:variant>
      <vt:variant>
        <vt:i4>6160414</vt:i4>
      </vt:variant>
      <vt:variant>
        <vt:i4>2220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Link052F05C8</vt:lpwstr>
      </vt:variant>
      <vt:variant>
        <vt:i4>6029379</vt:i4>
      </vt:variant>
      <vt:variant>
        <vt:i4>2217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327756</vt:i4>
      </vt:variant>
      <vt:variant>
        <vt:i4>2214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5308438</vt:i4>
      </vt:variant>
      <vt:variant>
        <vt:i4>2211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65610</vt:i4>
      </vt:variant>
      <vt:variant>
        <vt:i4>2208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65556</vt:i4>
      </vt:variant>
      <vt:variant>
        <vt:i4>2205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Link03C78500</vt:lpwstr>
      </vt:variant>
      <vt:variant>
        <vt:i4>5570582</vt:i4>
      </vt:variant>
      <vt:variant>
        <vt:i4>2202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Link03C78A20</vt:lpwstr>
      </vt:variant>
      <vt:variant>
        <vt:i4>5308436</vt:i4>
      </vt:variant>
      <vt:variant>
        <vt:i4>2199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Link03C78E00</vt:lpwstr>
      </vt:variant>
      <vt:variant>
        <vt:i4>720960</vt:i4>
      </vt:variant>
      <vt:variant>
        <vt:i4>2196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786509</vt:i4>
      </vt:variant>
      <vt:variant>
        <vt:i4>2193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Link03AEAB28</vt:lpwstr>
      </vt:variant>
      <vt:variant>
        <vt:i4>524316</vt:i4>
      </vt:variant>
      <vt:variant>
        <vt:i4>2190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Link03F8C3F0</vt:lpwstr>
      </vt:variant>
      <vt:variant>
        <vt:i4>64</vt:i4>
      </vt:variant>
      <vt:variant>
        <vt:i4>2187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Link03B8E388</vt:lpwstr>
      </vt:variant>
      <vt:variant>
        <vt:i4>983109</vt:i4>
      </vt:variant>
      <vt:variant>
        <vt:i4>2184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Link03F9E590</vt:lpwstr>
      </vt:variant>
      <vt:variant>
        <vt:i4>5505055</vt:i4>
      </vt:variant>
      <vt:variant>
        <vt:i4>2181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Link03CBB5A0</vt:lpwstr>
      </vt:variant>
      <vt:variant>
        <vt:i4>72</vt:i4>
      </vt:variant>
      <vt:variant>
        <vt:i4>2178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Link03CBBA60</vt:lpwstr>
      </vt:variant>
      <vt:variant>
        <vt:i4>65560</vt:i4>
      </vt:variant>
      <vt:variant>
        <vt:i4>2175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5570638</vt:i4>
      </vt:variant>
      <vt:variant>
        <vt:i4>2172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Link03A5FC60</vt:lpwstr>
      </vt:variant>
      <vt:variant>
        <vt:i4>327703</vt:i4>
      </vt:variant>
      <vt:variant>
        <vt:i4>2169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Link03A60090</vt:lpwstr>
      </vt:variant>
      <vt:variant>
        <vt:i4>65612</vt:i4>
      </vt:variant>
      <vt:variant>
        <vt:i4>2166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Link03A604B0</vt:lpwstr>
      </vt:variant>
      <vt:variant>
        <vt:i4>524317</vt:i4>
      </vt:variant>
      <vt:variant>
        <vt:i4>2163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131149</vt:i4>
      </vt:variant>
      <vt:variant>
        <vt:i4>2160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65560</vt:i4>
      </vt:variant>
      <vt:variant>
        <vt:i4>2157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393239</vt:i4>
      </vt:variant>
      <vt:variant>
        <vt:i4>2154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Link03F97498</vt:lpwstr>
      </vt:variant>
      <vt:variant>
        <vt:i4>6029386</vt:i4>
      </vt:variant>
      <vt:variant>
        <vt:i4>2151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Link03F96FE0</vt:lpwstr>
      </vt:variant>
      <vt:variant>
        <vt:i4>196632</vt:i4>
      </vt:variant>
      <vt:variant>
        <vt:i4>2148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Link03F96970</vt:lpwstr>
      </vt:variant>
      <vt:variant>
        <vt:i4>6160451</vt:i4>
      </vt:variant>
      <vt:variant>
        <vt:i4>2145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Link03C89EF0</vt:lpwstr>
      </vt:variant>
      <vt:variant>
        <vt:i4>6094923</vt:i4>
      </vt:variant>
      <vt:variant>
        <vt:i4>2142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Link03CBA468</vt:lpwstr>
      </vt:variant>
      <vt:variant>
        <vt:i4>5439567</vt:i4>
      </vt:variant>
      <vt:variant>
        <vt:i4>2139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Link03CBB210</vt:lpwstr>
      </vt:variant>
      <vt:variant>
        <vt:i4>5308436</vt:i4>
      </vt:variant>
      <vt:variant>
        <vt:i4>2136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Link03C88B08</vt:lpwstr>
      </vt:variant>
      <vt:variant>
        <vt:i4>327757</vt:i4>
      </vt:variant>
      <vt:variant>
        <vt:i4>2133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5832730</vt:i4>
      </vt:variant>
      <vt:variant>
        <vt:i4>2130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917532</vt:i4>
      </vt:variant>
      <vt:variant>
        <vt:i4>2127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131102</vt:i4>
      </vt:variant>
      <vt:variant>
        <vt:i4>2124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Link052AAF20</vt:lpwstr>
      </vt:variant>
      <vt:variant>
        <vt:i4>6225946</vt:i4>
      </vt:variant>
      <vt:variant>
        <vt:i4>2121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5242907</vt:i4>
      </vt:variant>
      <vt:variant>
        <vt:i4>2118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5439561</vt:i4>
      </vt:variant>
      <vt:variant>
        <vt:i4>2115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327758</vt:i4>
      </vt:variant>
      <vt:variant>
        <vt:i4>2112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6160402</vt:i4>
      </vt:variant>
      <vt:variant>
        <vt:i4>2109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983070</vt:i4>
      </vt:variant>
      <vt:variant>
        <vt:i4>2106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851992</vt:i4>
      </vt:variant>
      <vt:variant>
        <vt:i4>2103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262212</vt:i4>
      </vt:variant>
      <vt:variant>
        <vt:i4>2100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Link03F9E688</vt:lpwstr>
      </vt:variant>
      <vt:variant>
        <vt:i4>5373980</vt:i4>
      </vt:variant>
      <vt:variant>
        <vt:i4>2097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Link03C25C50</vt:lpwstr>
      </vt:variant>
      <vt:variant>
        <vt:i4>786509</vt:i4>
      </vt:variant>
      <vt:variant>
        <vt:i4>2094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Link03C245E8</vt:lpwstr>
      </vt:variant>
      <vt:variant>
        <vt:i4>65613</vt:i4>
      </vt:variant>
      <vt:variant>
        <vt:i4>2091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Link03F9B368</vt:lpwstr>
      </vt:variant>
      <vt:variant>
        <vt:i4>131097</vt:i4>
      </vt:variant>
      <vt:variant>
        <vt:i4>2088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Link03F9B0B8</vt:lpwstr>
      </vt:variant>
      <vt:variant>
        <vt:i4>5963850</vt:i4>
      </vt:variant>
      <vt:variant>
        <vt:i4>2085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Link03F9AA20</vt:lpwstr>
      </vt:variant>
      <vt:variant>
        <vt:i4>852047</vt:i4>
      </vt:variant>
      <vt:variant>
        <vt:i4>2082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Link03F9A770</vt:lpwstr>
      </vt:variant>
      <vt:variant>
        <vt:i4>524317</vt:i4>
      </vt:variant>
      <vt:variant>
        <vt:i4>2079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Link03A5F6E8</vt:lpwstr>
      </vt:variant>
      <vt:variant>
        <vt:i4>524362</vt:i4>
      </vt:variant>
      <vt:variant>
        <vt:i4>2076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Link03AEAF58</vt:lpwstr>
      </vt:variant>
      <vt:variant>
        <vt:i4>5242955</vt:i4>
      </vt:variant>
      <vt:variant>
        <vt:i4>2073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Link03F94BF8</vt:lpwstr>
      </vt:variant>
      <vt:variant>
        <vt:i4>327756</vt:i4>
      </vt:variant>
      <vt:variant>
        <vt:i4>2070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Link03F947A8</vt:lpwstr>
      </vt:variant>
      <vt:variant>
        <vt:i4>393291</vt:i4>
      </vt:variant>
      <vt:variant>
        <vt:i4>2067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Link03F944F8</vt:lpwstr>
      </vt:variant>
      <vt:variant>
        <vt:i4>5636174</vt:i4>
      </vt:variant>
      <vt:variant>
        <vt:i4>2064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Link03F93DD8</vt:lpwstr>
      </vt:variant>
      <vt:variant>
        <vt:i4>5439507</vt:i4>
      </vt:variant>
      <vt:variant>
        <vt:i4>2061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Link03F93A98</vt:lpwstr>
      </vt:variant>
      <vt:variant>
        <vt:i4>5242956</vt:i4>
      </vt:variant>
      <vt:variant>
        <vt:i4>2058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458827</vt:i4>
      </vt:variant>
      <vt:variant>
        <vt:i4>2055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Link03A5F938</vt:lpwstr>
      </vt:variant>
      <vt:variant>
        <vt:i4>6160453</vt:i4>
      </vt:variant>
      <vt:variant>
        <vt:i4>2052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Link03F8EE90</vt:lpwstr>
      </vt:variant>
      <vt:variant>
        <vt:i4>655379</vt:i4>
      </vt:variant>
      <vt:variant>
        <vt:i4>2049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Link03F98020</vt:lpwstr>
      </vt:variant>
      <vt:variant>
        <vt:i4>6160461</vt:i4>
      </vt:variant>
      <vt:variant>
        <vt:i4>2046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Link03AEB810</vt:lpwstr>
      </vt:variant>
      <vt:variant>
        <vt:i4>327757</vt:i4>
      </vt:variant>
      <vt:variant>
        <vt:i4>2043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5701710</vt:i4>
      </vt:variant>
      <vt:variant>
        <vt:i4>2040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983113</vt:i4>
      </vt:variant>
      <vt:variant>
        <vt:i4>2037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327704</vt:i4>
      </vt:variant>
      <vt:variant>
        <vt:i4>2034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Link03AECCE0</vt:lpwstr>
      </vt:variant>
      <vt:variant>
        <vt:i4>65556</vt:i4>
      </vt:variant>
      <vt:variant>
        <vt:i4>2031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Link03C78500</vt:lpwstr>
      </vt:variant>
      <vt:variant>
        <vt:i4>5570582</vt:i4>
      </vt:variant>
      <vt:variant>
        <vt:i4>2028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Link03C78A20</vt:lpwstr>
      </vt:variant>
      <vt:variant>
        <vt:i4>5308436</vt:i4>
      </vt:variant>
      <vt:variant>
        <vt:i4>2025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Link03C78E00</vt:lpwstr>
      </vt:variant>
      <vt:variant>
        <vt:i4>720960</vt:i4>
      </vt:variant>
      <vt:variant>
        <vt:i4>2022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786509</vt:i4>
      </vt:variant>
      <vt:variant>
        <vt:i4>2019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Link03AEAB28</vt:lpwstr>
      </vt:variant>
      <vt:variant>
        <vt:i4>524316</vt:i4>
      </vt:variant>
      <vt:variant>
        <vt:i4>2016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Link03F8C3F0</vt:lpwstr>
      </vt:variant>
      <vt:variant>
        <vt:i4>6160414</vt:i4>
      </vt:variant>
      <vt:variant>
        <vt:i4>2013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Link052F05C8</vt:lpwstr>
      </vt:variant>
      <vt:variant>
        <vt:i4>6029379</vt:i4>
      </vt:variant>
      <vt:variant>
        <vt:i4>2010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327756</vt:i4>
      </vt:variant>
      <vt:variant>
        <vt:i4>2007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5308438</vt:i4>
      </vt:variant>
      <vt:variant>
        <vt:i4>2004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65610</vt:i4>
      </vt:variant>
      <vt:variant>
        <vt:i4>2001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64</vt:i4>
      </vt:variant>
      <vt:variant>
        <vt:i4>1998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Link03B8E388</vt:lpwstr>
      </vt:variant>
      <vt:variant>
        <vt:i4>983109</vt:i4>
      </vt:variant>
      <vt:variant>
        <vt:i4>1995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Link03F9E590</vt:lpwstr>
      </vt:variant>
      <vt:variant>
        <vt:i4>5505055</vt:i4>
      </vt:variant>
      <vt:variant>
        <vt:i4>1992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Link03CBB5A0</vt:lpwstr>
      </vt:variant>
      <vt:variant>
        <vt:i4>72</vt:i4>
      </vt:variant>
      <vt:variant>
        <vt:i4>1989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Link03CBBA60</vt:lpwstr>
      </vt:variant>
      <vt:variant>
        <vt:i4>65560</vt:i4>
      </vt:variant>
      <vt:variant>
        <vt:i4>1986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5570638</vt:i4>
      </vt:variant>
      <vt:variant>
        <vt:i4>1983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Link03A5FC60</vt:lpwstr>
      </vt:variant>
      <vt:variant>
        <vt:i4>327703</vt:i4>
      </vt:variant>
      <vt:variant>
        <vt:i4>1980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Link03A60090</vt:lpwstr>
      </vt:variant>
      <vt:variant>
        <vt:i4>65612</vt:i4>
      </vt:variant>
      <vt:variant>
        <vt:i4>1977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Link03A604B0</vt:lpwstr>
      </vt:variant>
      <vt:variant>
        <vt:i4>524317</vt:i4>
      </vt:variant>
      <vt:variant>
        <vt:i4>1974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131149</vt:i4>
      </vt:variant>
      <vt:variant>
        <vt:i4>1971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65560</vt:i4>
      </vt:variant>
      <vt:variant>
        <vt:i4>1968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393239</vt:i4>
      </vt:variant>
      <vt:variant>
        <vt:i4>1965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Link03F97498</vt:lpwstr>
      </vt:variant>
      <vt:variant>
        <vt:i4>6029386</vt:i4>
      </vt:variant>
      <vt:variant>
        <vt:i4>1962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Link03F96FE0</vt:lpwstr>
      </vt:variant>
      <vt:variant>
        <vt:i4>196632</vt:i4>
      </vt:variant>
      <vt:variant>
        <vt:i4>1959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Link03F96970</vt:lpwstr>
      </vt:variant>
      <vt:variant>
        <vt:i4>6160451</vt:i4>
      </vt:variant>
      <vt:variant>
        <vt:i4>1956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Link03C89EF0</vt:lpwstr>
      </vt:variant>
      <vt:variant>
        <vt:i4>6094923</vt:i4>
      </vt:variant>
      <vt:variant>
        <vt:i4>1953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Link03CBA468</vt:lpwstr>
      </vt:variant>
      <vt:variant>
        <vt:i4>5439567</vt:i4>
      </vt:variant>
      <vt:variant>
        <vt:i4>1950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Link03CBB210</vt:lpwstr>
      </vt:variant>
      <vt:variant>
        <vt:i4>5308436</vt:i4>
      </vt:variant>
      <vt:variant>
        <vt:i4>1947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Link03C88B08</vt:lpwstr>
      </vt:variant>
      <vt:variant>
        <vt:i4>327757</vt:i4>
      </vt:variant>
      <vt:variant>
        <vt:i4>1944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5832730</vt:i4>
      </vt:variant>
      <vt:variant>
        <vt:i4>1941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917532</vt:i4>
      </vt:variant>
      <vt:variant>
        <vt:i4>1938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131102</vt:i4>
      </vt:variant>
      <vt:variant>
        <vt:i4>1935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Link052AAF20</vt:lpwstr>
      </vt:variant>
      <vt:variant>
        <vt:i4>6225946</vt:i4>
      </vt:variant>
      <vt:variant>
        <vt:i4>1932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5242907</vt:i4>
      </vt:variant>
      <vt:variant>
        <vt:i4>1929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5439561</vt:i4>
      </vt:variant>
      <vt:variant>
        <vt:i4>1926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327758</vt:i4>
      </vt:variant>
      <vt:variant>
        <vt:i4>1923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6160402</vt:i4>
      </vt:variant>
      <vt:variant>
        <vt:i4>1920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983070</vt:i4>
      </vt:variant>
      <vt:variant>
        <vt:i4>1917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851992</vt:i4>
      </vt:variant>
      <vt:variant>
        <vt:i4>1914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262212</vt:i4>
      </vt:variant>
      <vt:variant>
        <vt:i4>1911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Link03F9E688</vt:lpwstr>
      </vt:variant>
      <vt:variant>
        <vt:i4>5373980</vt:i4>
      </vt:variant>
      <vt:variant>
        <vt:i4>1908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Link03C25C50</vt:lpwstr>
      </vt:variant>
      <vt:variant>
        <vt:i4>786509</vt:i4>
      </vt:variant>
      <vt:variant>
        <vt:i4>1905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Link03C245E8</vt:lpwstr>
      </vt:variant>
      <vt:variant>
        <vt:i4>65613</vt:i4>
      </vt:variant>
      <vt:variant>
        <vt:i4>1902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Link03F9B368</vt:lpwstr>
      </vt:variant>
      <vt:variant>
        <vt:i4>131097</vt:i4>
      </vt:variant>
      <vt:variant>
        <vt:i4>1899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Link03F9B0B8</vt:lpwstr>
      </vt:variant>
      <vt:variant>
        <vt:i4>5963850</vt:i4>
      </vt:variant>
      <vt:variant>
        <vt:i4>1896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Link03F9AA20</vt:lpwstr>
      </vt:variant>
      <vt:variant>
        <vt:i4>852047</vt:i4>
      </vt:variant>
      <vt:variant>
        <vt:i4>1893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Link03F9A770</vt:lpwstr>
      </vt:variant>
      <vt:variant>
        <vt:i4>524317</vt:i4>
      </vt:variant>
      <vt:variant>
        <vt:i4>1890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Link03A5F6E8</vt:lpwstr>
      </vt:variant>
      <vt:variant>
        <vt:i4>524362</vt:i4>
      </vt:variant>
      <vt:variant>
        <vt:i4>1887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Link03AEAF58</vt:lpwstr>
      </vt:variant>
      <vt:variant>
        <vt:i4>327758</vt:i4>
      </vt:variant>
      <vt:variant>
        <vt:i4>1884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65560</vt:i4>
      </vt:variant>
      <vt:variant>
        <vt:i4>1881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5832735</vt:i4>
      </vt:variant>
      <vt:variant>
        <vt:i4>1878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Link03BA5378</vt:lpwstr>
      </vt:variant>
      <vt:variant>
        <vt:i4>5242956</vt:i4>
      </vt:variant>
      <vt:variant>
        <vt:i4>1875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852040</vt:i4>
      </vt:variant>
      <vt:variant>
        <vt:i4>1872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Link03B8E600</vt:lpwstr>
      </vt:variant>
      <vt:variant>
        <vt:i4>5242907</vt:i4>
      </vt:variant>
      <vt:variant>
        <vt:i4>1869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5570587</vt:i4>
      </vt:variant>
      <vt:variant>
        <vt:i4>1866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Link03ABC4F0</vt:lpwstr>
      </vt:variant>
      <vt:variant>
        <vt:i4>65610</vt:i4>
      </vt:variant>
      <vt:variant>
        <vt:i4>1863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983106</vt:i4>
      </vt:variant>
      <vt:variant>
        <vt:i4>1860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Link03C8F480</vt:lpwstr>
      </vt:variant>
      <vt:variant>
        <vt:i4>5308438</vt:i4>
      </vt:variant>
      <vt:variant>
        <vt:i4>1857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5636173</vt:i4>
      </vt:variant>
      <vt:variant>
        <vt:i4>1854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Link03AFE360</vt:lpwstr>
      </vt:variant>
      <vt:variant>
        <vt:i4>720960</vt:i4>
      </vt:variant>
      <vt:variant>
        <vt:i4>1851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65612</vt:i4>
      </vt:variant>
      <vt:variant>
        <vt:i4>1848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Link052A8E90</vt:lpwstr>
      </vt:variant>
      <vt:variant>
        <vt:i4>5832724</vt:i4>
      </vt:variant>
      <vt:variant>
        <vt:i4>1845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Link03F99C40</vt:lpwstr>
      </vt:variant>
      <vt:variant>
        <vt:i4>5701710</vt:i4>
      </vt:variant>
      <vt:variant>
        <vt:i4>1842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Link03C8FD48</vt:lpwstr>
      </vt:variant>
      <vt:variant>
        <vt:i4>5701710</vt:i4>
      </vt:variant>
      <vt:variant>
        <vt:i4>1839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5701706</vt:i4>
      </vt:variant>
      <vt:variant>
        <vt:i4>1836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Link03ED68F8</vt:lpwstr>
      </vt:variant>
      <vt:variant>
        <vt:i4>131094</vt:i4>
      </vt:variant>
      <vt:variant>
        <vt:i4>1833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Link03F88178</vt:lpwstr>
      </vt:variant>
      <vt:variant>
        <vt:i4>589898</vt:i4>
      </vt:variant>
      <vt:variant>
        <vt:i4>1830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Link03CADC28</vt:lpwstr>
      </vt:variant>
      <vt:variant>
        <vt:i4>5832730</vt:i4>
      </vt:variant>
      <vt:variant>
        <vt:i4>1827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917531</vt:i4>
      </vt:variant>
      <vt:variant>
        <vt:i4>1824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Link03B47910</vt:lpwstr>
      </vt:variant>
      <vt:variant>
        <vt:i4>6160402</vt:i4>
      </vt:variant>
      <vt:variant>
        <vt:i4>1821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5832733</vt:i4>
      </vt:variant>
      <vt:variant>
        <vt:i4>1818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Link03CC0910</vt:lpwstr>
      </vt:variant>
      <vt:variant>
        <vt:i4>327757</vt:i4>
      </vt:variant>
      <vt:variant>
        <vt:i4>1815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655387</vt:i4>
      </vt:variant>
      <vt:variant>
        <vt:i4>1812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Link03C80978</vt:lpwstr>
      </vt:variant>
      <vt:variant>
        <vt:i4>5439561</vt:i4>
      </vt:variant>
      <vt:variant>
        <vt:i4>1809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5832721</vt:i4>
      </vt:variant>
      <vt:variant>
        <vt:i4>1806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Link03AF6498</vt:lpwstr>
      </vt:variant>
      <vt:variant>
        <vt:i4>6029379</vt:i4>
      </vt:variant>
      <vt:variant>
        <vt:i4>1803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327709</vt:i4>
      </vt:variant>
      <vt:variant>
        <vt:i4>1800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Link052535C0</vt:lpwstr>
      </vt:variant>
      <vt:variant>
        <vt:i4>6225946</vt:i4>
      </vt:variant>
      <vt:variant>
        <vt:i4>1797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720967</vt:i4>
      </vt:variant>
      <vt:variant>
        <vt:i4>1794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Link05258328</vt:lpwstr>
      </vt:variant>
      <vt:variant>
        <vt:i4>851984</vt:i4>
      </vt:variant>
      <vt:variant>
        <vt:i4>1791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Link03F99700</vt:lpwstr>
      </vt:variant>
      <vt:variant>
        <vt:i4>6225985</vt:i4>
      </vt:variant>
      <vt:variant>
        <vt:i4>1788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Link03CBE688</vt:lpwstr>
      </vt:variant>
      <vt:variant>
        <vt:i4>983070</vt:i4>
      </vt:variant>
      <vt:variant>
        <vt:i4>1785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5767198</vt:i4>
      </vt:variant>
      <vt:variant>
        <vt:i4>1782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Link03ABA9A0</vt:lpwstr>
      </vt:variant>
      <vt:variant>
        <vt:i4>851992</vt:i4>
      </vt:variant>
      <vt:variant>
        <vt:i4>1779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983067</vt:i4>
      </vt:variant>
      <vt:variant>
        <vt:i4>1776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Link03A9D5A0</vt:lpwstr>
      </vt:variant>
      <vt:variant>
        <vt:i4>327756</vt:i4>
      </vt:variant>
      <vt:variant>
        <vt:i4>1773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327756</vt:i4>
      </vt:variant>
      <vt:variant>
        <vt:i4>1770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Link040B6C50</vt:lpwstr>
      </vt:variant>
      <vt:variant>
        <vt:i4>917532</vt:i4>
      </vt:variant>
      <vt:variant>
        <vt:i4>1767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5439566</vt:i4>
      </vt:variant>
      <vt:variant>
        <vt:i4>1764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Link03C96AD8</vt:lpwstr>
      </vt:variant>
      <vt:variant>
        <vt:i4>5832781</vt:i4>
      </vt:variant>
      <vt:variant>
        <vt:i4>1761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Link03CC51D8</vt:lpwstr>
      </vt:variant>
      <vt:variant>
        <vt:i4>524317</vt:i4>
      </vt:variant>
      <vt:variant>
        <vt:i4>1758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458824</vt:i4>
      </vt:variant>
      <vt:variant>
        <vt:i4>1755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Link03C418E8</vt:lpwstr>
      </vt:variant>
      <vt:variant>
        <vt:i4>5439565</vt:i4>
      </vt:variant>
      <vt:variant>
        <vt:i4>1752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Link03AA01C0</vt:lpwstr>
      </vt:variant>
      <vt:variant>
        <vt:i4>131149</vt:i4>
      </vt:variant>
      <vt:variant>
        <vt:i4>1749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589842</vt:i4>
      </vt:variant>
      <vt:variant>
        <vt:i4>1746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Link03C97390</vt:lpwstr>
      </vt:variant>
      <vt:variant>
        <vt:i4>5373970</vt:i4>
      </vt:variant>
      <vt:variant>
        <vt:i4>1743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Link03BB6390</vt:lpwstr>
      </vt:variant>
      <vt:variant>
        <vt:i4>983113</vt:i4>
      </vt:variant>
      <vt:variant>
        <vt:i4>1740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4259928</vt:i4>
      </vt:variant>
      <vt:variant>
        <vt:i4>1737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1734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196610</vt:i4>
      </vt:variant>
      <vt:variant>
        <vt:i4>1731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196610</vt:i4>
      </vt:variant>
      <vt:variant>
        <vt:i4>1728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720898</vt:i4>
      </vt:variant>
      <vt:variant>
        <vt:i4>1725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720898</vt:i4>
      </vt:variant>
      <vt:variant>
        <vt:i4>1722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720898</vt:i4>
      </vt:variant>
      <vt:variant>
        <vt:i4>1719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5701634</vt:i4>
      </vt:variant>
      <vt:variant>
        <vt:i4>1716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1713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1710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1707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1704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1701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1698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1695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1692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1689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1683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1677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1674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4718592</vt:i4>
      </vt:variant>
      <vt:variant>
        <vt:i4>1671</vt:i4>
      </vt:variant>
      <vt:variant>
        <vt:i4>0</vt:i4>
      </vt:variant>
      <vt:variant>
        <vt:i4>5</vt:i4>
      </vt:variant>
      <vt:variant>
        <vt:lpwstr>XML/SFVOTREQ</vt:lpwstr>
      </vt:variant>
      <vt:variant>
        <vt:lpwstr/>
      </vt:variant>
      <vt:variant>
        <vt:i4>4259928</vt:i4>
      </vt:variant>
      <vt:variant>
        <vt:i4>1668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1665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65538</vt:i4>
      </vt:variant>
      <vt:variant>
        <vt:i4>1662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1659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1656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1653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4915220</vt:i4>
      </vt:variant>
      <vt:variant>
        <vt:i4>1650</vt:i4>
      </vt:variant>
      <vt:variant>
        <vt:i4>0</vt:i4>
      </vt:variant>
      <vt:variant>
        <vt:i4>5</vt:i4>
      </vt:variant>
      <vt:variant>
        <vt:lpwstr>XML/SFVOTEXCHRATE</vt:lpwstr>
      </vt:variant>
      <vt:variant>
        <vt:lpwstr/>
      </vt:variant>
      <vt:variant>
        <vt:i4>4259928</vt:i4>
      </vt:variant>
      <vt:variant>
        <vt:i4>1647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1644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458754</vt:i4>
      </vt:variant>
      <vt:variant>
        <vt:i4>1641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1638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1635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1632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1629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1626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5636109</vt:i4>
      </vt:variant>
      <vt:variant>
        <vt:i4>1623</vt:i4>
      </vt:variant>
      <vt:variant>
        <vt:i4>0</vt:i4>
      </vt:variant>
      <vt:variant>
        <vt:i4>5</vt:i4>
      </vt:variant>
      <vt:variant>
        <vt:lpwstr>XML/SFVOTCONFDATA</vt:lpwstr>
      </vt:variant>
      <vt:variant>
        <vt:lpwstr/>
      </vt:variant>
      <vt:variant>
        <vt:i4>4259928</vt:i4>
      </vt:variant>
      <vt:variant>
        <vt:i4>1620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1617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1614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1611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1608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1605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1602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1599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1596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1593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5701632</vt:i4>
      </vt:variant>
      <vt:variant>
        <vt:i4>1590</vt:i4>
      </vt:variant>
      <vt:variant>
        <vt:i4>0</vt:i4>
      </vt:variant>
      <vt:variant>
        <vt:i4>5</vt:i4>
      </vt:variant>
      <vt:variant>
        <vt:lpwstr>XML/SFVOTDTEXPIMP</vt:lpwstr>
      </vt:variant>
      <vt:variant>
        <vt:lpwstr/>
      </vt:variant>
      <vt:variant>
        <vt:i4>4259928</vt:i4>
      </vt:variant>
      <vt:variant>
        <vt:i4>1587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1584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720898</vt:i4>
      </vt:variant>
      <vt:variant>
        <vt:i4>1581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1578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1575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1572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1569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1566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1563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1560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1557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1554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5963777</vt:i4>
      </vt:variant>
      <vt:variant>
        <vt:i4>1551</vt:i4>
      </vt:variant>
      <vt:variant>
        <vt:i4>0</vt:i4>
      </vt:variant>
      <vt:variant>
        <vt:i4>5</vt:i4>
      </vt:variant>
      <vt:variant>
        <vt:lpwstr>XML/SFVOTTDD</vt:lpwstr>
      </vt:variant>
      <vt:variant>
        <vt:lpwstr/>
      </vt:variant>
      <vt:variant>
        <vt:i4>4259928</vt:i4>
      </vt:variant>
      <vt:variant>
        <vt:i4>1548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1545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1542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1539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1536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1533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1530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1527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1524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1521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5308435</vt:i4>
      </vt:variant>
      <vt:variant>
        <vt:i4>1518</vt:i4>
      </vt:variant>
      <vt:variant>
        <vt:i4>0</vt:i4>
      </vt:variant>
      <vt:variant>
        <vt:i4>5</vt:i4>
      </vt:variant>
      <vt:variant>
        <vt:lpwstr>XML/SFVOTCLAIMSUM</vt:lpwstr>
      </vt:variant>
      <vt:variant>
        <vt:lpwstr/>
      </vt:variant>
      <vt:variant>
        <vt:i4>4259928</vt:i4>
      </vt:variant>
      <vt:variant>
        <vt:i4>1515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1512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1509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1506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1503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1500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1497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1494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1491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1488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1485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2359392</vt:i4>
      </vt:variant>
      <vt:variant>
        <vt:i4>1482</vt:i4>
      </vt:variant>
      <vt:variant>
        <vt:i4>0</vt:i4>
      </vt:variant>
      <vt:variant>
        <vt:i4>5</vt:i4>
      </vt:variant>
      <vt:variant>
        <vt:lpwstr>XML/SFVOTCLAIM</vt:lpwstr>
      </vt:variant>
      <vt:variant>
        <vt:lpwstr/>
      </vt:variant>
      <vt:variant>
        <vt:i4>4259928</vt:i4>
      </vt:variant>
      <vt:variant>
        <vt:i4>1479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1476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1473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1470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1467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1464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1461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1458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1455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1452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1449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4063357</vt:i4>
      </vt:variant>
      <vt:variant>
        <vt:i4>1446</vt:i4>
      </vt:variant>
      <vt:variant>
        <vt:i4>0</vt:i4>
      </vt:variant>
      <vt:variant>
        <vt:i4>5</vt:i4>
      </vt:variant>
      <vt:variant>
        <vt:lpwstr>XML/SFVOTBILLINGSUM</vt:lpwstr>
      </vt:variant>
      <vt:variant>
        <vt:lpwstr/>
      </vt:variant>
      <vt:variant>
        <vt:i4>4259928</vt:i4>
      </vt:variant>
      <vt:variant>
        <vt:i4>1443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1440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1437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1434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1431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1428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1425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1422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1419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1416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1413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2490475</vt:i4>
      </vt:variant>
      <vt:variant>
        <vt:i4>1410</vt:i4>
      </vt:variant>
      <vt:variant>
        <vt:i4>0</vt:i4>
      </vt:variant>
      <vt:variant>
        <vt:i4>5</vt:i4>
      </vt:variant>
      <vt:variant>
        <vt:lpwstr>XML/SFVOTBILLINGEMO</vt:lpwstr>
      </vt:variant>
      <vt:variant>
        <vt:lpwstr/>
      </vt:variant>
      <vt:variant>
        <vt:i4>4259928</vt:i4>
      </vt:variant>
      <vt:variant>
        <vt:i4>1407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1404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720898</vt:i4>
      </vt:variant>
      <vt:variant>
        <vt:i4>1401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1398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1395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1392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1389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1386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1383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1377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1374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4915214</vt:i4>
      </vt:variant>
      <vt:variant>
        <vt:i4>1371</vt:i4>
      </vt:variant>
      <vt:variant>
        <vt:i4>0</vt:i4>
      </vt:variant>
      <vt:variant>
        <vt:i4>5</vt:i4>
      </vt:variant>
      <vt:variant>
        <vt:lpwstr>XML/SFVOTBILLING</vt:lpwstr>
      </vt:variant>
      <vt:variant>
        <vt:lpwstr/>
      </vt:variant>
      <vt:variant>
        <vt:i4>4259928</vt:i4>
      </vt:variant>
      <vt:variant>
        <vt:i4>1368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1365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1362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1359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1356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1353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1350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1347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1344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1341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1338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262196</vt:i4>
      </vt:variant>
      <vt:variant>
        <vt:i4>1335</vt:i4>
      </vt:variant>
      <vt:variant>
        <vt:i4>0</vt:i4>
      </vt:variant>
      <vt:variant>
        <vt:i4>5</vt:i4>
      </vt:variant>
      <vt:variant>
        <vt:lpwstr>XML/TEMPERATURE/TEMPERATURE_msg_code_511.xml</vt:lpwstr>
      </vt:variant>
      <vt:variant>
        <vt:lpwstr/>
      </vt:variant>
      <vt:variant>
        <vt:i4>2293884</vt:i4>
      </vt:variant>
      <vt:variant>
        <vt:i4>1332</vt:i4>
      </vt:variant>
      <vt:variant>
        <vt:i4>0</vt:i4>
      </vt:variant>
      <vt:variant>
        <vt:i4>5</vt:i4>
      </vt:variant>
      <vt:variant>
        <vt:lpwstr>XML/TEMPERATURE</vt:lpwstr>
      </vt:variant>
      <vt:variant>
        <vt:lpwstr/>
      </vt:variant>
      <vt:variant>
        <vt:i4>4259928</vt:i4>
      </vt:variant>
      <vt:variant>
        <vt:i4>1329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1326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1323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1320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1317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1314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1311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262199</vt:i4>
      </vt:variant>
      <vt:variant>
        <vt:i4>1308</vt:i4>
      </vt:variant>
      <vt:variant>
        <vt:i4>0</vt:i4>
      </vt:variant>
      <vt:variant>
        <vt:i4>5</vt:i4>
      </vt:variant>
      <vt:variant>
        <vt:lpwstr>XML/TDD/TDD_msg_code_521.xml</vt:lpwstr>
      </vt:variant>
      <vt:variant>
        <vt:lpwstr/>
      </vt:variant>
      <vt:variant>
        <vt:i4>2490464</vt:i4>
      </vt:variant>
      <vt:variant>
        <vt:i4>1305</vt:i4>
      </vt:variant>
      <vt:variant>
        <vt:i4>0</vt:i4>
      </vt:variant>
      <vt:variant>
        <vt:i4>5</vt:i4>
      </vt:variant>
      <vt:variant>
        <vt:lpwstr>XML/TDD</vt:lpwstr>
      </vt:variant>
      <vt:variant>
        <vt:lpwstr/>
      </vt:variant>
      <vt:variant>
        <vt:i4>4259928</vt:i4>
      </vt:variant>
      <vt:variant>
        <vt:i4>1302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1299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1296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1293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1290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1287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1284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2818072</vt:i4>
      </vt:variant>
      <vt:variant>
        <vt:i4>1281</vt:i4>
      </vt:variant>
      <vt:variant>
        <vt:i4>0</vt:i4>
      </vt:variant>
      <vt:variant>
        <vt:i4>5</vt:i4>
      </vt:variant>
      <vt:variant>
        <vt:lpwstr>XML/RESPONSE/RESPONSE_msg_code_215.xml</vt:lpwstr>
      </vt:variant>
      <vt:variant>
        <vt:lpwstr/>
      </vt:variant>
      <vt:variant>
        <vt:i4>6029321</vt:i4>
      </vt:variant>
      <vt:variant>
        <vt:i4>1278</vt:i4>
      </vt:variant>
      <vt:variant>
        <vt:i4>0</vt:i4>
      </vt:variant>
      <vt:variant>
        <vt:i4>5</vt:i4>
      </vt:variant>
      <vt:variant>
        <vt:lpwstr>XML/RESPONSE</vt:lpwstr>
      </vt:variant>
      <vt:variant>
        <vt:lpwstr/>
      </vt:variant>
      <vt:variant>
        <vt:i4>4259928</vt:i4>
      </vt:variant>
      <vt:variant>
        <vt:i4>1275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1272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1269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1266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1263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1260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1257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7798857</vt:i4>
      </vt:variant>
      <vt:variant>
        <vt:i4>1254</vt:i4>
      </vt:variant>
      <vt:variant>
        <vt:i4>0</vt:i4>
      </vt:variant>
      <vt:variant>
        <vt:i4>5</vt:i4>
      </vt:variant>
      <vt:variant>
        <vt:lpwstr>XML/MASTERDATA/MASTERDATA_msg_code_453_vyjadreni_noveho.xml</vt:lpwstr>
      </vt:variant>
      <vt:variant>
        <vt:lpwstr/>
      </vt:variant>
      <vt:variant>
        <vt:i4>2031652</vt:i4>
      </vt:variant>
      <vt:variant>
        <vt:i4>1251</vt:i4>
      </vt:variant>
      <vt:variant>
        <vt:i4>0</vt:i4>
      </vt:variant>
      <vt:variant>
        <vt:i4>5</vt:i4>
      </vt:variant>
      <vt:variant>
        <vt:lpwstr>XML/MASTERDATA/MASTERDATA_msg_code_452_opis_zadosti_na_noveho.xml</vt:lpwstr>
      </vt:variant>
      <vt:variant>
        <vt:lpwstr/>
      </vt:variant>
      <vt:variant>
        <vt:i4>1900557</vt:i4>
      </vt:variant>
      <vt:variant>
        <vt:i4>1248</vt:i4>
      </vt:variant>
      <vt:variant>
        <vt:i4>0</vt:i4>
      </vt:variant>
      <vt:variant>
        <vt:i4>5</vt:i4>
      </vt:variant>
      <vt:variant>
        <vt:lpwstr>XML/MASTERDATA/MASTERDATA_msg_code_450_zadost.xml</vt:lpwstr>
      </vt:variant>
      <vt:variant>
        <vt:lpwstr/>
      </vt:variant>
      <vt:variant>
        <vt:i4>2359314</vt:i4>
      </vt:variant>
      <vt:variant>
        <vt:i4>1245</vt:i4>
      </vt:variant>
      <vt:variant>
        <vt:i4>0</vt:i4>
      </vt:variant>
      <vt:variant>
        <vt:i4>5</vt:i4>
      </vt:variant>
      <vt:variant>
        <vt:lpwstr>XML/MASTERDATA/MASTERDATA_msg_code_146.xml</vt:lpwstr>
      </vt:variant>
      <vt:variant>
        <vt:lpwstr/>
      </vt:variant>
      <vt:variant>
        <vt:i4>2424959</vt:i4>
      </vt:variant>
      <vt:variant>
        <vt:i4>1242</vt:i4>
      </vt:variant>
      <vt:variant>
        <vt:i4>0</vt:i4>
      </vt:variant>
      <vt:variant>
        <vt:i4>5</vt:i4>
      </vt:variant>
      <vt:variant>
        <vt:lpwstr>XML/MASTERDATA</vt:lpwstr>
      </vt:variant>
      <vt:variant>
        <vt:lpwstr/>
      </vt:variant>
      <vt:variant>
        <vt:i4>4259928</vt:i4>
      </vt:variant>
      <vt:variant>
        <vt:i4>1239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1236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1233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1230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1227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1224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1221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1218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1215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1212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1209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4587538</vt:i4>
      </vt:variant>
      <vt:variant>
        <vt:i4>1206</vt:i4>
      </vt:variant>
      <vt:variant>
        <vt:i4>0</vt:i4>
      </vt:variant>
      <vt:variant>
        <vt:i4>5</vt:i4>
      </vt:variant>
      <vt:variant>
        <vt:lpwstr>XML/ISOTEREQ</vt:lpwstr>
      </vt:variant>
      <vt:variant>
        <vt:lpwstr/>
      </vt:variant>
      <vt:variant>
        <vt:i4>4259928</vt:i4>
      </vt:variant>
      <vt:variant>
        <vt:i4>1203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1200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1197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1194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1191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1188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1185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65586</vt:i4>
      </vt:variant>
      <vt:variant>
        <vt:i4>1182</vt:i4>
      </vt:variant>
      <vt:variant>
        <vt:i4>0</vt:i4>
      </vt:variant>
      <vt:variant>
        <vt:i4>5</vt:i4>
      </vt:variant>
      <vt:variant>
        <vt:lpwstr>XML/ISOTEMASTERDATA/ISOTEMASTERDATA_msg_code_879.xml</vt:lpwstr>
      </vt:variant>
      <vt:variant>
        <vt:lpwstr/>
      </vt:variant>
      <vt:variant>
        <vt:i4>3014769</vt:i4>
      </vt:variant>
      <vt:variant>
        <vt:i4>1179</vt:i4>
      </vt:variant>
      <vt:variant>
        <vt:i4>0</vt:i4>
      </vt:variant>
      <vt:variant>
        <vt:i4>5</vt:i4>
      </vt:variant>
      <vt:variant>
        <vt:lpwstr>XML/ISOTEMASTERDATA</vt:lpwstr>
      </vt:variant>
      <vt:variant>
        <vt:lpwstr/>
      </vt:variant>
      <vt:variant>
        <vt:i4>4259928</vt:i4>
      </vt:variant>
      <vt:variant>
        <vt:i4>1176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1173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1170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1167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1164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1161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1158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1155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1152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1149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786480</vt:i4>
      </vt:variant>
      <vt:variant>
        <vt:i4>1146</vt:i4>
      </vt:variant>
      <vt:variant>
        <vt:i4>0</vt:i4>
      </vt:variant>
      <vt:variant>
        <vt:i4>5</vt:i4>
      </vt:variant>
      <vt:variant>
        <vt:lpwstr>XML/ISOTEDATA/ISOTEDATA_msg_code_854.xml</vt:lpwstr>
      </vt:variant>
      <vt:variant>
        <vt:lpwstr/>
      </vt:variant>
      <vt:variant>
        <vt:i4>589872</vt:i4>
      </vt:variant>
      <vt:variant>
        <vt:i4>1143</vt:i4>
      </vt:variant>
      <vt:variant>
        <vt:i4>0</vt:i4>
      </vt:variant>
      <vt:variant>
        <vt:i4>5</vt:i4>
      </vt:variant>
      <vt:variant>
        <vt:lpwstr>XML/ISOTEDATA/ISOTEDATA_msg_code_851.xml</vt:lpwstr>
      </vt:variant>
      <vt:variant>
        <vt:lpwstr/>
      </vt:variant>
      <vt:variant>
        <vt:i4>5570582</vt:i4>
      </vt:variant>
      <vt:variant>
        <vt:i4>1140</vt:i4>
      </vt:variant>
      <vt:variant>
        <vt:i4>0</vt:i4>
      </vt:variant>
      <vt:variant>
        <vt:i4>5</vt:i4>
      </vt:variant>
      <vt:variant>
        <vt:lpwstr>XML/ISOTEDATA</vt:lpwstr>
      </vt:variant>
      <vt:variant>
        <vt:lpwstr/>
      </vt:variant>
      <vt:variant>
        <vt:i4>4259928</vt:i4>
      </vt:variant>
      <vt:variant>
        <vt:i4>1134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1131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196610</vt:i4>
      </vt:variant>
      <vt:variant>
        <vt:i4>1128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196610</vt:i4>
      </vt:variant>
      <vt:variant>
        <vt:i4>1125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5636098</vt:i4>
      </vt:variant>
      <vt:variant>
        <vt:i4>1122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1119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1116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1113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1110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1107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1104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1101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1098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1095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1092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1089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1086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1083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4915207</vt:i4>
      </vt:variant>
      <vt:variant>
        <vt:i4>1080</vt:i4>
      </vt:variant>
      <vt:variant>
        <vt:i4>0</vt:i4>
      </vt:variant>
      <vt:variant>
        <vt:i4>5</vt:i4>
      </vt:variant>
      <vt:variant>
        <vt:lpwstr>XML/COMMONREQ</vt:lpwstr>
      </vt:variant>
      <vt:variant>
        <vt:lpwstr/>
      </vt:variant>
      <vt:variant>
        <vt:i4>4259928</vt:i4>
      </vt:variant>
      <vt:variant>
        <vt:i4>1077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1074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65538</vt:i4>
      </vt:variant>
      <vt:variant>
        <vt:i4>1071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1068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1065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1062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3997707</vt:i4>
      </vt:variant>
      <vt:variant>
        <vt:i4>1059</vt:i4>
      </vt:variant>
      <vt:variant>
        <vt:i4>0</vt:i4>
      </vt:variant>
      <vt:variant>
        <vt:i4>5</vt:i4>
      </vt:variant>
      <vt:variant>
        <vt:lpwstr>XML/CDSREQ/CDSREQ_msg_code_131.xml</vt:lpwstr>
      </vt:variant>
      <vt:variant>
        <vt:lpwstr/>
      </vt:variant>
      <vt:variant>
        <vt:i4>2424929</vt:i4>
      </vt:variant>
      <vt:variant>
        <vt:i4>1056</vt:i4>
      </vt:variant>
      <vt:variant>
        <vt:i4>0</vt:i4>
      </vt:variant>
      <vt:variant>
        <vt:i4>5</vt:i4>
      </vt:variant>
      <vt:variant>
        <vt:lpwstr>XML/CDSREQ</vt:lpwstr>
      </vt:variant>
      <vt:variant>
        <vt:lpwstr/>
      </vt:variant>
      <vt:variant>
        <vt:i4>4259928</vt:i4>
      </vt:variant>
      <vt:variant>
        <vt:i4>1053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1050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1047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1044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1041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1038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1035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2883613</vt:i4>
      </vt:variant>
      <vt:variant>
        <vt:i4>1032</vt:i4>
      </vt:variant>
      <vt:variant>
        <vt:i4>0</vt:i4>
      </vt:variant>
      <vt:variant>
        <vt:i4>5</vt:i4>
      </vt:variant>
      <vt:variant>
        <vt:lpwstr>XML/CDSINVOICE/CDSINVOICE_msg_code_127.xml</vt:lpwstr>
      </vt:variant>
      <vt:variant>
        <vt:lpwstr/>
      </vt:variant>
      <vt:variant>
        <vt:i4>3473510</vt:i4>
      </vt:variant>
      <vt:variant>
        <vt:i4>1029</vt:i4>
      </vt:variant>
      <vt:variant>
        <vt:i4>0</vt:i4>
      </vt:variant>
      <vt:variant>
        <vt:i4>5</vt:i4>
      </vt:variant>
      <vt:variant>
        <vt:lpwstr>XML/CDSINVOICE</vt:lpwstr>
      </vt:variant>
      <vt:variant>
        <vt:lpwstr/>
      </vt:variant>
      <vt:variant>
        <vt:i4>4259928</vt:i4>
      </vt:variant>
      <vt:variant>
        <vt:i4>1026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1023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</vt:i4>
      </vt:variant>
      <vt:variant>
        <vt:i4>1020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1017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2</vt:i4>
      </vt:variant>
      <vt:variant>
        <vt:i4>1014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655367</vt:i4>
      </vt:variant>
      <vt:variant>
        <vt:i4>1011</vt:i4>
      </vt:variant>
      <vt:variant>
        <vt:i4>0</vt:i4>
      </vt:variant>
      <vt:variant>
        <vt:i4>5</vt:i4>
      </vt:variant>
      <vt:variant>
        <vt:lpwstr/>
      </vt:variant>
      <vt:variant>
        <vt:lpwstr>Link00000058</vt:lpwstr>
      </vt:variant>
      <vt:variant>
        <vt:i4>327687</vt:i4>
      </vt:variant>
      <vt:variant>
        <vt:i4>1008</vt:i4>
      </vt:variant>
      <vt:variant>
        <vt:i4>0</vt:i4>
      </vt:variant>
      <vt:variant>
        <vt:i4>5</vt:i4>
      </vt:variant>
      <vt:variant>
        <vt:lpwstr/>
      </vt:variant>
      <vt:variant>
        <vt:lpwstr>Link00000057</vt:lpwstr>
      </vt:variant>
      <vt:variant>
        <vt:i4>2</vt:i4>
      </vt:variant>
      <vt:variant>
        <vt:i4>1005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1002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999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996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993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990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987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984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262151</vt:i4>
      </vt:variant>
      <vt:variant>
        <vt:i4>981</vt:i4>
      </vt:variant>
      <vt:variant>
        <vt:i4>0</vt:i4>
      </vt:variant>
      <vt:variant>
        <vt:i4>5</vt:i4>
      </vt:variant>
      <vt:variant>
        <vt:lpwstr/>
      </vt:variant>
      <vt:variant>
        <vt:lpwstr>Link00000056</vt:lpwstr>
      </vt:variant>
      <vt:variant>
        <vt:i4>458759</vt:i4>
      </vt:variant>
      <vt:variant>
        <vt:i4>978</vt:i4>
      </vt:variant>
      <vt:variant>
        <vt:i4>0</vt:i4>
      </vt:variant>
      <vt:variant>
        <vt:i4>5</vt:i4>
      </vt:variant>
      <vt:variant>
        <vt:lpwstr/>
      </vt:variant>
      <vt:variant>
        <vt:lpwstr>Link00000055</vt:lpwstr>
      </vt:variant>
      <vt:variant>
        <vt:i4>393223</vt:i4>
      </vt:variant>
      <vt:variant>
        <vt:i4>975</vt:i4>
      </vt:variant>
      <vt:variant>
        <vt:i4>0</vt:i4>
      </vt:variant>
      <vt:variant>
        <vt:i4>5</vt:i4>
      </vt:variant>
      <vt:variant>
        <vt:lpwstr/>
      </vt:variant>
      <vt:variant>
        <vt:lpwstr>Link00000054</vt:lpwstr>
      </vt:variant>
      <vt:variant>
        <vt:i4>65543</vt:i4>
      </vt:variant>
      <vt:variant>
        <vt:i4>972</vt:i4>
      </vt:variant>
      <vt:variant>
        <vt:i4>0</vt:i4>
      </vt:variant>
      <vt:variant>
        <vt:i4>5</vt:i4>
      </vt:variant>
      <vt:variant>
        <vt:lpwstr/>
      </vt:variant>
      <vt:variant>
        <vt:lpwstr>Link00000053</vt:lpwstr>
      </vt:variant>
      <vt:variant>
        <vt:i4>2</vt:i4>
      </vt:variant>
      <vt:variant>
        <vt:i4>969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966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963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960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957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954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951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7</vt:i4>
      </vt:variant>
      <vt:variant>
        <vt:i4>948</vt:i4>
      </vt:variant>
      <vt:variant>
        <vt:i4>0</vt:i4>
      </vt:variant>
      <vt:variant>
        <vt:i4>5</vt:i4>
      </vt:variant>
      <vt:variant>
        <vt:lpwstr/>
      </vt:variant>
      <vt:variant>
        <vt:lpwstr>Link00000052</vt:lpwstr>
      </vt:variant>
      <vt:variant>
        <vt:i4>196615</vt:i4>
      </vt:variant>
      <vt:variant>
        <vt:i4>945</vt:i4>
      </vt:variant>
      <vt:variant>
        <vt:i4>0</vt:i4>
      </vt:variant>
      <vt:variant>
        <vt:i4>5</vt:i4>
      </vt:variant>
      <vt:variant>
        <vt:lpwstr/>
      </vt:variant>
      <vt:variant>
        <vt:lpwstr>Link00000051</vt:lpwstr>
      </vt:variant>
      <vt:variant>
        <vt:i4>131079</vt:i4>
      </vt:variant>
      <vt:variant>
        <vt:i4>942</vt:i4>
      </vt:variant>
      <vt:variant>
        <vt:i4>0</vt:i4>
      </vt:variant>
      <vt:variant>
        <vt:i4>5</vt:i4>
      </vt:variant>
      <vt:variant>
        <vt:lpwstr/>
      </vt:variant>
      <vt:variant>
        <vt:lpwstr>Link00000050</vt:lpwstr>
      </vt:variant>
      <vt:variant>
        <vt:i4>2</vt:i4>
      </vt:variant>
      <vt:variant>
        <vt:i4>939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936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933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930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927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924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921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5505030</vt:i4>
      </vt:variant>
      <vt:variant>
        <vt:i4>918</vt:i4>
      </vt:variant>
      <vt:variant>
        <vt:i4>0</vt:i4>
      </vt:variant>
      <vt:variant>
        <vt:i4>5</vt:i4>
      </vt:variant>
      <vt:variant>
        <vt:lpwstr/>
      </vt:variant>
      <vt:variant>
        <vt:lpwstr>Link0000004F</vt:lpwstr>
      </vt:variant>
      <vt:variant>
        <vt:i4>5701638</vt:i4>
      </vt:variant>
      <vt:variant>
        <vt:i4>915</vt:i4>
      </vt:variant>
      <vt:variant>
        <vt:i4>0</vt:i4>
      </vt:variant>
      <vt:variant>
        <vt:i4>5</vt:i4>
      </vt:variant>
      <vt:variant>
        <vt:lpwstr/>
      </vt:variant>
      <vt:variant>
        <vt:lpwstr>Link0000004E</vt:lpwstr>
      </vt:variant>
      <vt:variant>
        <vt:i4>5636102</vt:i4>
      </vt:variant>
      <vt:variant>
        <vt:i4>912</vt:i4>
      </vt:variant>
      <vt:variant>
        <vt:i4>0</vt:i4>
      </vt:variant>
      <vt:variant>
        <vt:i4>5</vt:i4>
      </vt:variant>
      <vt:variant>
        <vt:lpwstr/>
      </vt:variant>
      <vt:variant>
        <vt:lpwstr>Link0000004D</vt:lpwstr>
      </vt:variant>
      <vt:variant>
        <vt:i4>2</vt:i4>
      </vt:variant>
      <vt:variant>
        <vt:i4>909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906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903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900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897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894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891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5308422</vt:i4>
      </vt:variant>
      <vt:variant>
        <vt:i4>888</vt:i4>
      </vt:variant>
      <vt:variant>
        <vt:i4>0</vt:i4>
      </vt:variant>
      <vt:variant>
        <vt:i4>5</vt:i4>
      </vt:variant>
      <vt:variant>
        <vt:lpwstr/>
      </vt:variant>
      <vt:variant>
        <vt:lpwstr>Link0000004C</vt:lpwstr>
      </vt:variant>
      <vt:variant>
        <vt:i4>5242886</vt:i4>
      </vt:variant>
      <vt:variant>
        <vt:i4>885</vt:i4>
      </vt:variant>
      <vt:variant>
        <vt:i4>0</vt:i4>
      </vt:variant>
      <vt:variant>
        <vt:i4>5</vt:i4>
      </vt:variant>
      <vt:variant>
        <vt:lpwstr/>
      </vt:variant>
      <vt:variant>
        <vt:lpwstr>Link0000004B</vt:lpwstr>
      </vt:variant>
      <vt:variant>
        <vt:i4>5439494</vt:i4>
      </vt:variant>
      <vt:variant>
        <vt:i4>882</vt:i4>
      </vt:variant>
      <vt:variant>
        <vt:i4>0</vt:i4>
      </vt:variant>
      <vt:variant>
        <vt:i4>5</vt:i4>
      </vt:variant>
      <vt:variant>
        <vt:lpwstr/>
      </vt:variant>
      <vt:variant>
        <vt:lpwstr>Link0000004A</vt:lpwstr>
      </vt:variant>
      <vt:variant>
        <vt:i4>720902</vt:i4>
      </vt:variant>
      <vt:variant>
        <vt:i4>879</vt:i4>
      </vt:variant>
      <vt:variant>
        <vt:i4>0</vt:i4>
      </vt:variant>
      <vt:variant>
        <vt:i4>5</vt:i4>
      </vt:variant>
      <vt:variant>
        <vt:lpwstr/>
      </vt:variant>
      <vt:variant>
        <vt:lpwstr>Link00000049</vt:lpwstr>
      </vt:variant>
      <vt:variant>
        <vt:i4>655366</vt:i4>
      </vt:variant>
      <vt:variant>
        <vt:i4>876</vt:i4>
      </vt:variant>
      <vt:variant>
        <vt:i4>0</vt:i4>
      </vt:variant>
      <vt:variant>
        <vt:i4>5</vt:i4>
      </vt:variant>
      <vt:variant>
        <vt:lpwstr/>
      </vt:variant>
      <vt:variant>
        <vt:lpwstr>Link00000048</vt:lpwstr>
      </vt:variant>
      <vt:variant>
        <vt:i4>327686</vt:i4>
      </vt:variant>
      <vt:variant>
        <vt:i4>873</vt:i4>
      </vt:variant>
      <vt:variant>
        <vt:i4>0</vt:i4>
      </vt:variant>
      <vt:variant>
        <vt:i4>5</vt:i4>
      </vt:variant>
      <vt:variant>
        <vt:lpwstr/>
      </vt:variant>
      <vt:variant>
        <vt:lpwstr>Link00000047</vt:lpwstr>
      </vt:variant>
      <vt:variant>
        <vt:i4>262150</vt:i4>
      </vt:variant>
      <vt:variant>
        <vt:i4>870</vt:i4>
      </vt:variant>
      <vt:variant>
        <vt:i4>0</vt:i4>
      </vt:variant>
      <vt:variant>
        <vt:i4>5</vt:i4>
      </vt:variant>
      <vt:variant>
        <vt:lpwstr/>
      </vt:variant>
      <vt:variant>
        <vt:lpwstr>Link00000046</vt:lpwstr>
      </vt:variant>
      <vt:variant>
        <vt:i4>458758</vt:i4>
      </vt:variant>
      <vt:variant>
        <vt:i4>867</vt:i4>
      </vt:variant>
      <vt:variant>
        <vt:i4>0</vt:i4>
      </vt:variant>
      <vt:variant>
        <vt:i4>5</vt:i4>
      </vt:variant>
      <vt:variant>
        <vt:lpwstr/>
      </vt:variant>
      <vt:variant>
        <vt:lpwstr>Link00000045</vt:lpwstr>
      </vt:variant>
      <vt:variant>
        <vt:i4>393222</vt:i4>
      </vt:variant>
      <vt:variant>
        <vt:i4>864</vt:i4>
      </vt:variant>
      <vt:variant>
        <vt:i4>0</vt:i4>
      </vt:variant>
      <vt:variant>
        <vt:i4>5</vt:i4>
      </vt:variant>
      <vt:variant>
        <vt:lpwstr/>
      </vt:variant>
      <vt:variant>
        <vt:lpwstr>Link00000044</vt:lpwstr>
      </vt:variant>
      <vt:variant>
        <vt:i4>65542</vt:i4>
      </vt:variant>
      <vt:variant>
        <vt:i4>861</vt:i4>
      </vt:variant>
      <vt:variant>
        <vt:i4>0</vt:i4>
      </vt:variant>
      <vt:variant>
        <vt:i4>5</vt:i4>
      </vt:variant>
      <vt:variant>
        <vt:lpwstr/>
      </vt:variant>
      <vt:variant>
        <vt:lpwstr>Link00000043</vt:lpwstr>
      </vt:variant>
      <vt:variant>
        <vt:i4>6</vt:i4>
      </vt:variant>
      <vt:variant>
        <vt:i4>858</vt:i4>
      </vt:variant>
      <vt:variant>
        <vt:i4>0</vt:i4>
      </vt:variant>
      <vt:variant>
        <vt:i4>5</vt:i4>
      </vt:variant>
      <vt:variant>
        <vt:lpwstr/>
      </vt:variant>
      <vt:variant>
        <vt:lpwstr>Link00000042</vt:lpwstr>
      </vt:variant>
      <vt:variant>
        <vt:i4>196614</vt:i4>
      </vt:variant>
      <vt:variant>
        <vt:i4>855</vt:i4>
      </vt:variant>
      <vt:variant>
        <vt:i4>0</vt:i4>
      </vt:variant>
      <vt:variant>
        <vt:i4>5</vt:i4>
      </vt:variant>
      <vt:variant>
        <vt:lpwstr/>
      </vt:variant>
      <vt:variant>
        <vt:lpwstr>Link00000041</vt:lpwstr>
      </vt:variant>
      <vt:variant>
        <vt:i4>131078</vt:i4>
      </vt:variant>
      <vt:variant>
        <vt:i4>852</vt:i4>
      </vt:variant>
      <vt:variant>
        <vt:i4>0</vt:i4>
      </vt:variant>
      <vt:variant>
        <vt:i4>5</vt:i4>
      </vt:variant>
      <vt:variant>
        <vt:lpwstr/>
      </vt:variant>
      <vt:variant>
        <vt:lpwstr>Link00000040</vt:lpwstr>
      </vt:variant>
      <vt:variant>
        <vt:i4>5505025</vt:i4>
      </vt:variant>
      <vt:variant>
        <vt:i4>849</vt:i4>
      </vt:variant>
      <vt:variant>
        <vt:i4>0</vt:i4>
      </vt:variant>
      <vt:variant>
        <vt:i4>5</vt:i4>
      </vt:variant>
      <vt:variant>
        <vt:lpwstr/>
      </vt:variant>
      <vt:variant>
        <vt:lpwstr>Link0000003F</vt:lpwstr>
      </vt:variant>
      <vt:variant>
        <vt:i4>5701633</vt:i4>
      </vt:variant>
      <vt:variant>
        <vt:i4>846</vt:i4>
      </vt:variant>
      <vt:variant>
        <vt:i4>0</vt:i4>
      </vt:variant>
      <vt:variant>
        <vt:i4>5</vt:i4>
      </vt:variant>
      <vt:variant>
        <vt:lpwstr/>
      </vt:variant>
      <vt:variant>
        <vt:lpwstr>Link0000003E</vt:lpwstr>
      </vt:variant>
      <vt:variant>
        <vt:i4>5636097</vt:i4>
      </vt:variant>
      <vt:variant>
        <vt:i4>843</vt:i4>
      </vt:variant>
      <vt:variant>
        <vt:i4>0</vt:i4>
      </vt:variant>
      <vt:variant>
        <vt:i4>5</vt:i4>
      </vt:variant>
      <vt:variant>
        <vt:lpwstr/>
      </vt:variant>
      <vt:variant>
        <vt:lpwstr>Link0000003D</vt:lpwstr>
      </vt:variant>
      <vt:variant>
        <vt:i4>5308417</vt:i4>
      </vt:variant>
      <vt:variant>
        <vt:i4>840</vt:i4>
      </vt:variant>
      <vt:variant>
        <vt:i4>0</vt:i4>
      </vt:variant>
      <vt:variant>
        <vt:i4>5</vt:i4>
      </vt:variant>
      <vt:variant>
        <vt:lpwstr/>
      </vt:variant>
      <vt:variant>
        <vt:lpwstr>Link0000003C</vt:lpwstr>
      </vt:variant>
      <vt:variant>
        <vt:i4>2</vt:i4>
      </vt:variant>
      <vt:variant>
        <vt:i4>837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834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831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828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825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822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819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5242881</vt:i4>
      </vt:variant>
      <vt:variant>
        <vt:i4>816</vt:i4>
      </vt:variant>
      <vt:variant>
        <vt:i4>0</vt:i4>
      </vt:variant>
      <vt:variant>
        <vt:i4>5</vt:i4>
      </vt:variant>
      <vt:variant>
        <vt:lpwstr/>
      </vt:variant>
      <vt:variant>
        <vt:lpwstr>Link0000003B</vt:lpwstr>
      </vt:variant>
      <vt:variant>
        <vt:i4>5439489</vt:i4>
      </vt:variant>
      <vt:variant>
        <vt:i4>813</vt:i4>
      </vt:variant>
      <vt:variant>
        <vt:i4>0</vt:i4>
      </vt:variant>
      <vt:variant>
        <vt:i4>5</vt:i4>
      </vt:variant>
      <vt:variant>
        <vt:lpwstr/>
      </vt:variant>
      <vt:variant>
        <vt:lpwstr>Link0000003A</vt:lpwstr>
      </vt:variant>
      <vt:variant>
        <vt:i4>720897</vt:i4>
      </vt:variant>
      <vt:variant>
        <vt:i4>810</vt:i4>
      </vt:variant>
      <vt:variant>
        <vt:i4>0</vt:i4>
      </vt:variant>
      <vt:variant>
        <vt:i4>5</vt:i4>
      </vt:variant>
      <vt:variant>
        <vt:lpwstr/>
      </vt:variant>
      <vt:variant>
        <vt:lpwstr>Link00000039</vt:lpwstr>
      </vt:variant>
      <vt:variant>
        <vt:i4>2</vt:i4>
      </vt:variant>
      <vt:variant>
        <vt:i4>807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804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801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798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795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792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789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786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783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655361</vt:i4>
      </vt:variant>
      <vt:variant>
        <vt:i4>780</vt:i4>
      </vt:variant>
      <vt:variant>
        <vt:i4>0</vt:i4>
      </vt:variant>
      <vt:variant>
        <vt:i4>5</vt:i4>
      </vt:variant>
      <vt:variant>
        <vt:lpwstr/>
      </vt:variant>
      <vt:variant>
        <vt:lpwstr>Link00000038</vt:lpwstr>
      </vt:variant>
      <vt:variant>
        <vt:i4>327681</vt:i4>
      </vt:variant>
      <vt:variant>
        <vt:i4>777</vt:i4>
      </vt:variant>
      <vt:variant>
        <vt:i4>0</vt:i4>
      </vt:variant>
      <vt:variant>
        <vt:i4>5</vt:i4>
      </vt:variant>
      <vt:variant>
        <vt:lpwstr/>
      </vt:variant>
      <vt:variant>
        <vt:lpwstr>Link00000037</vt:lpwstr>
      </vt:variant>
      <vt:variant>
        <vt:i4>262145</vt:i4>
      </vt:variant>
      <vt:variant>
        <vt:i4>774</vt:i4>
      </vt:variant>
      <vt:variant>
        <vt:i4>0</vt:i4>
      </vt:variant>
      <vt:variant>
        <vt:i4>5</vt:i4>
      </vt:variant>
      <vt:variant>
        <vt:lpwstr/>
      </vt:variant>
      <vt:variant>
        <vt:lpwstr>Link00000036</vt:lpwstr>
      </vt:variant>
      <vt:variant>
        <vt:i4>458753</vt:i4>
      </vt:variant>
      <vt:variant>
        <vt:i4>771</vt:i4>
      </vt:variant>
      <vt:variant>
        <vt:i4>0</vt:i4>
      </vt:variant>
      <vt:variant>
        <vt:i4>5</vt:i4>
      </vt:variant>
      <vt:variant>
        <vt:lpwstr/>
      </vt:variant>
      <vt:variant>
        <vt:lpwstr>Link00000035</vt:lpwstr>
      </vt:variant>
      <vt:variant>
        <vt:i4>393217</vt:i4>
      </vt:variant>
      <vt:variant>
        <vt:i4>768</vt:i4>
      </vt:variant>
      <vt:variant>
        <vt:i4>0</vt:i4>
      </vt:variant>
      <vt:variant>
        <vt:i4>5</vt:i4>
      </vt:variant>
      <vt:variant>
        <vt:lpwstr/>
      </vt:variant>
      <vt:variant>
        <vt:lpwstr>Link00000034</vt:lpwstr>
      </vt:variant>
      <vt:variant>
        <vt:i4>65537</vt:i4>
      </vt:variant>
      <vt:variant>
        <vt:i4>765</vt:i4>
      </vt:variant>
      <vt:variant>
        <vt:i4>0</vt:i4>
      </vt:variant>
      <vt:variant>
        <vt:i4>5</vt:i4>
      </vt:variant>
      <vt:variant>
        <vt:lpwstr/>
      </vt:variant>
      <vt:variant>
        <vt:lpwstr>Link00000033</vt:lpwstr>
      </vt:variant>
      <vt:variant>
        <vt:i4>1</vt:i4>
      </vt:variant>
      <vt:variant>
        <vt:i4>762</vt:i4>
      </vt:variant>
      <vt:variant>
        <vt:i4>0</vt:i4>
      </vt:variant>
      <vt:variant>
        <vt:i4>5</vt:i4>
      </vt:variant>
      <vt:variant>
        <vt:lpwstr/>
      </vt:variant>
      <vt:variant>
        <vt:lpwstr>Link00000032</vt:lpwstr>
      </vt:variant>
      <vt:variant>
        <vt:i4>196609</vt:i4>
      </vt:variant>
      <vt:variant>
        <vt:i4>759</vt:i4>
      </vt:variant>
      <vt:variant>
        <vt:i4>0</vt:i4>
      </vt:variant>
      <vt:variant>
        <vt:i4>5</vt:i4>
      </vt:variant>
      <vt:variant>
        <vt:lpwstr/>
      </vt:variant>
      <vt:variant>
        <vt:lpwstr>Link00000031</vt:lpwstr>
      </vt:variant>
      <vt:variant>
        <vt:i4>131073</vt:i4>
      </vt:variant>
      <vt:variant>
        <vt:i4>756</vt:i4>
      </vt:variant>
      <vt:variant>
        <vt:i4>0</vt:i4>
      </vt:variant>
      <vt:variant>
        <vt:i4>5</vt:i4>
      </vt:variant>
      <vt:variant>
        <vt:lpwstr/>
      </vt:variant>
      <vt:variant>
        <vt:lpwstr>Link00000030</vt:lpwstr>
      </vt:variant>
      <vt:variant>
        <vt:i4>5505024</vt:i4>
      </vt:variant>
      <vt:variant>
        <vt:i4>753</vt:i4>
      </vt:variant>
      <vt:variant>
        <vt:i4>0</vt:i4>
      </vt:variant>
      <vt:variant>
        <vt:i4>5</vt:i4>
      </vt:variant>
      <vt:variant>
        <vt:lpwstr/>
      </vt:variant>
      <vt:variant>
        <vt:lpwstr>Link0000002F</vt:lpwstr>
      </vt:variant>
      <vt:variant>
        <vt:i4>5701632</vt:i4>
      </vt:variant>
      <vt:variant>
        <vt:i4>750</vt:i4>
      </vt:variant>
      <vt:variant>
        <vt:i4>0</vt:i4>
      </vt:variant>
      <vt:variant>
        <vt:i4>5</vt:i4>
      </vt:variant>
      <vt:variant>
        <vt:lpwstr/>
      </vt:variant>
      <vt:variant>
        <vt:lpwstr>Link0000002E</vt:lpwstr>
      </vt:variant>
      <vt:variant>
        <vt:i4>5636096</vt:i4>
      </vt:variant>
      <vt:variant>
        <vt:i4>747</vt:i4>
      </vt:variant>
      <vt:variant>
        <vt:i4>0</vt:i4>
      </vt:variant>
      <vt:variant>
        <vt:i4>5</vt:i4>
      </vt:variant>
      <vt:variant>
        <vt:lpwstr/>
      </vt:variant>
      <vt:variant>
        <vt:lpwstr>Link0000002D</vt:lpwstr>
      </vt:variant>
      <vt:variant>
        <vt:i4>5308416</vt:i4>
      </vt:variant>
      <vt:variant>
        <vt:i4>744</vt:i4>
      </vt:variant>
      <vt:variant>
        <vt:i4>0</vt:i4>
      </vt:variant>
      <vt:variant>
        <vt:i4>5</vt:i4>
      </vt:variant>
      <vt:variant>
        <vt:lpwstr/>
      </vt:variant>
      <vt:variant>
        <vt:lpwstr>Link0000002C</vt:lpwstr>
      </vt:variant>
      <vt:variant>
        <vt:i4>5242880</vt:i4>
      </vt:variant>
      <vt:variant>
        <vt:i4>741</vt:i4>
      </vt:variant>
      <vt:variant>
        <vt:i4>0</vt:i4>
      </vt:variant>
      <vt:variant>
        <vt:i4>5</vt:i4>
      </vt:variant>
      <vt:variant>
        <vt:lpwstr/>
      </vt:variant>
      <vt:variant>
        <vt:lpwstr>Link0000002B</vt:lpwstr>
      </vt:variant>
      <vt:variant>
        <vt:i4>2</vt:i4>
      </vt:variant>
      <vt:variant>
        <vt:i4>738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735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732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729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726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723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720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5439488</vt:i4>
      </vt:variant>
      <vt:variant>
        <vt:i4>717</vt:i4>
      </vt:variant>
      <vt:variant>
        <vt:i4>0</vt:i4>
      </vt:variant>
      <vt:variant>
        <vt:i4>5</vt:i4>
      </vt:variant>
      <vt:variant>
        <vt:lpwstr/>
      </vt:variant>
      <vt:variant>
        <vt:lpwstr>Link0000002A</vt:lpwstr>
      </vt:variant>
      <vt:variant>
        <vt:i4>720896</vt:i4>
      </vt:variant>
      <vt:variant>
        <vt:i4>714</vt:i4>
      </vt:variant>
      <vt:variant>
        <vt:i4>0</vt:i4>
      </vt:variant>
      <vt:variant>
        <vt:i4>5</vt:i4>
      </vt:variant>
      <vt:variant>
        <vt:lpwstr/>
      </vt:variant>
      <vt:variant>
        <vt:lpwstr>Link00000029</vt:lpwstr>
      </vt:variant>
      <vt:variant>
        <vt:i4>655360</vt:i4>
      </vt:variant>
      <vt:variant>
        <vt:i4>711</vt:i4>
      </vt:variant>
      <vt:variant>
        <vt:i4>0</vt:i4>
      </vt:variant>
      <vt:variant>
        <vt:i4>5</vt:i4>
      </vt:variant>
      <vt:variant>
        <vt:lpwstr/>
      </vt:variant>
      <vt:variant>
        <vt:lpwstr>Link00000028</vt:lpwstr>
      </vt:variant>
      <vt:variant>
        <vt:i4>2</vt:i4>
      </vt:variant>
      <vt:variant>
        <vt:i4>708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705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702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699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696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693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690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687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684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327680</vt:i4>
      </vt:variant>
      <vt:variant>
        <vt:i4>681</vt:i4>
      </vt:variant>
      <vt:variant>
        <vt:i4>0</vt:i4>
      </vt:variant>
      <vt:variant>
        <vt:i4>5</vt:i4>
      </vt:variant>
      <vt:variant>
        <vt:lpwstr/>
      </vt:variant>
      <vt:variant>
        <vt:lpwstr>Link00000027</vt:lpwstr>
      </vt:variant>
      <vt:variant>
        <vt:i4>262144</vt:i4>
      </vt:variant>
      <vt:variant>
        <vt:i4>678</vt:i4>
      </vt:variant>
      <vt:variant>
        <vt:i4>0</vt:i4>
      </vt:variant>
      <vt:variant>
        <vt:i4>5</vt:i4>
      </vt:variant>
      <vt:variant>
        <vt:lpwstr/>
      </vt:variant>
      <vt:variant>
        <vt:lpwstr>Link00000026</vt:lpwstr>
      </vt:variant>
      <vt:variant>
        <vt:i4>458752</vt:i4>
      </vt:variant>
      <vt:variant>
        <vt:i4>675</vt:i4>
      </vt:variant>
      <vt:variant>
        <vt:i4>0</vt:i4>
      </vt:variant>
      <vt:variant>
        <vt:i4>5</vt:i4>
      </vt:variant>
      <vt:variant>
        <vt:lpwstr/>
      </vt:variant>
      <vt:variant>
        <vt:lpwstr>Link00000025</vt:lpwstr>
      </vt:variant>
      <vt:variant>
        <vt:i4>393216</vt:i4>
      </vt:variant>
      <vt:variant>
        <vt:i4>672</vt:i4>
      </vt:variant>
      <vt:variant>
        <vt:i4>0</vt:i4>
      </vt:variant>
      <vt:variant>
        <vt:i4>5</vt:i4>
      </vt:variant>
      <vt:variant>
        <vt:lpwstr/>
      </vt:variant>
      <vt:variant>
        <vt:lpwstr>Link00000024</vt:lpwstr>
      </vt:variant>
      <vt:variant>
        <vt:i4>65536</vt:i4>
      </vt:variant>
      <vt:variant>
        <vt:i4>669</vt:i4>
      </vt:variant>
      <vt:variant>
        <vt:i4>0</vt:i4>
      </vt:variant>
      <vt:variant>
        <vt:i4>5</vt:i4>
      </vt:variant>
      <vt:variant>
        <vt:lpwstr/>
      </vt:variant>
      <vt:variant>
        <vt:lpwstr>Link00000023</vt:lpwstr>
      </vt:variant>
      <vt:variant>
        <vt:i4>0</vt:i4>
      </vt:variant>
      <vt:variant>
        <vt:i4>666</vt:i4>
      </vt:variant>
      <vt:variant>
        <vt:i4>0</vt:i4>
      </vt:variant>
      <vt:variant>
        <vt:i4>5</vt:i4>
      </vt:variant>
      <vt:variant>
        <vt:lpwstr/>
      </vt:variant>
      <vt:variant>
        <vt:lpwstr>Link00000022</vt:lpwstr>
      </vt:variant>
      <vt:variant>
        <vt:i4>196608</vt:i4>
      </vt:variant>
      <vt:variant>
        <vt:i4>663</vt:i4>
      </vt:variant>
      <vt:variant>
        <vt:i4>0</vt:i4>
      </vt:variant>
      <vt:variant>
        <vt:i4>5</vt:i4>
      </vt:variant>
      <vt:variant>
        <vt:lpwstr/>
      </vt:variant>
      <vt:variant>
        <vt:lpwstr>Link00000021</vt:lpwstr>
      </vt:variant>
      <vt:variant>
        <vt:i4>131072</vt:i4>
      </vt:variant>
      <vt:variant>
        <vt:i4>660</vt:i4>
      </vt:variant>
      <vt:variant>
        <vt:i4>0</vt:i4>
      </vt:variant>
      <vt:variant>
        <vt:i4>5</vt:i4>
      </vt:variant>
      <vt:variant>
        <vt:lpwstr/>
      </vt:variant>
      <vt:variant>
        <vt:lpwstr>Link00000020</vt:lpwstr>
      </vt:variant>
      <vt:variant>
        <vt:i4>5505027</vt:i4>
      </vt:variant>
      <vt:variant>
        <vt:i4>657</vt:i4>
      </vt:variant>
      <vt:variant>
        <vt:i4>0</vt:i4>
      </vt:variant>
      <vt:variant>
        <vt:i4>5</vt:i4>
      </vt:variant>
      <vt:variant>
        <vt:lpwstr/>
      </vt:variant>
      <vt:variant>
        <vt:lpwstr>Link0000001F</vt:lpwstr>
      </vt:variant>
      <vt:variant>
        <vt:i4>5701635</vt:i4>
      </vt:variant>
      <vt:variant>
        <vt:i4>654</vt:i4>
      </vt:variant>
      <vt:variant>
        <vt:i4>0</vt:i4>
      </vt:variant>
      <vt:variant>
        <vt:i4>5</vt:i4>
      </vt:variant>
      <vt:variant>
        <vt:lpwstr/>
      </vt:variant>
      <vt:variant>
        <vt:lpwstr>Link0000001E</vt:lpwstr>
      </vt:variant>
      <vt:variant>
        <vt:i4>5636099</vt:i4>
      </vt:variant>
      <vt:variant>
        <vt:i4>651</vt:i4>
      </vt:variant>
      <vt:variant>
        <vt:i4>0</vt:i4>
      </vt:variant>
      <vt:variant>
        <vt:i4>5</vt:i4>
      </vt:variant>
      <vt:variant>
        <vt:lpwstr/>
      </vt:variant>
      <vt:variant>
        <vt:lpwstr>Link0000001D</vt:lpwstr>
      </vt:variant>
      <vt:variant>
        <vt:i4>5308419</vt:i4>
      </vt:variant>
      <vt:variant>
        <vt:i4>648</vt:i4>
      </vt:variant>
      <vt:variant>
        <vt:i4>0</vt:i4>
      </vt:variant>
      <vt:variant>
        <vt:i4>5</vt:i4>
      </vt:variant>
      <vt:variant>
        <vt:lpwstr/>
      </vt:variant>
      <vt:variant>
        <vt:lpwstr>Link0000001C</vt:lpwstr>
      </vt:variant>
      <vt:variant>
        <vt:i4>5242883</vt:i4>
      </vt:variant>
      <vt:variant>
        <vt:i4>645</vt:i4>
      </vt:variant>
      <vt:variant>
        <vt:i4>0</vt:i4>
      </vt:variant>
      <vt:variant>
        <vt:i4>5</vt:i4>
      </vt:variant>
      <vt:variant>
        <vt:lpwstr/>
      </vt:variant>
      <vt:variant>
        <vt:lpwstr>Link0000001B</vt:lpwstr>
      </vt:variant>
      <vt:variant>
        <vt:i4>5439491</vt:i4>
      </vt:variant>
      <vt:variant>
        <vt:i4>642</vt:i4>
      </vt:variant>
      <vt:variant>
        <vt:i4>0</vt:i4>
      </vt:variant>
      <vt:variant>
        <vt:i4>5</vt:i4>
      </vt:variant>
      <vt:variant>
        <vt:lpwstr/>
      </vt:variant>
      <vt:variant>
        <vt:lpwstr>Link0000001A</vt:lpwstr>
      </vt:variant>
      <vt:variant>
        <vt:i4>720899</vt:i4>
      </vt:variant>
      <vt:variant>
        <vt:i4>639</vt:i4>
      </vt:variant>
      <vt:variant>
        <vt:i4>0</vt:i4>
      </vt:variant>
      <vt:variant>
        <vt:i4>5</vt:i4>
      </vt:variant>
      <vt:variant>
        <vt:lpwstr/>
      </vt:variant>
      <vt:variant>
        <vt:lpwstr>Link00000019</vt:lpwstr>
      </vt:variant>
      <vt:variant>
        <vt:i4>655363</vt:i4>
      </vt:variant>
      <vt:variant>
        <vt:i4>636</vt:i4>
      </vt:variant>
      <vt:variant>
        <vt:i4>0</vt:i4>
      </vt:variant>
      <vt:variant>
        <vt:i4>5</vt:i4>
      </vt:variant>
      <vt:variant>
        <vt:lpwstr/>
      </vt:variant>
      <vt:variant>
        <vt:lpwstr>Link00000018</vt:lpwstr>
      </vt:variant>
      <vt:variant>
        <vt:i4>327683</vt:i4>
      </vt:variant>
      <vt:variant>
        <vt:i4>633</vt:i4>
      </vt:variant>
      <vt:variant>
        <vt:i4>0</vt:i4>
      </vt:variant>
      <vt:variant>
        <vt:i4>5</vt:i4>
      </vt:variant>
      <vt:variant>
        <vt:lpwstr/>
      </vt:variant>
      <vt:variant>
        <vt:lpwstr>Link00000017</vt:lpwstr>
      </vt:variant>
      <vt:variant>
        <vt:i4>262147</vt:i4>
      </vt:variant>
      <vt:variant>
        <vt:i4>630</vt:i4>
      </vt:variant>
      <vt:variant>
        <vt:i4>0</vt:i4>
      </vt:variant>
      <vt:variant>
        <vt:i4>5</vt:i4>
      </vt:variant>
      <vt:variant>
        <vt:lpwstr/>
      </vt:variant>
      <vt:variant>
        <vt:lpwstr>Link00000016</vt:lpwstr>
      </vt:variant>
      <vt:variant>
        <vt:i4>458755</vt:i4>
      </vt:variant>
      <vt:variant>
        <vt:i4>627</vt:i4>
      </vt:variant>
      <vt:variant>
        <vt:i4>0</vt:i4>
      </vt:variant>
      <vt:variant>
        <vt:i4>5</vt:i4>
      </vt:variant>
      <vt:variant>
        <vt:lpwstr/>
      </vt:variant>
      <vt:variant>
        <vt:lpwstr>Link00000015</vt:lpwstr>
      </vt:variant>
      <vt:variant>
        <vt:i4>393219</vt:i4>
      </vt:variant>
      <vt:variant>
        <vt:i4>624</vt:i4>
      </vt:variant>
      <vt:variant>
        <vt:i4>0</vt:i4>
      </vt:variant>
      <vt:variant>
        <vt:i4>5</vt:i4>
      </vt:variant>
      <vt:variant>
        <vt:lpwstr/>
      </vt:variant>
      <vt:variant>
        <vt:lpwstr>Link00000014</vt:lpwstr>
      </vt:variant>
      <vt:variant>
        <vt:i4>65539</vt:i4>
      </vt:variant>
      <vt:variant>
        <vt:i4>621</vt:i4>
      </vt:variant>
      <vt:variant>
        <vt:i4>0</vt:i4>
      </vt:variant>
      <vt:variant>
        <vt:i4>5</vt:i4>
      </vt:variant>
      <vt:variant>
        <vt:lpwstr/>
      </vt:variant>
      <vt:variant>
        <vt:lpwstr>Link00000013</vt:lpwstr>
      </vt:variant>
      <vt:variant>
        <vt:i4>3</vt:i4>
      </vt:variant>
      <vt:variant>
        <vt:i4>618</vt:i4>
      </vt:variant>
      <vt:variant>
        <vt:i4>0</vt:i4>
      </vt:variant>
      <vt:variant>
        <vt:i4>5</vt:i4>
      </vt:variant>
      <vt:variant>
        <vt:lpwstr/>
      </vt:variant>
      <vt:variant>
        <vt:lpwstr>Link00000012</vt:lpwstr>
      </vt:variant>
      <vt:variant>
        <vt:i4>196611</vt:i4>
      </vt:variant>
      <vt:variant>
        <vt:i4>615</vt:i4>
      </vt:variant>
      <vt:variant>
        <vt:i4>0</vt:i4>
      </vt:variant>
      <vt:variant>
        <vt:i4>5</vt:i4>
      </vt:variant>
      <vt:variant>
        <vt:lpwstr/>
      </vt:variant>
      <vt:variant>
        <vt:lpwstr>Link00000011</vt:lpwstr>
      </vt:variant>
      <vt:variant>
        <vt:i4>131075</vt:i4>
      </vt:variant>
      <vt:variant>
        <vt:i4>612</vt:i4>
      </vt:variant>
      <vt:variant>
        <vt:i4>0</vt:i4>
      </vt:variant>
      <vt:variant>
        <vt:i4>5</vt:i4>
      </vt:variant>
      <vt:variant>
        <vt:lpwstr/>
      </vt:variant>
      <vt:variant>
        <vt:lpwstr>Link00000010</vt:lpwstr>
      </vt:variant>
      <vt:variant>
        <vt:i4>5505026</vt:i4>
      </vt:variant>
      <vt:variant>
        <vt:i4>609</vt:i4>
      </vt:variant>
      <vt:variant>
        <vt:i4>0</vt:i4>
      </vt:variant>
      <vt:variant>
        <vt:i4>5</vt:i4>
      </vt:variant>
      <vt:variant>
        <vt:lpwstr/>
      </vt:variant>
      <vt:variant>
        <vt:lpwstr>Link0000000F</vt:lpwstr>
      </vt:variant>
      <vt:variant>
        <vt:i4>5701634</vt:i4>
      </vt:variant>
      <vt:variant>
        <vt:i4>606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603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600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597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594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591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588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585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582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579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576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573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570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567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564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458807</vt:i4>
      </vt:variant>
      <vt:variant>
        <vt:i4>561</vt:i4>
      </vt:variant>
      <vt:variant>
        <vt:i4>0</vt:i4>
      </vt:variant>
      <vt:variant>
        <vt:i4>5</vt:i4>
      </vt:variant>
      <vt:variant>
        <vt:lpwstr>XML/CDSIDIS/CDSIDIS_msg_code_126.xml</vt:lpwstr>
      </vt:variant>
      <vt:variant>
        <vt:lpwstr/>
      </vt:variant>
      <vt:variant>
        <vt:i4>131127</vt:i4>
      </vt:variant>
      <vt:variant>
        <vt:i4>558</vt:i4>
      </vt:variant>
      <vt:variant>
        <vt:i4>0</vt:i4>
      </vt:variant>
      <vt:variant>
        <vt:i4>5</vt:i4>
      </vt:variant>
      <vt:variant>
        <vt:lpwstr>XML/CDSIDIS/CDSIDIS_msg_code_123.xml</vt:lpwstr>
      </vt:variant>
      <vt:variant>
        <vt:lpwstr/>
      </vt:variant>
      <vt:variant>
        <vt:i4>2490464</vt:i4>
      </vt:variant>
      <vt:variant>
        <vt:i4>555</vt:i4>
      </vt:variant>
      <vt:variant>
        <vt:i4>0</vt:i4>
      </vt:variant>
      <vt:variant>
        <vt:i4>5</vt:i4>
      </vt:variant>
      <vt:variant>
        <vt:lpwstr>XML/CDSIDIS</vt:lpwstr>
      </vt:variant>
      <vt:variant>
        <vt:lpwstr/>
      </vt:variant>
      <vt:variant>
        <vt:i4>4259928</vt:i4>
      </vt:variant>
      <vt:variant>
        <vt:i4>552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549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458754</vt:i4>
      </vt:variant>
      <vt:variant>
        <vt:i4>546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543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458754</vt:i4>
      </vt:variant>
      <vt:variant>
        <vt:i4>540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262146</vt:i4>
      </vt:variant>
      <vt:variant>
        <vt:i4>537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534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531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528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525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519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516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513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510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492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486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458754</vt:i4>
      </vt:variant>
      <vt:variant>
        <vt:i4>483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477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474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471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462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438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435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432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429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65539</vt:i4>
      </vt:variant>
      <vt:variant>
        <vt:i4>426</vt:i4>
      </vt:variant>
      <vt:variant>
        <vt:i4>0</vt:i4>
      </vt:variant>
      <vt:variant>
        <vt:i4>5</vt:i4>
      </vt:variant>
      <vt:variant>
        <vt:lpwstr/>
      </vt:variant>
      <vt:variant>
        <vt:lpwstr>Link00000013</vt:lpwstr>
      </vt:variant>
      <vt:variant>
        <vt:i4>458754</vt:i4>
      </vt:variant>
      <vt:variant>
        <vt:i4>423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196610</vt:i4>
      </vt:variant>
      <vt:variant>
        <vt:i4>420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458754</vt:i4>
      </vt:variant>
      <vt:variant>
        <vt:i4>417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414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411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408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405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402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399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396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393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458754</vt:i4>
      </vt:variant>
      <vt:variant>
        <vt:i4>390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</vt:i4>
      </vt:variant>
      <vt:variant>
        <vt:i4>387</vt:i4>
      </vt:variant>
      <vt:variant>
        <vt:i4>0</vt:i4>
      </vt:variant>
      <vt:variant>
        <vt:i4>5</vt:i4>
      </vt:variant>
      <vt:variant>
        <vt:lpwstr/>
      </vt:variant>
      <vt:variant>
        <vt:lpwstr>Link00000012</vt:lpwstr>
      </vt:variant>
      <vt:variant>
        <vt:i4>196611</vt:i4>
      </vt:variant>
      <vt:variant>
        <vt:i4>384</vt:i4>
      </vt:variant>
      <vt:variant>
        <vt:i4>0</vt:i4>
      </vt:variant>
      <vt:variant>
        <vt:i4>5</vt:i4>
      </vt:variant>
      <vt:variant>
        <vt:lpwstr/>
      </vt:variant>
      <vt:variant>
        <vt:lpwstr>Link00000011</vt:lpwstr>
      </vt:variant>
      <vt:variant>
        <vt:i4>131075</vt:i4>
      </vt:variant>
      <vt:variant>
        <vt:i4>381</vt:i4>
      </vt:variant>
      <vt:variant>
        <vt:i4>0</vt:i4>
      </vt:variant>
      <vt:variant>
        <vt:i4>5</vt:i4>
      </vt:variant>
      <vt:variant>
        <vt:lpwstr/>
      </vt:variant>
      <vt:variant>
        <vt:lpwstr>Link00000010</vt:lpwstr>
      </vt:variant>
      <vt:variant>
        <vt:i4>5505026</vt:i4>
      </vt:variant>
      <vt:variant>
        <vt:i4>378</vt:i4>
      </vt:variant>
      <vt:variant>
        <vt:i4>0</vt:i4>
      </vt:variant>
      <vt:variant>
        <vt:i4>5</vt:i4>
      </vt:variant>
      <vt:variant>
        <vt:lpwstr/>
      </vt:variant>
      <vt:variant>
        <vt:lpwstr>Link0000000F</vt:lpwstr>
      </vt:variant>
      <vt:variant>
        <vt:i4>5701634</vt:i4>
      </vt:variant>
      <vt:variant>
        <vt:i4>375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372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369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366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363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360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357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354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351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348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345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342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339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336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333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7012422</vt:i4>
      </vt:variant>
      <vt:variant>
        <vt:i4>330</vt:i4>
      </vt:variant>
      <vt:variant>
        <vt:i4>0</vt:i4>
      </vt:variant>
      <vt:variant>
        <vt:i4>5</vt:i4>
      </vt:variant>
      <vt:variant>
        <vt:lpwstr>XML/CDSDATA/CDSDATA_msg_code_121_long_day.xml</vt:lpwstr>
      </vt:variant>
      <vt:variant>
        <vt:lpwstr/>
      </vt:variant>
      <vt:variant>
        <vt:i4>7667788</vt:i4>
      </vt:variant>
      <vt:variant>
        <vt:i4>327</vt:i4>
      </vt:variant>
      <vt:variant>
        <vt:i4>0</vt:i4>
      </vt:variant>
      <vt:variant>
        <vt:i4>5</vt:i4>
      </vt:variant>
      <vt:variant>
        <vt:lpwstr>XML/CDSDATA/CDSDATA_msg_code_121_short_day.xml</vt:lpwstr>
      </vt:variant>
      <vt:variant>
        <vt:lpwstr/>
      </vt:variant>
      <vt:variant>
        <vt:i4>196659</vt:i4>
      </vt:variant>
      <vt:variant>
        <vt:i4>324</vt:i4>
      </vt:variant>
      <vt:variant>
        <vt:i4>0</vt:i4>
      </vt:variant>
      <vt:variant>
        <vt:i4>5</vt:i4>
      </vt:variant>
      <vt:variant>
        <vt:lpwstr>XML/CDSDATA/CDSDATA_msg_code_162.xml</vt:lpwstr>
      </vt:variant>
      <vt:variant>
        <vt:lpwstr/>
      </vt:variant>
      <vt:variant>
        <vt:i4>51</vt:i4>
      </vt:variant>
      <vt:variant>
        <vt:i4>321</vt:i4>
      </vt:variant>
      <vt:variant>
        <vt:i4>0</vt:i4>
      </vt:variant>
      <vt:variant>
        <vt:i4>5</vt:i4>
      </vt:variant>
      <vt:variant>
        <vt:lpwstr>XML/CDSDATA/CDSDATA_msg_code_161.xml</vt:lpwstr>
      </vt:variant>
      <vt:variant>
        <vt:lpwstr/>
      </vt:variant>
      <vt:variant>
        <vt:i4>262199</vt:i4>
      </vt:variant>
      <vt:variant>
        <vt:i4>318</vt:i4>
      </vt:variant>
      <vt:variant>
        <vt:i4>0</vt:i4>
      </vt:variant>
      <vt:variant>
        <vt:i4>5</vt:i4>
      </vt:variant>
      <vt:variant>
        <vt:lpwstr>XML/CDSDATA/CDSDATA_msg_code_125.xml</vt:lpwstr>
      </vt:variant>
      <vt:variant>
        <vt:lpwstr/>
      </vt:variant>
      <vt:variant>
        <vt:i4>327735</vt:i4>
      </vt:variant>
      <vt:variant>
        <vt:i4>315</vt:i4>
      </vt:variant>
      <vt:variant>
        <vt:i4>0</vt:i4>
      </vt:variant>
      <vt:variant>
        <vt:i4>5</vt:i4>
      </vt:variant>
      <vt:variant>
        <vt:lpwstr>XML/CDSDATA/CDSDATA_msg_code_124.xml</vt:lpwstr>
      </vt:variant>
      <vt:variant>
        <vt:lpwstr/>
      </vt:variant>
      <vt:variant>
        <vt:i4>196663</vt:i4>
      </vt:variant>
      <vt:variant>
        <vt:i4>312</vt:i4>
      </vt:variant>
      <vt:variant>
        <vt:i4>0</vt:i4>
      </vt:variant>
      <vt:variant>
        <vt:i4>5</vt:i4>
      </vt:variant>
      <vt:variant>
        <vt:lpwstr>XML/CDSDATA/CDSDATA_msg_code_122.xml</vt:lpwstr>
      </vt:variant>
      <vt:variant>
        <vt:lpwstr/>
      </vt:variant>
      <vt:variant>
        <vt:i4>55</vt:i4>
      </vt:variant>
      <vt:variant>
        <vt:i4>309</vt:i4>
      </vt:variant>
      <vt:variant>
        <vt:i4>0</vt:i4>
      </vt:variant>
      <vt:variant>
        <vt:i4>5</vt:i4>
      </vt:variant>
      <vt:variant>
        <vt:lpwstr>XML/CDSDATA/CDSDATA_msg_code_121.xml</vt:lpwstr>
      </vt:variant>
      <vt:variant>
        <vt:lpwstr/>
      </vt:variant>
      <vt:variant>
        <vt:i4>3539045</vt:i4>
      </vt:variant>
      <vt:variant>
        <vt:i4>306</vt:i4>
      </vt:variant>
      <vt:variant>
        <vt:i4>0</vt:i4>
      </vt:variant>
      <vt:variant>
        <vt:i4>5</vt:i4>
      </vt:variant>
      <vt:variant>
        <vt:lpwstr>XML/CDSDATA</vt:lpwstr>
      </vt:variant>
      <vt:variant>
        <vt:lpwstr/>
      </vt:variant>
      <vt:variant>
        <vt:i4>4259928</vt:i4>
      </vt:variant>
      <vt:variant>
        <vt:i4>297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294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262146</vt:i4>
      </vt:variant>
      <vt:variant>
        <vt:i4>291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288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285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282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279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276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273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3473410</vt:i4>
      </vt:variant>
      <vt:variant>
        <vt:i4>270</vt:i4>
      </vt:variant>
      <vt:variant>
        <vt:i4>0</vt:i4>
      </vt:variant>
      <vt:variant>
        <vt:i4>5</vt:i4>
      </vt:variant>
      <vt:variant>
        <vt:lpwstr>XML/CDSCLAIM/CDSCLAIM_msg_code_165.xml</vt:lpwstr>
      </vt:variant>
      <vt:variant>
        <vt:lpwstr/>
      </vt:variant>
      <vt:variant>
        <vt:i4>4784129</vt:i4>
      </vt:variant>
      <vt:variant>
        <vt:i4>267</vt:i4>
      </vt:variant>
      <vt:variant>
        <vt:i4>0</vt:i4>
      </vt:variant>
      <vt:variant>
        <vt:i4>5</vt:i4>
      </vt:variant>
      <vt:variant>
        <vt:lpwstr>XML/CDSCLAIM</vt:lpwstr>
      </vt:variant>
      <vt:variant>
        <vt:lpwstr/>
      </vt:variant>
      <vt:variant>
        <vt:i4>4259928</vt:i4>
      </vt:variant>
      <vt:variant>
        <vt:i4>264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261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258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255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252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249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246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243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240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237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234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1441848</vt:i4>
      </vt:variant>
      <vt:variant>
        <vt:i4>221</vt:i4>
      </vt:variant>
      <vt:variant>
        <vt:i4>0</vt:i4>
      </vt:variant>
      <vt:variant>
        <vt:i4>5</vt:i4>
      </vt:variant>
      <vt:variant>
        <vt:lpwstr/>
      </vt:variant>
      <vt:variant>
        <vt:lpwstr>_Toc256586475</vt:lpwstr>
      </vt:variant>
      <vt:variant>
        <vt:i4>1441848</vt:i4>
      </vt:variant>
      <vt:variant>
        <vt:i4>215</vt:i4>
      </vt:variant>
      <vt:variant>
        <vt:i4>0</vt:i4>
      </vt:variant>
      <vt:variant>
        <vt:i4>5</vt:i4>
      </vt:variant>
      <vt:variant>
        <vt:lpwstr/>
      </vt:variant>
      <vt:variant>
        <vt:lpwstr>_Toc256586474</vt:lpwstr>
      </vt:variant>
      <vt:variant>
        <vt:i4>1507380</vt:i4>
      </vt:variant>
      <vt:variant>
        <vt:i4>206</vt:i4>
      </vt:variant>
      <vt:variant>
        <vt:i4>0</vt:i4>
      </vt:variant>
      <vt:variant>
        <vt:i4>5</vt:i4>
      </vt:variant>
      <vt:variant>
        <vt:lpwstr/>
      </vt:variant>
      <vt:variant>
        <vt:lpwstr>_Toc261779089</vt:lpwstr>
      </vt:variant>
      <vt:variant>
        <vt:i4>1507380</vt:i4>
      </vt:variant>
      <vt:variant>
        <vt:i4>200</vt:i4>
      </vt:variant>
      <vt:variant>
        <vt:i4>0</vt:i4>
      </vt:variant>
      <vt:variant>
        <vt:i4>5</vt:i4>
      </vt:variant>
      <vt:variant>
        <vt:lpwstr/>
      </vt:variant>
      <vt:variant>
        <vt:lpwstr>_Toc261779088</vt:lpwstr>
      </vt:variant>
      <vt:variant>
        <vt:i4>1507380</vt:i4>
      </vt:variant>
      <vt:variant>
        <vt:i4>194</vt:i4>
      </vt:variant>
      <vt:variant>
        <vt:i4>0</vt:i4>
      </vt:variant>
      <vt:variant>
        <vt:i4>5</vt:i4>
      </vt:variant>
      <vt:variant>
        <vt:lpwstr/>
      </vt:variant>
      <vt:variant>
        <vt:lpwstr>_Toc261779087</vt:lpwstr>
      </vt:variant>
      <vt:variant>
        <vt:i4>1507380</vt:i4>
      </vt:variant>
      <vt:variant>
        <vt:i4>188</vt:i4>
      </vt:variant>
      <vt:variant>
        <vt:i4>0</vt:i4>
      </vt:variant>
      <vt:variant>
        <vt:i4>5</vt:i4>
      </vt:variant>
      <vt:variant>
        <vt:lpwstr/>
      </vt:variant>
      <vt:variant>
        <vt:lpwstr>_Toc261779086</vt:lpwstr>
      </vt:variant>
      <vt:variant>
        <vt:i4>1507380</vt:i4>
      </vt:variant>
      <vt:variant>
        <vt:i4>182</vt:i4>
      </vt:variant>
      <vt:variant>
        <vt:i4>0</vt:i4>
      </vt:variant>
      <vt:variant>
        <vt:i4>5</vt:i4>
      </vt:variant>
      <vt:variant>
        <vt:lpwstr/>
      </vt:variant>
      <vt:variant>
        <vt:lpwstr>_Toc261779085</vt:lpwstr>
      </vt:variant>
      <vt:variant>
        <vt:i4>1507380</vt:i4>
      </vt:variant>
      <vt:variant>
        <vt:i4>176</vt:i4>
      </vt:variant>
      <vt:variant>
        <vt:i4>0</vt:i4>
      </vt:variant>
      <vt:variant>
        <vt:i4>5</vt:i4>
      </vt:variant>
      <vt:variant>
        <vt:lpwstr/>
      </vt:variant>
      <vt:variant>
        <vt:lpwstr>_Toc261779084</vt:lpwstr>
      </vt:variant>
      <vt:variant>
        <vt:i4>1507380</vt:i4>
      </vt:variant>
      <vt:variant>
        <vt:i4>170</vt:i4>
      </vt:variant>
      <vt:variant>
        <vt:i4>0</vt:i4>
      </vt:variant>
      <vt:variant>
        <vt:i4>5</vt:i4>
      </vt:variant>
      <vt:variant>
        <vt:lpwstr/>
      </vt:variant>
      <vt:variant>
        <vt:lpwstr>_Toc261779083</vt:lpwstr>
      </vt:variant>
      <vt:variant>
        <vt:i4>1507380</vt:i4>
      </vt:variant>
      <vt:variant>
        <vt:i4>164</vt:i4>
      </vt:variant>
      <vt:variant>
        <vt:i4>0</vt:i4>
      </vt:variant>
      <vt:variant>
        <vt:i4>5</vt:i4>
      </vt:variant>
      <vt:variant>
        <vt:lpwstr/>
      </vt:variant>
      <vt:variant>
        <vt:lpwstr>_Toc261779082</vt:lpwstr>
      </vt:variant>
      <vt:variant>
        <vt:i4>1507380</vt:i4>
      </vt:variant>
      <vt:variant>
        <vt:i4>158</vt:i4>
      </vt:variant>
      <vt:variant>
        <vt:i4>0</vt:i4>
      </vt:variant>
      <vt:variant>
        <vt:i4>5</vt:i4>
      </vt:variant>
      <vt:variant>
        <vt:lpwstr/>
      </vt:variant>
      <vt:variant>
        <vt:lpwstr>_Toc261779081</vt:lpwstr>
      </vt:variant>
      <vt:variant>
        <vt:i4>1507380</vt:i4>
      </vt:variant>
      <vt:variant>
        <vt:i4>152</vt:i4>
      </vt:variant>
      <vt:variant>
        <vt:i4>0</vt:i4>
      </vt:variant>
      <vt:variant>
        <vt:i4>5</vt:i4>
      </vt:variant>
      <vt:variant>
        <vt:lpwstr/>
      </vt:variant>
      <vt:variant>
        <vt:lpwstr>_Toc261779080</vt:lpwstr>
      </vt:variant>
      <vt:variant>
        <vt:i4>1572916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_Toc261779079</vt:lpwstr>
      </vt:variant>
      <vt:variant>
        <vt:i4>1572916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_Toc261779078</vt:lpwstr>
      </vt:variant>
      <vt:variant>
        <vt:i4>1572916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_Toc261779077</vt:lpwstr>
      </vt:variant>
      <vt:variant>
        <vt:i4>1572916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_Toc261779076</vt:lpwstr>
      </vt:variant>
      <vt:variant>
        <vt:i4>1572916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_Toc261779075</vt:lpwstr>
      </vt:variant>
      <vt:variant>
        <vt:i4>1572916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_Toc261779074</vt:lpwstr>
      </vt:variant>
      <vt:variant>
        <vt:i4>1572916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_Toc261779073</vt:lpwstr>
      </vt:variant>
      <vt:variant>
        <vt:i4>1572916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_Toc261779072</vt:lpwstr>
      </vt:variant>
      <vt:variant>
        <vt:i4>1572916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_Toc261779071</vt:lpwstr>
      </vt:variant>
      <vt:variant>
        <vt:i4>1572916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_Toc261779070</vt:lpwstr>
      </vt:variant>
      <vt:variant>
        <vt:i4>1638452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_Toc261779069</vt:lpwstr>
      </vt:variant>
      <vt:variant>
        <vt:i4>1638452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_Toc261779068</vt:lpwstr>
      </vt:variant>
      <vt:variant>
        <vt:i4>1638452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_Toc261779067</vt:lpwstr>
      </vt:variant>
      <vt:variant>
        <vt:i4>1638452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_Toc261779066</vt:lpwstr>
      </vt:variant>
      <vt:variant>
        <vt:i4>1638452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_Toc261779065</vt:lpwstr>
      </vt:variant>
      <vt:variant>
        <vt:i4>1638452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_Toc261779064</vt:lpwstr>
      </vt:variant>
      <vt:variant>
        <vt:i4>1638452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_Toc261779063</vt:lpwstr>
      </vt:variant>
      <vt:variant>
        <vt:i4>1638452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_Toc261779062</vt:lpwstr>
      </vt:variant>
      <vt:variant>
        <vt:i4>1638452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_Toc261779061</vt:lpwstr>
      </vt:variant>
      <vt:variant>
        <vt:i4>1638452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_Toc261779060</vt:lpwstr>
      </vt:variant>
      <vt:variant>
        <vt:i4>1703988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_Toc261779059</vt:lpwstr>
      </vt:variant>
      <vt:variant>
        <vt:i4>1703988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_Toc261779058</vt:lpwstr>
      </vt:variant>
      <vt:variant>
        <vt:i4>1703988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_Toc261779057</vt:lpwstr>
      </vt:variant>
      <vt:variant>
        <vt:i4>1703988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_Toc261779056</vt:lpwstr>
      </vt:variant>
      <vt:variant>
        <vt:i4>1703988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_Toc261779055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Externí rozhraní ECF0867.D1.4</dc:title>
  <dc:creator>Sedmihradsky, Martin</dc:creator>
  <cp:lastModifiedBy>Bissy, Miroslav</cp:lastModifiedBy>
  <cp:revision>9</cp:revision>
  <cp:lastPrinted>2003-01-06T17:44:00Z</cp:lastPrinted>
  <dcterms:created xsi:type="dcterms:W3CDTF">2026-07-16T08:34:00Z</dcterms:created>
  <dcterms:modified xsi:type="dcterms:W3CDTF">2026-07-26T18:27:00Z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0x0101008BF0FBB838BCD748BD563AED518C57140100BA16EA08E0534A4ABDED026F4F2898E0</vt:lpwstr>
  </property>
  <property fmtid="{D5CDD505-2E9C-101B-9397-08002B2CF9AE}" pid="3" name="_dlc_DocIdItemGuid">
    <vt:lpwstr>d95c6853-cd34-478e-ba86-25b8433ff1d7</vt:lpwstr>
  </property>
  <property fmtid="{D5CDD505-2E9C-101B-9397-08002B2CF9AE}" pid="4" name="ClientProfileFileDocument">
    <vt:lpwstr>1;#Account plan|62e070d6-1d19-4e7d-ab37-df216d3b7cd9</vt:lpwstr>
  </property>
  <property fmtid="{D5CDD505-2E9C-101B-9397-08002B2CF9AE}" pid="5" name="TaxKeyword">
    <vt:lpwstr/>
  </property>
  <property fmtid="{D5CDD505-2E9C-101B-9397-08002B2CF9AE}" pid="6" name="CountryRMJurisdiction">
    <vt:lpwstr/>
  </property>
  <property fmtid="{D5CDD505-2E9C-101B-9397-08002B2CF9AE}" pid="7" name="SBUBUContentOwner">
    <vt:lpwstr/>
  </property>
</Properties>
</file>